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9"/>
  </p:notesMasterIdLst>
  <p:sldIdLst>
    <p:sldId id="256" r:id="rId2"/>
    <p:sldId id="258" r:id="rId3"/>
    <p:sldId id="262" r:id="rId4"/>
    <p:sldId id="274" r:id="rId5"/>
    <p:sldId id="272" r:id="rId6"/>
    <p:sldId id="273" r:id="rId7"/>
    <p:sldId id="357" r:id="rId8"/>
    <p:sldId id="260" r:id="rId9"/>
    <p:sldId id="358" r:id="rId10"/>
    <p:sldId id="359" r:id="rId11"/>
    <p:sldId id="360" r:id="rId12"/>
    <p:sldId id="318" r:id="rId13"/>
    <p:sldId id="319" r:id="rId14"/>
    <p:sldId id="320" r:id="rId15"/>
    <p:sldId id="284" r:id="rId16"/>
    <p:sldId id="321" r:id="rId17"/>
    <p:sldId id="324" r:id="rId18"/>
    <p:sldId id="285" r:id="rId19"/>
    <p:sldId id="322" r:id="rId20"/>
    <p:sldId id="323" r:id="rId21"/>
    <p:sldId id="331" r:id="rId22"/>
    <p:sldId id="325" r:id="rId23"/>
    <p:sldId id="326" r:id="rId24"/>
    <p:sldId id="327" r:id="rId25"/>
    <p:sldId id="328" r:id="rId26"/>
    <p:sldId id="329" r:id="rId27"/>
    <p:sldId id="330" r:id="rId28"/>
    <p:sldId id="286" r:id="rId29"/>
    <p:sldId id="338" r:id="rId30"/>
    <p:sldId id="292" r:id="rId31"/>
    <p:sldId id="332" r:id="rId32"/>
    <p:sldId id="333" r:id="rId33"/>
    <p:sldId id="334" r:id="rId34"/>
    <p:sldId id="335" r:id="rId35"/>
    <p:sldId id="336" r:id="rId36"/>
    <p:sldId id="337" r:id="rId37"/>
    <p:sldId id="339" r:id="rId38"/>
    <p:sldId id="340" r:id="rId39"/>
    <p:sldId id="291" r:id="rId40"/>
    <p:sldId id="293" r:id="rId41"/>
    <p:sldId id="341" r:id="rId42"/>
    <p:sldId id="342" r:id="rId43"/>
    <p:sldId id="294" r:id="rId44"/>
    <p:sldId id="343" r:id="rId45"/>
    <p:sldId id="344" r:id="rId46"/>
    <p:sldId id="345" r:id="rId47"/>
    <p:sldId id="346" r:id="rId48"/>
    <p:sldId id="347" r:id="rId49"/>
    <p:sldId id="348" r:id="rId50"/>
    <p:sldId id="349" r:id="rId51"/>
    <p:sldId id="350" r:id="rId52"/>
    <p:sldId id="351" r:id="rId53"/>
    <p:sldId id="352" r:id="rId54"/>
    <p:sldId id="296" r:id="rId55"/>
    <p:sldId id="300" r:id="rId56"/>
    <p:sldId id="301" r:id="rId57"/>
    <p:sldId id="302" r:id="rId58"/>
    <p:sldId id="353" r:id="rId59"/>
    <p:sldId id="303" r:id="rId60"/>
    <p:sldId id="304" r:id="rId61"/>
    <p:sldId id="305" r:id="rId62"/>
    <p:sldId id="306" r:id="rId63"/>
    <p:sldId id="307" r:id="rId64"/>
    <p:sldId id="354" r:id="rId65"/>
    <p:sldId id="355" r:id="rId66"/>
    <p:sldId id="356" r:id="rId67"/>
    <p:sldId id="308" r:id="rId68"/>
    <p:sldId id="309" r:id="rId69"/>
    <p:sldId id="310" r:id="rId70"/>
    <p:sldId id="311" r:id="rId71"/>
    <p:sldId id="312" r:id="rId72"/>
    <p:sldId id="313" r:id="rId73"/>
    <p:sldId id="314" r:id="rId74"/>
    <p:sldId id="315" r:id="rId75"/>
    <p:sldId id="316" r:id="rId76"/>
    <p:sldId id="317" r:id="rId77"/>
    <p:sldId id="270" r:id="rId7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95B9B3-0E9E-4FDE-BDA0-D7151F4F55B7}" type="datetimeFigureOut">
              <a:rPr lang="tr-TR" smtClean="0"/>
              <a:t>01.02.2021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F1619D-D313-4E7B-9801-8F29925E5884}" type="slidenum">
              <a:rPr lang="tr-TR" smtClean="0"/>
              <a:t>‹#›</a:t>
            </a:fld>
            <a:endParaRPr lang="tr-TR"/>
          </a:p>
        </p:txBody>
      </p:sp>
    </p:spTree>
    <p:extLst>
      <p:ext uri="{BB962C8B-B14F-4D97-AF65-F5344CB8AC3E}">
        <p14:creationId xmlns:p14="http://schemas.microsoft.com/office/powerpoint/2010/main" val="1285728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328ABF-4115-425E-A4BD-051C557BA7A3}"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455218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A48F93-FBB5-49E2-92B9-08E47EBD316B}"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504505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8636FA-D3F8-4FD1-935D-B046EDBDBDE9}"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362624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6921ED-F289-4C33-80CC-05634FA4F371}"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619621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E36D3E0-0AAC-4CF9-801A-C40584BFE615}"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82724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B561F38-D317-4064-A813-3CC614802BD2}" type="datetime1">
              <a:rPr lang="tr-TR" smtClean="0"/>
              <a:t>01.02.2021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09506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7DAF910-9359-4DC3-A0ED-C1C5D773332D}" type="datetime1">
              <a:rPr lang="tr-TR" smtClean="0"/>
              <a:t>01.02.2021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43336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242A140-6E1B-458F-BA4E-817BBD3CCE7C}" type="datetime1">
              <a:rPr lang="tr-TR" smtClean="0"/>
              <a:t>01.02.2021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342302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5FCB29B-6682-4E2C-A37B-55ED99B329A4}" type="datetime1">
              <a:rPr lang="tr-TR" smtClean="0"/>
              <a:t>01.02.2021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3641688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31AFAB4-65F1-431A-863A-006657CEC9EA}" type="datetime1">
              <a:rPr lang="tr-TR" smtClean="0"/>
              <a:t>01.02.2021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3197193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23526FD-A9C4-4384-ADD1-2FA69E479DE1}" type="datetime1">
              <a:rPr lang="tr-TR" smtClean="0"/>
              <a:t>01.02.2021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1026627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8C2F5-AE46-4A3E-9180-E74DB242F95F}" type="datetime1">
              <a:rPr lang="tr-TR" smtClean="0"/>
              <a:t>01.02.2021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E5FC9-9112-4CFF-B857-B730DCEDCD72}" type="slidenum">
              <a:rPr lang="tr-TR" smtClean="0"/>
              <a:t>‹#›</a:t>
            </a:fld>
            <a:endParaRPr lang="tr-TR"/>
          </a:p>
        </p:txBody>
      </p:sp>
    </p:spTree>
    <p:extLst>
      <p:ext uri="{BB962C8B-B14F-4D97-AF65-F5344CB8AC3E}">
        <p14:creationId xmlns:p14="http://schemas.microsoft.com/office/powerpoint/2010/main" val="2714422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1470025"/>
          </a:xfrm>
        </p:spPr>
        <p:txBody>
          <a:bodyPr>
            <a:normAutofit fontScale="90000"/>
          </a:bodyPr>
          <a:lstStyle/>
          <a:p>
            <a:r>
              <a:rPr lang="tr-TR" b="1" dirty="0" smtClean="0"/>
              <a:t>ULUSLARARASI EKONOMİ KURAMI</a:t>
            </a:r>
            <a:r>
              <a:rPr lang="tr-TR" b="1" dirty="0"/>
              <a:t/>
            </a:r>
            <a:br>
              <a:rPr lang="tr-TR" b="1" dirty="0"/>
            </a:br>
            <a:r>
              <a:rPr lang="tr-TR" b="1" dirty="0" smtClean="0"/>
              <a:t>UTL 503</a:t>
            </a:r>
            <a:endParaRPr lang="tr-TR" b="1" dirty="0"/>
          </a:p>
        </p:txBody>
      </p:sp>
      <p:sp>
        <p:nvSpPr>
          <p:cNvPr id="3" name="Alt Başlık 2"/>
          <p:cNvSpPr>
            <a:spLocks noGrp="1"/>
          </p:cNvSpPr>
          <p:nvPr>
            <p:ph type="subTitle" idx="1"/>
          </p:nvPr>
        </p:nvSpPr>
        <p:spPr>
          <a:xfrm>
            <a:off x="1475656" y="3068960"/>
            <a:ext cx="6400800" cy="1752600"/>
          </a:xfrm>
        </p:spPr>
        <p:txBody>
          <a:bodyPr/>
          <a:lstStyle/>
          <a:p>
            <a:r>
              <a:rPr lang="tr-TR" b="1" dirty="0" smtClean="0">
                <a:solidFill>
                  <a:srgbClr val="C00000"/>
                </a:solidFill>
              </a:rPr>
              <a:t>BÖLÜM 1</a:t>
            </a:r>
          </a:p>
          <a:p>
            <a:r>
              <a:rPr lang="tr-TR" b="1" dirty="0" smtClean="0">
                <a:solidFill>
                  <a:srgbClr val="C00000"/>
                </a:solidFill>
              </a:rPr>
              <a:t>ULUSLARARASI İKTİSATIN KAPSAMI</a:t>
            </a:r>
            <a:endParaRPr lang="tr-TR" b="1" dirty="0">
              <a:solidFill>
                <a:srgbClr val="C00000"/>
              </a:solidFill>
            </a:endParaRPr>
          </a:p>
        </p:txBody>
      </p:sp>
      <p:sp>
        <p:nvSpPr>
          <p:cNvPr id="4" name="Slayt Numarası Yer Tutucusu 3"/>
          <p:cNvSpPr>
            <a:spLocks noGrp="1"/>
          </p:cNvSpPr>
          <p:nvPr>
            <p:ph type="sldNum" sz="quarter" idx="12"/>
          </p:nvPr>
        </p:nvSpPr>
        <p:spPr/>
        <p:txBody>
          <a:bodyPr/>
          <a:lstStyle/>
          <a:p>
            <a:fld id="{4F1E5FC9-9112-4CFF-B857-B730DCEDCD72}" type="slidenum">
              <a:rPr lang="tr-TR" smtClean="0"/>
              <a:t>1</a:t>
            </a:fld>
            <a:endParaRPr lang="tr-TR"/>
          </a:p>
        </p:txBody>
      </p:sp>
    </p:spTree>
    <p:extLst>
      <p:ext uri="{BB962C8B-B14F-4D97-AF65-F5344CB8AC3E}">
        <p14:creationId xmlns:p14="http://schemas.microsoft.com/office/powerpoint/2010/main" val="277947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10</a:t>
            </a:fld>
            <a:endParaRPr lang="tr-TR"/>
          </a:p>
        </p:txBody>
      </p:sp>
      <p:sp>
        <p:nvSpPr>
          <p:cNvPr id="3" name="Dikdörtgen 2"/>
          <p:cNvSpPr/>
          <p:nvPr/>
        </p:nvSpPr>
        <p:spPr>
          <a:xfrm>
            <a:off x="550813" y="1844824"/>
            <a:ext cx="7848872" cy="2308324"/>
          </a:xfrm>
          <a:prstGeom prst="rect">
            <a:avLst/>
          </a:prstGeom>
        </p:spPr>
        <p:txBody>
          <a:bodyPr wrap="square">
            <a:spAutoFit/>
          </a:bodyPr>
          <a:lstStyle/>
          <a:p>
            <a:pPr algn="just"/>
            <a:r>
              <a:rPr lang="tr-TR" sz="2400" b="1" i="1" dirty="0"/>
              <a:t>Malların kalite ve </a:t>
            </a:r>
            <a:r>
              <a:rPr lang="tr-TR" sz="2400" b="1" i="1" dirty="0" smtClean="0"/>
              <a:t>kullanışlılık açısından </a:t>
            </a:r>
            <a:r>
              <a:rPr lang="tr-TR" sz="2400" b="1" i="1" dirty="0"/>
              <a:t>farklı oluşu: </a:t>
            </a:r>
            <a:r>
              <a:rPr lang="tr-TR" sz="2400" dirty="0"/>
              <a:t>Farklı ülkelerde üretilen ve aynı ihtiyacı karşılamaya yönelik mallar, dayanıklılık, şekil, fonksiyon, ergonomi gibi farklılıklar göstermekte olup, farklı ülkelerde, farklı tüketici gruplarına hitap etektedir. BMW marka otomobil ile Lada marka otomobilde olduğu gibi.</a:t>
            </a:r>
          </a:p>
        </p:txBody>
      </p:sp>
    </p:spTree>
    <p:extLst>
      <p:ext uri="{BB962C8B-B14F-4D97-AF65-F5344CB8AC3E}">
        <p14:creationId xmlns:p14="http://schemas.microsoft.com/office/powerpoint/2010/main" val="2846652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11</a:t>
            </a:fld>
            <a:endParaRPr lang="tr-TR"/>
          </a:p>
        </p:txBody>
      </p:sp>
      <p:sp>
        <p:nvSpPr>
          <p:cNvPr id="3" name="Dikdörtgen 2"/>
          <p:cNvSpPr/>
          <p:nvPr/>
        </p:nvSpPr>
        <p:spPr>
          <a:xfrm>
            <a:off x="418954" y="1196752"/>
            <a:ext cx="8352928" cy="4154984"/>
          </a:xfrm>
          <a:prstGeom prst="rect">
            <a:avLst/>
          </a:prstGeom>
        </p:spPr>
        <p:txBody>
          <a:bodyPr wrap="square">
            <a:spAutoFit/>
          </a:bodyPr>
          <a:lstStyle/>
          <a:p>
            <a:pPr algn="just"/>
            <a:r>
              <a:rPr lang="tr-TR" sz="2400" b="1" i="1" dirty="0"/>
              <a:t>Fiyat farklılıkları: </a:t>
            </a:r>
            <a:r>
              <a:rPr lang="tr-TR" sz="2400" dirty="0"/>
              <a:t>Üretilen mallar homojen olsa bile, bazı ülkeler daha ileri üretim teknikleri veya üretim faktörlerinden bazılarının ucuz olması nedeniyle, aynı malları daha düşük fiyatlardan arz edebilmektedir. Özellikle talep esnekliğinin yüksek olduğu mallarda, ihraç fiyatları düşük olan ülkeler dünya piyasalarında satışlarını artırmaktadırlar. </a:t>
            </a:r>
            <a:endParaRPr lang="tr-TR" sz="2400" dirty="0" smtClean="0"/>
          </a:p>
          <a:p>
            <a:pPr algn="just"/>
            <a:endParaRPr lang="tr-TR" sz="2400" dirty="0"/>
          </a:p>
          <a:p>
            <a:pPr algn="just"/>
            <a:r>
              <a:rPr lang="tr-TR" sz="2400" b="1" i="1" dirty="0" smtClean="0"/>
              <a:t>Tüketici </a:t>
            </a:r>
            <a:r>
              <a:rPr lang="tr-TR" sz="2400" b="1" i="1" dirty="0"/>
              <a:t>zevkleri: </a:t>
            </a:r>
            <a:r>
              <a:rPr lang="tr-TR" sz="2400" dirty="0"/>
              <a:t>Zevkler, bazen milli sınırlan aşarak ülke dışında bir talebin doğmasına yol açarlar. Türkiye'de bazı tüketiciler pizza yemeyi, buna karşın bazı İtalyanlar da lahmacun yemeyi tercih edebilirler.</a:t>
            </a:r>
          </a:p>
        </p:txBody>
      </p:sp>
    </p:spTree>
    <p:extLst>
      <p:ext uri="{BB962C8B-B14F-4D97-AF65-F5344CB8AC3E}">
        <p14:creationId xmlns:p14="http://schemas.microsoft.com/office/powerpoint/2010/main" val="473716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12</a:t>
            </a:fld>
            <a:endParaRPr lang="tr-TR"/>
          </a:p>
        </p:txBody>
      </p:sp>
      <p:sp>
        <p:nvSpPr>
          <p:cNvPr id="3" name="Dikdörtgen 2"/>
          <p:cNvSpPr/>
          <p:nvPr/>
        </p:nvSpPr>
        <p:spPr>
          <a:xfrm>
            <a:off x="302701" y="764704"/>
            <a:ext cx="8424936" cy="4893647"/>
          </a:xfrm>
          <a:prstGeom prst="rect">
            <a:avLst/>
          </a:prstGeom>
        </p:spPr>
        <p:txBody>
          <a:bodyPr wrap="square">
            <a:spAutoFit/>
          </a:bodyPr>
          <a:lstStyle/>
          <a:p>
            <a:pPr algn="ctr"/>
            <a:r>
              <a:rPr lang="tr-TR" sz="2400" b="1" dirty="0"/>
              <a:t>ULUSLARARASI TİCARET </a:t>
            </a:r>
            <a:r>
              <a:rPr lang="tr-TR" sz="2400" b="1" dirty="0" smtClean="0"/>
              <a:t>TEORİLERİ</a:t>
            </a:r>
          </a:p>
          <a:p>
            <a:pPr algn="just"/>
            <a:endParaRPr lang="tr-TR" sz="2400" dirty="0"/>
          </a:p>
          <a:p>
            <a:pPr algn="just"/>
            <a:r>
              <a:rPr lang="tr-TR" sz="2400" dirty="0" smtClean="0"/>
              <a:t>Uluslararası </a:t>
            </a:r>
            <a:r>
              <a:rPr lang="tr-TR" sz="2400" dirty="0"/>
              <a:t>ticaret teorisi, Klasik İktisat Okulu’nun ya da Klasik Liberalizmin kurucusu olarak kabul edilen, Adam </a:t>
            </a:r>
            <a:r>
              <a:rPr lang="tr-TR" sz="2400" dirty="0" smtClean="0"/>
              <a:t>Smith’in “Ulusların </a:t>
            </a:r>
            <a:r>
              <a:rPr lang="tr-TR" sz="2400" dirty="0"/>
              <a:t>Zenginliği” adlı çalışmasına dayanmaktadır. Klasik Liberalizmin, uluslararası ticaret teorisine de yön veren temel özellikleri, kısaca, bireylerin ekonomik çıkarlarına göre hareket edecekleri “homo-</a:t>
            </a:r>
            <a:r>
              <a:rPr lang="tr-TR" sz="2400" dirty="0" err="1"/>
              <a:t>economicus</a:t>
            </a:r>
            <a:r>
              <a:rPr lang="tr-TR" sz="2400" dirty="0"/>
              <a:t>” yani “iktisadi insan” varsayımı, devletin kişilerin bireysel davranışlarına müdahale etmemesini öngören “</a:t>
            </a:r>
            <a:r>
              <a:rPr lang="tr-TR" sz="2400" dirty="0" err="1"/>
              <a:t>laissez</a:t>
            </a:r>
            <a:r>
              <a:rPr lang="tr-TR" sz="2400" dirty="0"/>
              <a:t> </a:t>
            </a:r>
            <a:r>
              <a:rPr lang="tr-TR" sz="2400" dirty="0" err="1"/>
              <a:t>faire</a:t>
            </a:r>
            <a:r>
              <a:rPr lang="tr-TR" sz="2400" dirty="0"/>
              <a:t>, </a:t>
            </a:r>
            <a:r>
              <a:rPr lang="tr-TR" sz="2400" dirty="0" err="1"/>
              <a:t>laissez</a:t>
            </a:r>
            <a:r>
              <a:rPr lang="tr-TR" sz="2400" dirty="0"/>
              <a:t> </a:t>
            </a:r>
            <a:r>
              <a:rPr lang="tr-TR" sz="2400" dirty="0" err="1"/>
              <a:t>passer</a:t>
            </a:r>
            <a:r>
              <a:rPr lang="tr-TR" sz="2400" dirty="0"/>
              <a:t>” yani “bırakınız yapsınlar-bırakınız geçsinler” varsayımı ve ekonomik hayatı düzenleyen “</a:t>
            </a:r>
            <a:r>
              <a:rPr lang="tr-TR" sz="2400" dirty="0" err="1"/>
              <a:t>invisible</a:t>
            </a:r>
            <a:r>
              <a:rPr lang="tr-TR" sz="2400" dirty="0"/>
              <a:t> </a:t>
            </a:r>
            <a:r>
              <a:rPr lang="tr-TR" sz="2400" dirty="0" err="1"/>
              <a:t>hand</a:t>
            </a:r>
            <a:r>
              <a:rPr lang="tr-TR" sz="2400" dirty="0"/>
              <a:t>” yani “görünmez el” in, başka bir deyişle fiyat mekanizmasının olduğu varsayımlarıdır.</a:t>
            </a:r>
          </a:p>
        </p:txBody>
      </p:sp>
    </p:spTree>
    <p:extLst>
      <p:ext uri="{BB962C8B-B14F-4D97-AF65-F5344CB8AC3E}">
        <p14:creationId xmlns:p14="http://schemas.microsoft.com/office/powerpoint/2010/main" val="67963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13</a:t>
            </a:fld>
            <a:endParaRPr lang="tr-TR"/>
          </a:p>
        </p:txBody>
      </p:sp>
      <p:sp>
        <p:nvSpPr>
          <p:cNvPr id="3" name="Dikdörtgen 2"/>
          <p:cNvSpPr/>
          <p:nvPr/>
        </p:nvSpPr>
        <p:spPr>
          <a:xfrm>
            <a:off x="251520" y="476672"/>
            <a:ext cx="8712968" cy="4524315"/>
          </a:xfrm>
          <a:prstGeom prst="rect">
            <a:avLst/>
          </a:prstGeom>
        </p:spPr>
        <p:txBody>
          <a:bodyPr wrap="square">
            <a:spAutoFit/>
          </a:bodyPr>
          <a:lstStyle/>
          <a:p>
            <a:pPr algn="just"/>
            <a:r>
              <a:rPr lang="tr-TR" sz="2400" dirty="0"/>
              <a:t>Smith, yukarıda ana noktaları çizilen temel varsayımlardan hareketle, Ulusların Zenginliği adlı eserinde, serbest dış ticaretin ve uluslararası uzmanlaşmanın yararlarını göstermiştir. </a:t>
            </a:r>
            <a:endParaRPr lang="tr-TR" sz="2400" dirty="0" smtClean="0"/>
          </a:p>
          <a:p>
            <a:pPr algn="just"/>
            <a:endParaRPr lang="tr-TR" sz="2400" dirty="0"/>
          </a:p>
          <a:p>
            <a:pPr algn="just"/>
            <a:r>
              <a:rPr lang="tr-TR" sz="2400" dirty="0" smtClean="0"/>
              <a:t>“</a:t>
            </a:r>
            <a:r>
              <a:rPr lang="tr-TR" sz="2400" dirty="0"/>
              <a:t>Mutlak Üstünlükler Teorisi” (</a:t>
            </a:r>
            <a:r>
              <a:rPr lang="tr-TR" sz="2400" dirty="0" err="1"/>
              <a:t>Theory</a:t>
            </a:r>
            <a:r>
              <a:rPr lang="tr-TR" sz="2400" dirty="0"/>
              <a:t> of </a:t>
            </a:r>
            <a:r>
              <a:rPr lang="tr-TR" sz="2400" dirty="0" err="1"/>
              <a:t>Absolute</a:t>
            </a:r>
            <a:r>
              <a:rPr lang="tr-TR" sz="2400" dirty="0"/>
              <a:t> </a:t>
            </a:r>
            <a:r>
              <a:rPr lang="tr-TR" sz="2400" dirty="0" err="1"/>
              <a:t>Advantages</a:t>
            </a:r>
            <a:r>
              <a:rPr lang="tr-TR" sz="2400" dirty="0"/>
              <a:t>) ne göre, homojen emek maliyeti varsayımı altında, ülkeler hangi malı mutlak olarak daha düşük maliyetle üretiyorsa o malın üretiminde uzmanlaşıp, yüksek maliyetle ürettiği malı ithal etmelidirler. </a:t>
            </a:r>
            <a:endParaRPr lang="tr-TR" sz="2400" dirty="0" smtClean="0"/>
          </a:p>
          <a:p>
            <a:pPr algn="just"/>
            <a:endParaRPr lang="tr-TR" sz="2400" dirty="0"/>
          </a:p>
          <a:p>
            <a:pPr algn="just"/>
            <a:r>
              <a:rPr lang="tr-TR" sz="2400" dirty="0" smtClean="0"/>
              <a:t>Smith’in </a:t>
            </a:r>
            <a:r>
              <a:rPr lang="tr-TR" sz="2400" dirty="0"/>
              <a:t>Mutlak Üstünlükler Teorisi, aynı ülkenin mutlak olarak birden fazla malı daha düşük maliyetle üretmesi durumunda, serbest dış ticaretin nasıl gerçekleşeceğini açıklamakta yetersiz kalmıştır. </a:t>
            </a:r>
          </a:p>
        </p:txBody>
      </p:sp>
    </p:spTree>
    <p:extLst>
      <p:ext uri="{BB962C8B-B14F-4D97-AF65-F5344CB8AC3E}">
        <p14:creationId xmlns:p14="http://schemas.microsoft.com/office/powerpoint/2010/main" val="2376644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14</a:t>
            </a:fld>
            <a:endParaRPr lang="tr-TR"/>
          </a:p>
        </p:txBody>
      </p:sp>
      <p:sp>
        <p:nvSpPr>
          <p:cNvPr id="3" name="Dikdörtgen 2"/>
          <p:cNvSpPr/>
          <p:nvPr/>
        </p:nvSpPr>
        <p:spPr>
          <a:xfrm>
            <a:off x="395536" y="764704"/>
            <a:ext cx="8424936" cy="5262979"/>
          </a:xfrm>
          <a:prstGeom prst="rect">
            <a:avLst/>
          </a:prstGeom>
        </p:spPr>
        <p:txBody>
          <a:bodyPr wrap="square">
            <a:spAutoFit/>
          </a:bodyPr>
          <a:lstStyle/>
          <a:p>
            <a:pPr algn="just"/>
            <a:r>
              <a:rPr lang="tr-TR" sz="2400" dirty="0"/>
              <a:t>Bu nedenle, gerek bu açığı kapatması, gerekse daha sonraki teorilerin geliştirilmesine katkısı bakımından, uluslararası ticaret teorisinin gerçek temelini David </a:t>
            </a:r>
            <a:r>
              <a:rPr lang="tr-TR" sz="2400" dirty="0" err="1"/>
              <a:t>Ricardo</a:t>
            </a:r>
            <a:r>
              <a:rPr lang="tr-TR" sz="2400" dirty="0"/>
              <a:t>’ </a:t>
            </a:r>
            <a:r>
              <a:rPr lang="tr-TR" sz="2400" dirty="0" err="1"/>
              <a:t>nun</a:t>
            </a:r>
            <a:r>
              <a:rPr lang="tr-TR" sz="2400" dirty="0"/>
              <a:t> </a:t>
            </a:r>
            <a:r>
              <a:rPr lang="tr-TR" sz="2400" dirty="0" smtClean="0"/>
              <a:t>“</a:t>
            </a:r>
            <a:r>
              <a:rPr lang="tr-TR" sz="2400" dirty="0"/>
              <a:t>Karşılaştırmalı Üstünlükler Teorisi”’</a:t>
            </a:r>
            <a:r>
              <a:rPr lang="tr-TR" sz="2400" dirty="0" err="1"/>
              <a:t>nin</a:t>
            </a:r>
            <a:r>
              <a:rPr lang="tr-TR" sz="2400" dirty="0"/>
              <a:t> (</a:t>
            </a:r>
            <a:r>
              <a:rPr lang="tr-TR" sz="2400" dirty="0" err="1"/>
              <a:t>Theory</a:t>
            </a:r>
            <a:r>
              <a:rPr lang="tr-TR" sz="2400" dirty="0"/>
              <a:t> of </a:t>
            </a:r>
            <a:r>
              <a:rPr lang="tr-TR" sz="2400" dirty="0" err="1"/>
              <a:t>Comparative</a:t>
            </a:r>
            <a:r>
              <a:rPr lang="tr-TR" sz="2400" dirty="0"/>
              <a:t> </a:t>
            </a:r>
            <a:r>
              <a:rPr lang="tr-TR" sz="2400" dirty="0" err="1"/>
              <a:t>Advantages</a:t>
            </a:r>
            <a:r>
              <a:rPr lang="tr-TR" sz="2400" dirty="0"/>
              <a:t>) oluşturduğu kabul edilmektedir. </a:t>
            </a:r>
            <a:endParaRPr lang="tr-TR" sz="2400" dirty="0" smtClean="0"/>
          </a:p>
          <a:p>
            <a:pPr algn="just"/>
            <a:endParaRPr lang="tr-TR" sz="2400" dirty="0"/>
          </a:p>
          <a:p>
            <a:pPr algn="just"/>
            <a:r>
              <a:rPr lang="tr-TR" sz="2400" dirty="0" smtClean="0"/>
              <a:t>Buna </a:t>
            </a:r>
            <a:r>
              <a:rPr lang="tr-TR" sz="2400" dirty="0"/>
              <a:t>göre söz konusu teori, bir ülkenin, diğer ülkeden, birden fazla malın üretiminde daha verimli olması halinde, hangi malın üretimini göreli olarak daha düşük maliyetle gerçekleştiriyorsa o malda uzmanlaşması gerektiğini belirtmiştir. </a:t>
            </a:r>
            <a:endParaRPr lang="tr-TR" sz="2400" dirty="0" smtClean="0"/>
          </a:p>
          <a:p>
            <a:pPr algn="just"/>
            <a:endParaRPr lang="tr-TR" sz="2400" dirty="0"/>
          </a:p>
          <a:p>
            <a:pPr algn="just"/>
            <a:r>
              <a:rPr lang="tr-TR" sz="2400" dirty="0" smtClean="0"/>
              <a:t>Uluslararası </a:t>
            </a:r>
            <a:r>
              <a:rPr lang="tr-TR" sz="2400" dirty="0"/>
              <a:t>ticaretin temelini karşılaştırmalı maliyet avantajlarına bağlayan </a:t>
            </a:r>
            <a:r>
              <a:rPr lang="tr-TR" sz="2400" dirty="0" err="1"/>
              <a:t>Ricardo</a:t>
            </a:r>
            <a:r>
              <a:rPr lang="tr-TR" sz="2400" dirty="0"/>
              <a:t>, bu biçimde uzmanlaşmanın, dış ticareti ve büyümeyi olumlu etkileyeceğini ileri sürmüştür. </a:t>
            </a:r>
          </a:p>
        </p:txBody>
      </p:sp>
    </p:spTree>
    <p:extLst>
      <p:ext uri="{BB962C8B-B14F-4D97-AF65-F5344CB8AC3E}">
        <p14:creationId xmlns:p14="http://schemas.microsoft.com/office/powerpoint/2010/main" val="2471229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9677" y="404664"/>
            <a:ext cx="7992888" cy="1200329"/>
          </a:xfrm>
          <a:prstGeom prst="rect">
            <a:avLst/>
          </a:prstGeom>
        </p:spPr>
        <p:txBody>
          <a:bodyPr wrap="square">
            <a:spAutoFit/>
          </a:bodyPr>
          <a:lstStyle/>
          <a:p>
            <a:pPr marL="342900" indent="-342900" algn="ctr">
              <a:buAutoNum type="alphaUcPeriod"/>
            </a:pPr>
            <a:r>
              <a:rPr lang="tr-TR" altLang="tr-TR" sz="2400" b="1" dirty="0" smtClean="0"/>
              <a:t>ULUSLARARASI İKTİSAT İLE İLGİLİ DÜŞÜNCE AKIMLARI</a:t>
            </a:r>
          </a:p>
          <a:p>
            <a:pPr algn="ctr"/>
            <a:r>
              <a:rPr lang="tr-TR" altLang="tr-TR" sz="2400" b="1" dirty="0" smtClean="0"/>
              <a:t> </a:t>
            </a:r>
          </a:p>
          <a:p>
            <a:r>
              <a:rPr lang="tr-TR" altLang="tr-TR" sz="2400" b="1" dirty="0" smtClean="0"/>
              <a:t>1. Merkantilizm</a:t>
            </a:r>
            <a:endParaRPr lang="tr-TR" sz="2400" dirty="0"/>
          </a:p>
        </p:txBody>
      </p:sp>
      <p:sp>
        <p:nvSpPr>
          <p:cNvPr id="3" name="Dikdörtgen 2"/>
          <p:cNvSpPr/>
          <p:nvPr/>
        </p:nvSpPr>
        <p:spPr>
          <a:xfrm>
            <a:off x="371689" y="1844824"/>
            <a:ext cx="8588863" cy="4524315"/>
          </a:xfrm>
          <a:prstGeom prst="rect">
            <a:avLst/>
          </a:prstGeom>
        </p:spPr>
        <p:txBody>
          <a:bodyPr wrap="square">
            <a:spAutoFit/>
          </a:bodyPr>
          <a:lstStyle/>
          <a:p>
            <a:pPr algn="just"/>
            <a:r>
              <a:rPr lang="tr-TR" sz="2400" dirty="0"/>
              <a:t>Feodalizmin yıkılışından sonra ortaya çıkmıştır. 1450 –1750 Ortaçağ Sonrası- Sanayi devrimine kadar </a:t>
            </a:r>
            <a:r>
              <a:rPr lang="tr-TR" sz="2400" dirty="0" smtClean="0"/>
              <a:t>olan süreci kapsar. Bu </a:t>
            </a:r>
            <a:r>
              <a:rPr lang="tr-TR" sz="2400" dirty="0"/>
              <a:t>dönemde Batı Avrupa ülkeleri (İngiltere, Fransa, İspanya, Hollanda, Belçika) dünya ekonomisine </a:t>
            </a:r>
            <a:r>
              <a:rPr lang="tr-TR" sz="2400" dirty="0" smtClean="0"/>
              <a:t>hâkimlerdir. Klasik </a:t>
            </a:r>
            <a:r>
              <a:rPr lang="tr-TR" sz="2400" dirty="0"/>
              <a:t>iktisat ekolünden önce ortaya çıkmıştır. İlk </a:t>
            </a:r>
            <a:r>
              <a:rPr lang="tr-TR" sz="2400" dirty="0" smtClean="0"/>
              <a:t>iktisat doktrini </a:t>
            </a:r>
            <a:r>
              <a:rPr lang="tr-TR" sz="2400" dirty="0"/>
              <a:t>ve p</a:t>
            </a:r>
            <a:r>
              <a:rPr lang="tr-TR" sz="2400" dirty="0" smtClean="0"/>
              <a:t>olitikasıdır(Ticari </a:t>
            </a:r>
            <a:r>
              <a:rPr lang="tr-TR" sz="2400" dirty="0"/>
              <a:t>Kapitalizm</a:t>
            </a:r>
            <a:r>
              <a:rPr lang="tr-TR" sz="2400" dirty="0" smtClean="0"/>
              <a:t>).</a:t>
            </a:r>
          </a:p>
          <a:p>
            <a:pPr algn="just"/>
            <a:endParaRPr lang="tr-TR" sz="2400" dirty="0"/>
          </a:p>
          <a:p>
            <a:pPr algn="just"/>
            <a:r>
              <a:rPr lang="tr-TR" sz="2400" dirty="0" smtClean="0"/>
              <a:t>Merkantilizmin </a:t>
            </a:r>
            <a:r>
              <a:rPr lang="tr-TR" sz="2400" dirty="0"/>
              <a:t>temel özellikleri şunlardır; </a:t>
            </a:r>
            <a:r>
              <a:rPr lang="tr-TR" sz="2400" dirty="0" smtClean="0"/>
              <a:t> </a:t>
            </a:r>
            <a:endParaRPr lang="tr-TR" sz="2400" dirty="0"/>
          </a:p>
          <a:p>
            <a:pPr marL="285750" indent="-285750" algn="just">
              <a:buFont typeface="Arial" charset="0"/>
              <a:buChar char="•"/>
            </a:pPr>
            <a:r>
              <a:rPr lang="tr-TR" sz="2400" dirty="0" smtClean="0"/>
              <a:t>Altın </a:t>
            </a:r>
            <a:r>
              <a:rPr lang="tr-TR" sz="2400" dirty="0"/>
              <a:t>ve değerli madenler servetin kaynağıdır. Bu nedenle bir ülkenin hazinesindeki değerli maden </a:t>
            </a:r>
            <a:r>
              <a:rPr lang="tr-TR" sz="2400" dirty="0" smtClean="0"/>
              <a:t>stoku, </a:t>
            </a:r>
            <a:r>
              <a:rPr lang="tr-TR" sz="2400" dirty="0"/>
              <a:t>o ülkenin ekonomik ve siyasal gücünü </a:t>
            </a:r>
            <a:r>
              <a:rPr lang="tr-TR" sz="2400" dirty="0" smtClean="0"/>
              <a:t>gösterir. Dış </a:t>
            </a:r>
            <a:r>
              <a:rPr lang="tr-TR" sz="2400" dirty="0"/>
              <a:t>ticaret politikasının temel amacı hazinenin altın stokunu arttırmaktır. Bu nedenle ödemeler dengesi fazlası sağlamak gereklidir. </a:t>
            </a:r>
            <a:endParaRPr lang="tr-TR" sz="2400" dirty="0" smtClean="0"/>
          </a:p>
        </p:txBody>
      </p:sp>
      <p:sp>
        <p:nvSpPr>
          <p:cNvPr id="4" name="Slayt Numarası Yer Tutucusu 3"/>
          <p:cNvSpPr>
            <a:spLocks noGrp="1"/>
          </p:cNvSpPr>
          <p:nvPr>
            <p:ph type="sldNum" sz="quarter" idx="12"/>
          </p:nvPr>
        </p:nvSpPr>
        <p:spPr/>
        <p:txBody>
          <a:bodyPr/>
          <a:lstStyle/>
          <a:p>
            <a:fld id="{4F1E5FC9-9112-4CFF-B857-B730DCEDCD72}" type="slidenum">
              <a:rPr lang="tr-TR" smtClean="0"/>
              <a:t>15</a:t>
            </a:fld>
            <a:endParaRPr lang="tr-TR"/>
          </a:p>
        </p:txBody>
      </p:sp>
    </p:spTree>
    <p:extLst>
      <p:ext uri="{BB962C8B-B14F-4D97-AF65-F5344CB8AC3E}">
        <p14:creationId xmlns:p14="http://schemas.microsoft.com/office/powerpoint/2010/main" val="497897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16</a:t>
            </a:fld>
            <a:endParaRPr lang="tr-TR"/>
          </a:p>
        </p:txBody>
      </p:sp>
      <p:sp>
        <p:nvSpPr>
          <p:cNvPr id="3" name="Dikdörtgen 2"/>
          <p:cNvSpPr/>
          <p:nvPr/>
        </p:nvSpPr>
        <p:spPr>
          <a:xfrm>
            <a:off x="275795" y="764704"/>
            <a:ext cx="8352928" cy="5262979"/>
          </a:xfrm>
          <a:prstGeom prst="rect">
            <a:avLst/>
          </a:prstGeom>
        </p:spPr>
        <p:txBody>
          <a:bodyPr wrap="square">
            <a:spAutoFit/>
          </a:bodyPr>
          <a:lstStyle/>
          <a:p>
            <a:pPr marL="285750" indent="-285750" algn="just">
              <a:buFont typeface="Arial" charset="0"/>
              <a:buChar char="•"/>
            </a:pPr>
            <a:r>
              <a:rPr lang="tr-TR" sz="2400" dirty="0"/>
              <a:t>Sayılan temel amaçları sağlamak üzere yoğun devlet müdahaleciliğini esas alır. Dolayısıyla ihracatın arttırılması, mamul mal ithalinin ise sıkı biçimde kısıtlanmasını ön görürler. Ancak hammadde ithali için bir kısıtlama olmamalıdır. Bu hammaddeler işlenerek tekrar yurtdışına satılmalıdır. </a:t>
            </a:r>
            <a:r>
              <a:rPr lang="tr-TR" sz="2400" dirty="0" err="1"/>
              <a:t>Merkantlist</a:t>
            </a:r>
            <a:r>
              <a:rPr lang="tr-TR" sz="2400" dirty="0"/>
              <a:t> düşünürler, devletin iktisadi faaliyetlere müdahalesini savunmuşlardı. </a:t>
            </a:r>
            <a:r>
              <a:rPr lang="tr-TR" sz="2400" dirty="0" smtClean="0"/>
              <a:t>Bu düşünürlere </a:t>
            </a:r>
            <a:r>
              <a:rPr lang="tr-TR" sz="2400" dirty="0"/>
              <a:t>göre devlet ihracat hacmini artırmak için ülke sanayini </a:t>
            </a:r>
            <a:r>
              <a:rPr lang="tr-TR" sz="2400" dirty="0" smtClean="0"/>
              <a:t>düzenleyecek, gerektiğinde </a:t>
            </a:r>
            <a:r>
              <a:rPr lang="tr-TR" sz="2400" dirty="0"/>
              <a:t>sanayi kuruluşları kuracak ve sanayi kesimini sıkı bir denetim </a:t>
            </a:r>
            <a:r>
              <a:rPr lang="tr-TR" sz="2400" dirty="0" smtClean="0"/>
              <a:t>altında bulunduracaktır</a:t>
            </a:r>
            <a:r>
              <a:rPr lang="tr-TR" sz="2400" dirty="0"/>
              <a:t>. Sanayi mallarının kalitesini kontrol etmek ve ülkede ortak ölçü </a:t>
            </a:r>
            <a:r>
              <a:rPr lang="tr-TR" sz="2400" dirty="0" smtClean="0"/>
              <a:t>ve tartı </a:t>
            </a:r>
            <a:r>
              <a:rPr lang="tr-TR" sz="2400" dirty="0"/>
              <a:t>birimlerinin kullanılmasını yaygınlaştırmak, devletin üstlenmesi </a:t>
            </a:r>
            <a:r>
              <a:rPr lang="tr-TR" sz="2400" dirty="0" smtClean="0"/>
              <a:t>öngörülen görevleri </a:t>
            </a:r>
            <a:r>
              <a:rPr lang="tr-TR" sz="2400" dirty="0"/>
              <a:t>arasındaydı. </a:t>
            </a:r>
            <a:endParaRPr lang="tr-TR" sz="2400" dirty="0" smtClean="0"/>
          </a:p>
          <a:p>
            <a:pPr algn="just"/>
            <a:endParaRPr lang="tr-TR" sz="2400" dirty="0"/>
          </a:p>
        </p:txBody>
      </p:sp>
    </p:spTree>
    <p:extLst>
      <p:ext uri="{BB962C8B-B14F-4D97-AF65-F5344CB8AC3E}">
        <p14:creationId xmlns:p14="http://schemas.microsoft.com/office/powerpoint/2010/main" val="1136489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17</a:t>
            </a:fld>
            <a:endParaRPr lang="tr-TR"/>
          </a:p>
        </p:txBody>
      </p:sp>
      <p:sp>
        <p:nvSpPr>
          <p:cNvPr id="3" name="Dikdörtgen 2"/>
          <p:cNvSpPr/>
          <p:nvPr/>
        </p:nvSpPr>
        <p:spPr>
          <a:xfrm>
            <a:off x="255745" y="476672"/>
            <a:ext cx="8478688" cy="6109365"/>
          </a:xfrm>
          <a:prstGeom prst="rect">
            <a:avLst/>
          </a:prstGeom>
        </p:spPr>
        <p:txBody>
          <a:bodyPr wrap="square">
            <a:spAutoFit/>
          </a:bodyPr>
          <a:lstStyle/>
          <a:p>
            <a:pPr marL="285750" lvl="0" indent="-285750" algn="just">
              <a:buFont typeface="Arial" charset="0"/>
              <a:buChar char="•"/>
            </a:pPr>
            <a:r>
              <a:rPr lang="tr-TR" sz="2300" dirty="0">
                <a:solidFill>
                  <a:prstClr val="black"/>
                </a:solidFill>
              </a:rPr>
              <a:t>Dünya serveti merkantilistlere göre sabittir. Bu nedenle ticarette bir tarafın sağladığı kazanç diğer tarafın uğradığı kayıp pahasına gerçekleşir. Aynı anda iki tarafın da kazanması mümkün değildir. </a:t>
            </a:r>
          </a:p>
          <a:p>
            <a:pPr marL="285750" lvl="0" indent="-285750" algn="just">
              <a:buFont typeface="Arial" charset="0"/>
              <a:buChar char="•"/>
            </a:pPr>
            <a:endParaRPr lang="tr-TR" sz="2300" dirty="0">
              <a:solidFill>
                <a:prstClr val="black"/>
              </a:solidFill>
            </a:endParaRPr>
          </a:p>
          <a:p>
            <a:pPr marL="285750" lvl="0" indent="-285750" algn="just">
              <a:buFont typeface="Arial" charset="0"/>
              <a:buChar char="•"/>
            </a:pPr>
            <a:r>
              <a:rPr lang="tr-TR" sz="2300" dirty="0">
                <a:solidFill>
                  <a:prstClr val="black"/>
                </a:solidFill>
              </a:rPr>
              <a:t>Merkantilizm güçlü bir ekonomi için ihracatı en üst düzeye çıkarmak ve ithalatı en aza indirmek üzere tasarlanmış bir ekonomik politikadır. Merkantilist düşünceye göre ihracat fazlasını sağlamak için ithalat </a:t>
            </a:r>
            <a:r>
              <a:rPr lang="tr-TR" sz="2300" dirty="0" smtClean="0">
                <a:solidFill>
                  <a:prstClr val="black"/>
                </a:solidFill>
              </a:rPr>
              <a:t>kısıtlanmalıdır. Devlet </a:t>
            </a:r>
            <a:r>
              <a:rPr lang="tr-TR" sz="2300" dirty="0">
                <a:solidFill>
                  <a:prstClr val="black"/>
                </a:solidFill>
              </a:rPr>
              <a:t>bu alanda gerekli görülen tüm önlemleri almalıdır. İthalatın azalması </a:t>
            </a:r>
            <a:r>
              <a:rPr lang="tr-TR" sz="2300" dirty="0" smtClean="0">
                <a:solidFill>
                  <a:prstClr val="black"/>
                </a:solidFill>
              </a:rPr>
              <a:t>ve ihracatın </a:t>
            </a:r>
            <a:r>
              <a:rPr lang="tr-TR" sz="2300" dirty="0">
                <a:solidFill>
                  <a:prstClr val="black"/>
                </a:solidFill>
              </a:rPr>
              <a:t>arttırılması, ülkenin kıymetli maden varlığını arttıracak ve dolayısıyla </a:t>
            </a:r>
            <a:r>
              <a:rPr lang="tr-TR" sz="2300" dirty="0" smtClean="0">
                <a:solidFill>
                  <a:prstClr val="black"/>
                </a:solidFill>
              </a:rPr>
              <a:t>dış ticaret </a:t>
            </a:r>
            <a:r>
              <a:rPr lang="tr-TR" sz="2300" dirty="0">
                <a:solidFill>
                  <a:prstClr val="black"/>
                </a:solidFill>
              </a:rPr>
              <a:t>fazlasına sahip olan ülke zenginleşecektir. Bunun için Merkantilist </a:t>
            </a:r>
            <a:r>
              <a:rPr lang="tr-TR" sz="2300" dirty="0" smtClean="0">
                <a:solidFill>
                  <a:prstClr val="black"/>
                </a:solidFill>
              </a:rPr>
              <a:t>dönemde hammadde </a:t>
            </a:r>
            <a:r>
              <a:rPr lang="tr-TR" sz="2300" dirty="0">
                <a:solidFill>
                  <a:prstClr val="black"/>
                </a:solidFill>
              </a:rPr>
              <a:t>ihracatı yasaklanmış, mamul madde ihracatı da özendirilmiştir. </a:t>
            </a:r>
            <a:r>
              <a:rPr lang="tr-TR" sz="2300" dirty="0" smtClean="0">
                <a:solidFill>
                  <a:prstClr val="black"/>
                </a:solidFill>
              </a:rPr>
              <a:t>Nitekim, İngiltere’de </a:t>
            </a:r>
            <a:r>
              <a:rPr lang="tr-TR" sz="2300" dirty="0">
                <a:solidFill>
                  <a:prstClr val="black"/>
                </a:solidFill>
              </a:rPr>
              <a:t>Kraliçe Elizabeth-I döneminde (1565-1566) canlı koyun </a:t>
            </a:r>
            <a:r>
              <a:rPr lang="tr-TR" sz="2300" dirty="0" smtClean="0">
                <a:solidFill>
                  <a:prstClr val="black"/>
                </a:solidFill>
              </a:rPr>
              <a:t>ihracatı yasaklanmıştı</a:t>
            </a:r>
            <a:r>
              <a:rPr lang="tr-TR" sz="2300" dirty="0">
                <a:solidFill>
                  <a:prstClr val="black"/>
                </a:solidFill>
              </a:rPr>
              <a:t>. Bu yasağa uymayanların malları devlet tarafından ellerinden </a:t>
            </a:r>
            <a:r>
              <a:rPr lang="tr-TR" sz="2300" dirty="0" smtClean="0">
                <a:solidFill>
                  <a:prstClr val="black"/>
                </a:solidFill>
              </a:rPr>
              <a:t>alınmakta ve </a:t>
            </a:r>
            <a:r>
              <a:rPr lang="tr-TR" sz="2300" dirty="0">
                <a:solidFill>
                  <a:prstClr val="black"/>
                </a:solidFill>
              </a:rPr>
              <a:t>sol elleri kesilerek, bir yıl hapse konmaktaydı. Tekrar ederse </a:t>
            </a:r>
            <a:r>
              <a:rPr lang="tr-TR" sz="2300" dirty="0" smtClean="0">
                <a:solidFill>
                  <a:prstClr val="black"/>
                </a:solidFill>
              </a:rPr>
              <a:t>ölümle cezalandırılırdı</a:t>
            </a:r>
            <a:r>
              <a:rPr lang="tr-TR" sz="2300" dirty="0">
                <a:solidFill>
                  <a:prstClr val="black"/>
                </a:solidFill>
              </a:rPr>
              <a:t>. </a:t>
            </a:r>
          </a:p>
        </p:txBody>
      </p:sp>
    </p:spTree>
    <p:extLst>
      <p:ext uri="{BB962C8B-B14F-4D97-AF65-F5344CB8AC3E}">
        <p14:creationId xmlns:p14="http://schemas.microsoft.com/office/powerpoint/2010/main" val="38213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2079" y="692696"/>
            <a:ext cx="8424936" cy="5632311"/>
          </a:xfrm>
          <a:prstGeom prst="rect">
            <a:avLst/>
          </a:prstGeom>
        </p:spPr>
        <p:txBody>
          <a:bodyPr wrap="square">
            <a:spAutoFit/>
          </a:bodyPr>
          <a:lstStyle/>
          <a:p>
            <a:pPr marL="342900" indent="-342900" algn="just">
              <a:buFont typeface="Arial" charset="0"/>
              <a:buChar char="•"/>
            </a:pPr>
            <a:r>
              <a:rPr lang="tr-TR" sz="2400" dirty="0" smtClean="0">
                <a:latin typeface="+mj-lt"/>
              </a:rPr>
              <a:t>Merkantilistler </a:t>
            </a:r>
            <a:r>
              <a:rPr lang="tr-TR" sz="2400" dirty="0">
                <a:latin typeface="+mj-lt"/>
              </a:rPr>
              <a:t>altın girişlerini arttırmak için ticaret filosunun gelişmesine de büyük ağırlık verirler. </a:t>
            </a:r>
            <a:r>
              <a:rPr lang="tr-TR" sz="2400" dirty="0" smtClean="0">
                <a:latin typeface="+mj-lt"/>
              </a:rPr>
              <a:t>Merkantilist </a:t>
            </a:r>
            <a:r>
              <a:rPr lang="tr-TR" sz="2400" dirty="0">
                <a:latin typeface="+mj-lt"/>
              </a:rPr>
              <a:t>doktrine göre dünya serveti (altın veya gümüş stoku) sabittir. O nedenle dış ticaret yapan ülkelerin arasında daima bir çelişki vardır. </a:t>
            </a:r>
            <a:r>
              <a:rPr lang="tr-TR" sz="2400" dirty="0" smtClean="0">
                <a:latin typeface="+mj-lt"/>
              </a:rPr>
              <a:t>Ticaretten </a:t>
            </a:r>
            <a:r>
              <a:rPr lang="tr-TR" sz="2400" dirty="0">
                <a:latin typeface="+mj-lt"/>
              </a:rPr>
              <a:t>bir taraf kârlı çıkarken diğer taraf aynı ölçüde zarara uğrar. </a:t>
            </a:r>
            <a:endParaRPr lang="tr-TR" sz="2400" dirty="0" smtClean="0">
              <a:latin typeface="+mj-lt"/>
            </a:endParaRPr>
          </a:p>
          <a:p>
            <a:pPr marL="342900" indent="-342900" algn="just">
              <a:buFont typeface="Arial" charset="0"/>
              <a:buChar char="•"/>
            </a:pPr>
            <a:endParaRPr lang="tr-TR" sz="2400" dirty="0">
              <a:latin typeface="+mj-lt"/>
            </a:endParaRPr>
          </a:p>
          <a:p>
            <a:pPr marL="342900" indent="-342900" algn="just">
              <a:buFont typeface="Arial" charset="0"/>
              <a:buChar char="•"/>
            </a:pPr>
            <a:r>
              <a:rPr lang="tr-TR" sz="2400" dirty="0" smtClean="0">
                <a:latin typeface="+mj-lt"/>
              </a:rPr>
              <a:t>Değerli </a:t>
            </a:r>
            <a:r>
              <a:rPr lang="tr-TR" sz="2400" dirty="0">
                <a:latin typeface="+mj-lt"/>
              </a:rPr>
              <a:t>madenleri ülkede tutmak ve bu madenlerin dışarıya çıkmasını engellemek merkantilizmin ana amacı olmuştur. Bunun 2 yolu vardır</a:t>
            </a:r>
            <a:r>
              <a:rPr lang="tr-TR" sz="2400" dirty="0" smtClean="0">
                <a:latin typeface="+mj-lt"/>
              </a:rPr>
              <a:t>:</a:t>
            </a:r>
          </a:p>
          <a:p>
            <a:pPr algn="just"/>
            <a:endParaRPr lang="tr-TR" sz="2400" dirty="0">
              <a:latin typeface="+mj-lt"/>
            </a:endParaRPr>
          </a:p>
          <a:p>
            <a:pPr marL="900113" indent="441325" algn="just">
              <a:buAutoNum type="arabicPeriod"/>
            </a:pPr>
            <a:r>
              <a:rPr lang="tr-TR" sz="2400" dirty="0" smtClean="0">
                <a:latin typeface="+mj-lt"/>
              </a:rPr>
              <a:t>Dış Ticaret</a:t>
            </a:r>
          </a:p>
          <a:p>
            <a:pPr marL="900113" indent="441325" algn="just">
              <a:buAutoNum type="arabicPeriod"/>
            </a:pPr>
            <a:r>
              <a:rPr lang="tr-TR" sz="2400" dirty="0" smtClean="0">
                <a:latin typeface="+mj-lt"/>
              </a:rPr>
              <a:t>Sömürgecilik </a:t>
            </a:r>
            <a:r>
              <a:rPr lang="tr-TR" sz="2400" dirty="0">
                <a:latin typeface="+mj-lt"/>
              </a:rPr>
              <a:t>(</a:t>
            </a:r>
            <a:r>
              <a:rPr lang="tr-TR" sz="2400" dirty="0" err="1">
                <a:latin typeface="+mj-lt"/>
              </a:rPr>
              <a:t>Kolonizasyon</a:t>
            </a:r>
            <a:r>
              <a:rPr lang="tr-TR" sz="2400" dirty="0">
                <a:latin typeface="+mj-lt"/>
              </a:rPr>
              <a:t>)</a:t>
            </a:r>
          </a:p>
          <a:p>
            <a:pPr marL="342900" indent="-342900" algn="just">
              <a:buFont typeface="Arial" charset="0"/>
              <a:buChar char="•"/>
            </a:pPr>
            <a:endParaRPr lang="tr-TR" sz="2400" dirty="0" smtClean="0">
              <a:latin typeface="+mj-lt"/>
            </a:endParaRPr>
          </a:p>
          <a:p>
            <a:pPr algn="just"/>
            <a:endParaRPr lang="tr-TR" sz="2400" dirty="0">
              <a:latin typeface="+mj-lt"/>
            </a:endParaRPr>
          </a:p>
        </p:txBody>
      </p:sp>
      <p:sp>
        <p:nvSpPr>
          <p:cNvPr id="4" name="Slayt Numarası Yer Tutucusu 3"/>
          <p:cNvSpPr>
            <a:spLocks noGrp="1"/>
          </p:cNvSpPr>
          <p:nvPr>
            <p:ph type="sldNum" sz="quarter" idx="12"/>
          </p:nvPr>
        </p:nvSpPr>
        <p:spPr/>
        <p:txBody>
          <a:bodyPr/>
          <a:lstStyle/>
          <a:p>
            <a:fld id="{4F1E5FC9-9112-4CFF-B857-B730DCEDCD72}" type="slidenum">
              <a:rPr lang="tr-TR" smtClean="0"/>
              <a:t>18</a:t>
            </a:fld>
            <a:endParaRPr lang="tr-TR"/>
          </a:p>
        </p:txBody>
      </p:sp>
    </p:spTree>
    <p:extLst>
      <p:ext uri="{BB962C8B-B14F-4D97-AF65-F5344CB8AC3E}">
        <p14:creationId xmlns:p14="http://schemas.microsoft.com/office/powerpoint/2010/main" val="20954680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19</a:t>
            </a:fld>
            <a:endParaRPr lang="tr-TR"/>
          </a:p>
        </p:txBody>
      </p:sp>
      <p:sp>
        <p:nvSpPr>
          <p:cNvPr id="4" name="Dikdörtgen 3"/>
          <p:cNvSpPr/>
          <p:nvPr/>
        </p:nvSpPr>
        <p:spPr>
          <a:xfrm>
            <a:off x="467544" y="476672"/>
            <a:ext cx="8208912" cy="4154984"/>
          </a:xfrm>
          <a:prstGeom prst="rect">
            <a:avLst/>
          </a:prstGeom>
        </p:spPr>
        <p:txBody>
          <a:bodyPr wrap="square">
            <a:spAutoFit/>
          </a:bodyPr>
          <a:lstStyle/>
          <a:p>
            <a:pPr algn="just"/>
            <a:endParaRPr lang="tr-TR" sz="2200" dirty="0" smtClean="0">
              <a:solidFill>
                <a:srgbClr val="202122"/>
              </a:solidFill>
              <a:latin typeface="+mj-lt"/>
            </a:endParaRPr>
          </a:p>
          <a:p>
            <a:pPr marL="342900" indent="-342900" algn="just">
              <a:buFont typeface="Arial" charset="0"/>
              <a:buChar char="•"/>
            </a:pPr>
            <a:r>
              <a:rPr lang="tr-TR" sz="2200" dirty="0" smtClean="0">
                <a:solidFill>
                  <a:srgbClr val="202122"/>
                </a:solidFill>
                <a:latin typeface="+mj-lt"/>
              </a:rPr>
              <a:t>Servetin </a:t>
            </a:r>
            <a:r>
              <a:rPr lang="tr-TR" sz="2200" dirty="0">
                <a:solidFill>
                  <a:srgbClr val="202122"/>
                </a:solidFill>
                <a:latin typeface="+mj-lt"/>
              </a:rPr>
              <a:t>ve siyasi gücün kaynağı sayılan kıymetli maden varlığının artırılması </a:t>
            </a:r>
            <a:r>
              <a:rPr lang="tr-TR" sz="2200" dirty="0" smtClean="0">
                <a:solidFill>
                  <a:srgbClr val="202122"/>
                </a:solidFill>
                <a:latin typeface="+mj-lt"/>
              </a:rPr>
              <a:t>iki yolla </a:t>
            </a:r>
            <a:r>
              <a:rPr lang="tr-TR" sz="2200" dirty="0">
                <a:solidFill>
                  <a:srgbClr val="202122"/>
                </a:solidFill>
                <a:latin typeface="+mj-lt"/>
              </a:rPr>
              <a:t>mümkündü. Ülke bu tür maden kaynaklarına sahipse bunların </a:t>
            </a:r>
            <a:r>
              <a:rPr lang="tr-TR" sz="2200" dirty="0" smtClean="0">
                <a:solidFill>
                  <a:srgbClr val="202122"/>
                </a:solidFill>
                <a:latin typeface="+mj-lt"/>
              </a:rPr>
              <a:t>işletmesine çalışmalıdır</a:t>
            </a:r>
            <a:r>
              <a:rPr lang="tr-TR" sz="2200" dirty="0">
                <a:solidFill>
                  <a:srgbClr val="202122"/>
                </a:solidFill>
                <a:latin typeface="+mj-lt"/>
              </a:rPr>
              <a:t>. Şayet bir ülkenin kıymetli madenleri, ülke içinde üretme </a:t>
            </a:r>
            <a:r>
              <a:rPr lang="tr-TR" sz="2200" dirty="0" smtClean="0">
                <a:solidFill>
                  <a:srgbClr val="202122"/>
                </a:solidFill>
                <a:latin typeface="+mj-lt"/>
              </a:rPr>
              <a:t>olanakları yoksa</a:t>
            </a:r>
            <a:r>
              <a:rPr lang="tr-TR" sz="2200" dirty="0">
                <a:solidFill>
                  <a:srgbClr val="202122"/>
                </a:solidFill>
                <a:latin typeface="+mj-lt"/>
              </a:rPr>
              <a:t>, bu taktirde, ülkeye dış ticaret yoluyla kıymetli maden akışı </a:t>
            </a:r>
            <a:r>
              <a:rPr lang="tr-TR" sz="2200" dirty="0" smtClean="0">
                <a:solidFill>
                  <a:srgbClr val="202122"/>
                </a:solidFill>
                <a:latin typeface="+mj-lt"/>
              </a:rPr>
              <a:t>sağlanmalıdır. Yukarıda </a:t>
            </a:r>
            <a:r>
              <a:rPr lang="tr-TR" sz="2200" dirty="0">
                <a:solidFill>
                  <a:srgbClr val="202122"/>
                </a:solidFill>
                <a:latin typeface="+mj-lt"/>
              </a:rPr>
              <a:t>da değinildiği gibi ithalat kısılmalı ve ihracat arttırılmalıdır. Dış </a:t>
            </a:r>
            <a:r>
              <a:rPr lang="tr-TR" sz="2200" dirty="0" smtClean="0">
                <a:solidFill>
                  <a:srgbClr val="202122"/>
                </a:solidFill>
                <a:latin typeface="+mj-lt"/>
              </a:rPr>
              <a:t>ticaret fazlalığının </a:t>
            </a:r>
            <a:r>
              <a:rPr lang="tr-TR" sz="2200" dirty="0">
                <a:solidFill>
                  <a:srgbClr val="202122"/>
                </a:solidFill>
                <a:latin typeface="+mj-lt"/>
              </a:rPr>
              <a:t>sağlanması için dış piyasaların genişletilmesi gerekli görülmekteydi. </a:t>
            </a:r>
            <a:r>
              <a:rPr lang="tr-TR" sz="2200" dirty="0" smtClean="0">
                <a:solidFill>
                  <a:srgbClr val="202122"/>
                </a:solidFill>
                <a:latin typeface="+mj-lt"/>
              </a:rPr>
              <a:t>Bu piyasalardan </a:t>
            </a:r>
            <a:r>
              <a:rPr lang="tr-TR" sz="2200" dirty="0">
                <a:solidFill>
                  <a:srgbClr val="202122"/>
                </a:solidFill>
                <a:latin typeface="+mj-lt"/>
              </a:rPr>
              <a:t>ham-maddeler ithal edilmeli, mamul olarak ihraç edilmelidir. Bu tür </a:t>
            </a:r>
            <a:r>
              <a:rPr lang="tr-TR" sz="2200" dirty="0" smtClean="0">
                <a:solidFill>
                  <a:srgbClr val="202122"/>
                </a:solidFill>
                <a:latin typeface="+mj-lt"/>
              </a:rPr>
              <a:t>bir politika </a:t>
            </a:r>
            <a:r>
              <a:rPr lang="tr-TR" sz="2200" dirty="0" err="1">
                <a:solidFill>
                  <a:srgbClr val="202122"/>
                </a:solidFill>
                <a:latin typeface="+mj-lt"/>
              </a:rPr>
              <a:t>kolonist</a:t>
            </a:r>
            <a:r>
              <a:rPr lang="tr-TR" sz="2200" dirty="0">
                <a:solidFill>
                  <a:srgbClr val="202122"/>
                </a:solidFill>
                <a:latin typeface="+mj-lt"/>
              </a:rPr>
              <a:t> bir yayılmayı gerekli </a:t>
            </a:r>
            <a:r>
              <a:rPr lang="tr-TR" sz="2200" dirty="0" smtClean="0">
                <a:solidFill>
                  <a:srgbClr val="202122"/>
                </a:solidFill>
                <a:latin typeface="+mj-lt"/>
              </a:rPr>
              <a:t>kılmaktaydı.</a:t>
            </a:r>
          </a:p>
          <a:p>
            <a:pPr algn="just"/>
            <a:endParaRPr lang="tr-TR" sz="2200" dirty="0" smtClean="0">
              <a:solidFill>
                <a:srgbClr val="202122"/>
              </a:solidFill>
              <a:latin typeface="+mj-lt"/>
            </a:endParaRPr>
          </a:p>
        </p:txBody>
      </p:sp>
    </p:spTree>
    <p:extLst>
      <p:ext uri="{BB962C8B-B14F-4D97-AF65-F5344CB8AC3E}">
        <p14:creationId xmlns:p14="http://schemas.microsoft.com/office/powerpoint/2010/main" val="4109112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2286000" y="457200"/>
            <a:ext cx="4419600" cy="8382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9875" name="Text Box 3"/>
          <p:cNvSpPr txBox="1">
            <a:spLocks noChangeArrowheads="1"/>
          </p:cNvSpPr>
          <p:nvPr/>
        </p:nvSpPr>
        <p:spPr bwMode="auto">
          <a:xfrm>
            <a:off x="2438400" y="609600"/>
            <a:ext cx="4038600" cy="577850"/>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60000"/>
              </a:lnSpc>
              <a:spcBef>
                <a:spcPct val="50000"/>
              </a:spcBef>
            </a:pPr>
            <a:r>
              <a:rPr lang="tr-TR" altLang="tr-TR" sz="2000" b="1" dirty="0" smtClean="0">
                <a:latin typeface="Tahoma" pitchFamily="34" charset="0"/>
              </a:rPr>
              <a:t>Uluslararası </a:t>
            </a:r>
            <a:r>
              <a:rPr lang="tr-TR" altLang="tr-TR" sz="2000" b="1" dirty="0">
                <a:latin typeface="Tahoma" pitchFamily="34" charset="0"/>
              </a:rPr>
              <a:t>İktisat</a:t>
            </a:r>
          </a:p>
          <a:p>
            <a:pPr algn="ctr">
              <a:lnSpc>
                <a:spcPct val="60000"/>
              </a:lnSpc>
              <a:spcBef>
                <a:spcPct val="50000"/>
              </a:spcBef>
            </a:pPr>
            <a:endParaRPr lang="tr-TR" altLang="tr-TR" b="1" dirty="0">
              <a:latin typeface="Tahoma" pitchFamily="34" charset="0"/>
            </a:endParaRPr>
          </a:p>
        </p:txBody>
      </p:sp>
      <p:sp>
        <p:nvSpPr>
          <p:cNvPr id="79876" name="Line 4"/>
          <p:cNvSpPr>
            <a:spLocks noChangeShapeType="1"/>
          </p:cNvSpPr>
          <p:nvPr/>
        </p:nvSpPr>
        <p:spPr bwMode="auto">
          <a:xfrm>
            <a:off x="4495800" y="1295400"/>
            <a:ext cx="0" cy="3810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77" name="Line 5"/>
          <p:cNvSpPr>
            <a:spLocks noChangeShapeType="1"/>
          </p:cNvSpPr>
          <p:nvPr/>
        </p:nvSpPr>
        <p:spPr bwMode="auto">
          <a:xfrm>
            <a:off x="2209800" y="1676400"/>
            <a:ext cx="4648200" cy="0"/>
          </a:xfrm>
          <a:prstGeom prst="line">
            <a:avLst/>
          </a:prstGeom>
          <a:no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78" name="Line 6"/>
          <p:cNvSpPr>
            <a:spLocks noChangeShapeType="1"/>
          </p:cNvSpPr>
          <p:nvPr/>
        </p:nvSpPr>
        <p:spPr bwMode="auto">
          <a:xfrm>
            <a:off x="2209800" y="1676400"/>
            <a:ext cx="0" cy="3048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79" name="Line 7"/>
          <p:cNvSpPr>
            <a:spLocks noChangeShapeType="1"/>
          </p:cNvSpPr>
          <p:nvPr/>
        </p:nvSpPr>
        <p:spPr bwMode="auto">
          <a:xfrm>
            <a:off x="6858000" y="1676400"/>
            <a:ext cx="0" cy="3048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80" name="Rectangle 8"/>
          <p:cNvSpPr>
            <a:spLocks noChangeArrowheads="1"/>
          </p:cNvSpPr>
          <p:nvPr/>
        </p:nvSpPr>
        <p:spPr bwMode="auto">
          <a:xfrm>
            <a:off x="838200" y="1981200"/>
            <a:ext cx="2819400" cy="7620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9881" name="Rectangle 9"/>
          <p:cNvSpPr>
            <a:spLocks noChangeArrowheads="1"/>
          </p:cNvSpPr>
          <p:nvPr/>
        </p:nvSpPr>
        <p:spPr bwMode="auto">
          <a:xfrm>
            <a:off x="5334000" y="1981200"/>
            <a:ext cx="2819400" cy="7620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9882" name="Line 10"/>
          <p:cNvSpPr>
            <a:spLocks noChangeShapeType="1"/>
          </p:cNvSpPr>
          <p:nvPr/>
        </p:nvSpPr>
        <p:spPr bwMode="auto">
          <a:xfrm>
            <a:off x="6858000" y="2743200"/>
            <a:ext cx="0" cy="3810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83" name="Line 11"/>
          <p:cNvSpPr>
            <a:spLocks noChangeShapeType="1"/>
          </p:cNvSpPr>
          <p:nvPr/>
        </p:nvSpPr>
        <p:spPr bwMode="auto">
          <a:xfrm>
            <a:off x="2209800" y="2743200"/>
            <a:ext cx="0" cy="3810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85" name="Rectangle 13"/>
          <p:cNvSpPr>
            <a:spLocks noChangeArrowheads="1"/>
          </p:cNvSpPr>
          <p:nvPr/>
        </p:nvSpPr>
        <p:spPr bwMode="auto">
          <a:xfrm>
            <a:off x="2209800" y="3505200"/>
            <a:ext cx="1524000" cy="6858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9889" name="Line 17"/>
          <p:cNvSpPr>
            <a:spLocks noChangeShapeType="1"/>
          </p:cNvSpPr>
          <p:nvPr/>
        </p:nvSpPr>
        <p:spPr bwMode="auto">
          <a:xfrm>
            <a:off x="1143000" y="3124200"/>
            <a:ext cx="1981200" cy="0"/>
          </a:xfrm>
          <a:prstGeom prst="line">
            <a:avLst/>
          </a:prstGeom>
          <a:no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90" name="Line 18"/>
          <p:cNvSpPr>
            <a:spLocks noChangeShapeType="1"/>
          </p:cNvSpPr>
          <p:nvPr/>
        </p:nvSpPr>
        <p:spPr bwMode="auto">
          <a:xfrm>
            <a:off x="3124200" y="3124200"/>
            <a:ext cx="0" cy="3048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91" name="Line 19"/>
          <p:cNvSpPr>
            <a:spLocks noChangeShapeType="1"/>
          </p:cNvSpPr>
          <p:nvPr/>
        </p:nvSpPr>
        <p:spPr bwMode="auto">
          <a:xfrm>
            <a:off x="1143000" y="3124200"/>
            <a:ext cx="0" cy="3048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92" name="Line 20"/>
          <p:cNvSpPr>
            <a:spLocks noChangeShapeType="1"/>
          </p:cNvSpPr>
          <p:nvPr/>
        </p:nvSpPr>
        <p:spPr bwMode="auto">
          <a:xfrm>
            <a:off x="5181600" y="3124200"/>
            <a:ext cx="0" cy="3048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93" name="Line 21"/>
          <p:cNvSpPr>
            <a:spLocks noChangeShapeType="1"/>
          </p:cNvSpPr>
          <p:nvPr/>
        </p:nvSpPr>
        <p:spPr bwMode="auto">
          <a:xfrm>
            <a:off x="6858000" y="3124200"/>
            <a:ext cx="0" cy="3048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94" name="Line 22"/>
          <p:cNvSpPr>
            <a:spLocks noChangeShapeType="1"/>
          </p:cNvSpPr>
          <p:nvPr/>
        </p:nvSpPr>
        <p:spPr bwMode="auto">
          <a:xfrm>
            <a:off x="8382000" y="3124200"/>
            <a:ext cx="0" cy="3048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95" name="Line 23"/>
          <p:cNvSpPr>
            <a:spLocks noChangeShapeType="1"/>
          </p:cNvSpPr>
          <p:nvPr/>
        </p:nvSpPr>
        <p:spPr bwMode="auto">
          <a:xfrm>
            <a:off x="5181600" y="3124200"/>
            <a:ext cx="3200400" cy="0"/>
          </a:xfrm>
          <a:prstGeom prst="line">
            <a:avLst/>
          </a:prstGeom>
          <a:no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896" name="Text Box 24"/>
          <p:cNvSpPr txBox="1">
            <a:spLocks noChangeArrowheads="1"/>
          </p:cNvSpPr>
          <p:nvPr/>
        </p:nvSpPr>
        <p:spPr bwMode="auto">
          <a:xfrm>
            <a:off x="901700" y="2082800"/>
            <a:ext cx="2667000" cy="584775"/>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1600" b="1" dirty="0">
                <a:latin typeface="Tahoma" pitchFamily="34" charset="0"/>
              </a:rPr>
              <a:t>Uluslararası Ticaret </a:t>
            </a:r>
            <a:r>
              <a:rPr lang="tr-TR" altLang="tr-TR" sz="1600" b="1" dirty="0" smtClean="0">
                <a:latin typeface="Tahoma" pitchFamily="34" charset="0"/>
              </a:rPr>
              <a:t>Teorisi</a:t>
            </a:r>
            <a:endParaRPr lang="tr-TR" altLang="tr-TR" sz="1600" b="1" dirty="0">
              <a:latin typeface="Tahoma" pitchFamily="34" charset="0"/>
            </a:endParaRPr>
          </a:p>
        </p:txBody>
      </p:sp>
      <p:sp>
        <p:nvSpPr>
          <p:cNvPr id="79897" name="Text Box 25"/>
          <p:cNvSpPr txBox="1">
            <a:spLocks noChangeArrowheads="1"/>
          </p:cNvSpPr>
          <p:nvPr/>
        </p:nvSpPr>
        <p:spPr bwMode="auto">
          <a:xfrm>
            <a:off x="5364163" y="2060575"/>
            <a:ext cx="2762250" cy="584775"/>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1600" b="1" dirty="0" smtClean="0">
                <a:latin typeface="Tahoma" pitchFamily="34" charset="0"/>
              </a:rPr>
              <a:t>Uluslararası </a:t>
            </a:r>
            <a:r>
              <a:rPr lang="tr-TR" altLang="tr-TR" sz="1600" b="1" dirty="0">
                <a:latin typeface="Tahoma" pitchFamily="34" charset="0"/>
              </a:rPr>
              <a:t>Ticaret </a:t>
            </a:r>
            <a:r>
              <a:rPr lang="tr-TR" altLang="tr-TR" sz="1600" b="1" dirty="0" smtClean="0">
                <a:latin typeface="Tahoma" pitchFamily="34" charset="0"/>
              </a:rPr>
              <a:t>Politikası</a:t>
            </a:r>
            <a:endParaRPr lang="tr-TR" altLang="tr-TR" sz="1200" b="1" dirty="0">
              <a:latin typeface="Tahoma" pitchFamily="34" charset="0"/>
            </a:endParaRPr>
          </a:p>
        </p:txBody>
      </p:sp>
      <p:sp>
        <p:nvSpPr>
          <p:cNvPr id="79898" name="Text Box 26"/>
          <p:cNvSpPr txBox="1">
            <a:spLocks noChangeArrowheads="1"/>
          </p:cNvSpPr>
          <p:nvPr/>
        </p:nvSpPr>
        <p:spPr bwMode="auto">
          <a:xfrm>
            <a:off x="381000" y="3500438"/>
            <a:ext cx="1454150" cy="73977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400" dirty="0">
                <a:latin typeface="Tahoma" pitchFamily="34" charset="0"/>
              </a:rPr>
              <a:t>Pür, Reel, Soyut  Dış Ticaret Teorisi</a:t>
            </a:r>
          </a:p>
        </p:txBody>
      </p:sp>
      <p:sp>
        <p:nvSpPr>
          <p:cNvPr id="79899" name="Text Box 27"/>
          <p:cNvSpPr txBox="1">
            <a:spLocks noChangeArrowheads="1"/>
          </p:cNvSpPr>
          <p:nvPr/>
        </p:nvSpPr>
        <p:spPr bwMode="auto">
          <a:xfrm>
            <a:off x="2286000" y="3581400"/>
            <a:ext cx="1371600" cy="523220"/>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400">
                <a:latin typeface="Tahoma" pitchFamily="34" charset="0"/>
              </a:rPr>
              <a:t>Moneter Dış Ticaret Teorisi</a:t>
            </a:r>
          </a:p>
        </p:txBody>
      </p:sp>
      <p:sp>
        <p:nvSpPr>
          <p:cNvPr id="79900" name="Text Box 28"/>
          <p:cNvSpPr txBox="1">
            <a:spLocks noChangeArrowheads="1"/>
          </p:cNvSpPr>
          <p:nvPr/>
        </p:nvSpPr>
        <p:spPr bwMode="auto">
          <a:xfrm>
            <a:off x="4495800" y="3581400"/>
            <a:ext cx="1371600" cy="649288"/>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200" dirty="0">
                <a:latin typeface="Tahoma" pitchFamily="34" charset="0"/>
              </a:rPr>
              <a:t>Diş Ticaret </a:t>
            </a:r>
            <a:r>
              <a:rPr lang="tr-TR" altLang="tr-TR" sz="1200" dirty="0" smtClean="0">
                <a:latin typeface="Tahoma" pitchFamily="34" charset="0"/>
              </a:rPr>
              <a:t>Politikası Araçları </a:t>
            </a:r>
            <a:r>
              <a:rPr lang="tr-TR" altLang="tr-TR" sz="1200" dirty="0">
                <a:latin typeface="Tahoma" pitchFamily="34" charset="0"/>
              </a:rPr>
              <a:t>ve Etkileri</a:t>
            </a:r>
          </a:p>
        </p:txBody>
      </p:sp>
      <p:sp>
        <p:nvSpPr>
          <p:cNvPr id="79901" name="Text Box 29"/>
          <p:cNvSpPr txBox="1">
            <a:spLocks noChangeArrowheads="1"/>
          </p:cNvSpPr>
          <p:nvPr/>
        </p:nvSpPr>
        <p:spPr bwMode="auto">
          <a:xfrm>
            <a:off x="6096000" y="3581400"/>
            <a:ext cx="1371600" cy="553998"/>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000" dirty="0" smtClean="0">
                <a:latin typeface="Tahoma" pitchFamily="34" charset="0"/>
              </a:rPr>
              <a:t>Uluslararası Ekonomik </a:t>
            </a:r>
            <a:r>
              <a:rPr lang="tr-TR" altLang="tr-TR" sz="1000" dirty="0">
                <a:latin typeface="Tahoma" pitchFamily="34" charset="0"/>
              </a:rPr>
              <a:t>Kuruluşlar ve Etkileri</a:t>
            </a:r>
          </a:p>
        </p:txBody>
      </p:sp>
      <p:sp>
        <p:nvSpPr>
          <p:cNvPr id="79902" name="Text Box 30"/>
          <p:cNvSpPr txBox="1">
            <a:spLocks noChangeArrowheads="1"/>
          </p:cNvSpPr>
          <p:nvPr/>
        </p:nvSpPr>
        <p:spPr bwMode="auto">
          <a:xfrm>
            <a:off x="7734300" y="3581400"/>
            <a:ext cx="1371600" cy="649288"/>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200" dirty="0" smtClean="0">
                <a:latin typeface="Tahoma" pitchFamily="34" charset="0"/>
              </a:rPr>
              <a:t>Uluslararası </a:t>
            </a:r>
            <a:r>
              <a:rPr lang="tr-TR" altLang="tr-TR" sz="1200" dirty="0">
                <a:latin typeface="Tahoma" pitchFamily="34" charset="0"/>
              </a:rPr>
              <a:t>Ekonomik Bütünleşme</a:t>
            </a:r>
          </a:p>
        </p:txBody>
      </p:sp>
      <p:sp>
        <p:nvSpPr>
          <p:cNvPr id="79903" name="Line 31"/>
          <p:cNvSpPr>
            <a:spLocks noChangeShapeType="1"/>
          </p:cNvSpPr>
          <p:nvPr/>
        </p:nvSpPr>
        <p:spPr bwMode="auto">
          <a:xfrm>
            <a:off x="1066800" y="4267200"/>
            <a:ext cx="0" cy="3810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04" name="Line 32"/>
          <p:cNvSpPr>
            <a:spLocks noChangeShapeType="1"/>
          </p:cNvSpPr>
          <p:nvPr/>
        </p:nvSpPr>
        <p:spPr bwMode="auto">
          <a:xfrm>
            <a:off x="304800" y="4648200"/>
            <a:ext cx="1371600" cy="0"/>
          </a:xfrm>
          <a:prstGeom prst="line">
            <a:avLst/>
          </a:prstGeom>
          <a:no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05" name="Rectangle 33"/>
          <p:cNvSpPr>
            <a:spLocks noChangeArrowheads="1"/>
          </p:cNvSpPr>
          <p:nvPr/>
        </p:nvSpPr>
        <p:spPr bwMode="auto">
          <a:xfrm>
            <a:off x="0" y="4800600"/>
            <a:ext cx="914400" cy="4572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9906" name="Rectangle 34"/>
          <p:cNvSpPr>
            <a:spLocks noChangeArrowheads="1"/>
          </p:cNvSpPr>
          <p:nvPr/>
        </p:nvSpPr>
        <p:spPr bwMode="auto">
          <a:xfrm>
            <a:off x="1143000" y="4800600"/>
            <a:ext cx="914400" cy="4572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9907" name="Line 35"/>
          <p:cNvSpPr>
            <a:spLocks noChangeShapeType="1"/>
          </p:cNvSpPr>
          <p:nvPr/>
        </p:nvSpPr>
        <p:spPr bwMode="auto">
          <a:xfrm>
            <a:off x="304800" y="4648200"/>
            <a:ext cx="0" cy="1524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08" name="Line 36"/>
          <p:cNvSpPr>
            <a:spLocks noChangeShapeType="1"/>
          </p:cNvSpPr>
          <p:nvPr/>
        </p:nvSpPr>
        <p:spPr bwMode="auto">
          <a:xfrm>
            <a:off x="1676400" y="4648200"/>
            <a:ext cx="0" cy="15240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09" name="Text Box 37"/>
          <p:cNvSpPr txBox="1">
            <a:spLocks noChangeArrowheads="1"/>
          </p:cNvSpPr>
          <p:nvPr/>
        </p:nvSpPr>
        <p:spPr bwMode="auto">
          <a:xfrm>
            <a:off x="0" y="4876800"/>
            <a:ext cx="838200" cy="244475"/>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000" dirty="0">
                <a:latin typeface="Tahoma" pitchFamily="34" charset="0"/>
              </a:rPr>
              <a:t>Pozitif</a:t>
            </a:r>
          </a:p>
        </p:txBody>
      </p:sp>
      <p:sp>
        <p:nvSpPr>
          <p:cNvPr id="79910" name="Text Box 38"/>
          <p:cNvSpPr txBox="1">
            <a:spLocks noChangeArrowheads="1"/>
          </p:cNvSpPr>
          <p:nvPr/>
        </p:nvSpPr>
        <p:spPr bwMode="auto">
          <a:xfrm>
            <a:off x="1219200" y="4876800"/>
            <a:ext cx="762000" cy="244475"/>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000" dirty="0">
                <a:latin typeface="Tahoma" pitchFamily="34" charset="0"/>
              </a:rPr>
              <a:t>Normatif</a:t>
            </a:r>
          </a:p>
        </p:txBody>
      </p:sp>
      <p:sp>
        <p:nvSpPr>
          <p:cNvPr id="79911" name="Line 39"/>
          <p:cNvSpPr>
            <a:spLocks noChangeShapeType="1"/>
          </p:cNvSpPr>
          <p:nvPr/>
        </p:nvSpPr>
        <p:spPr bwMode="auto">
          <a:xfrm>
            <a:off x="2484438" y="4221163"/>
            <a:ext cx="0" cy="1368425"/>
          </a:xfrm>
          <a:prstGeom prst="line">
            <a:avLst/>
          </a:prstGeom>
          <a:no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14" name="Line 42"/>
          <p:cNvSpPr>
            <a:spLocks noChangeShapeType="1"/>
          </p:cNvSpPr>
          <p:nvPr/>
        </p:nvSpPr>
        <p:spPr bwMode="auto">
          <a:xfrm>
            <a:off x="2514600" y="4495800"/>
            <a:ext cx="228600" cy="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15" name="Line 43"/>
          <p:cNvSpPr>
            <a:spLocks noChangeShapeType="1"/>
          </p:cNvSpPr>
          <p:nvPr/>
        </p:nvSpPr>
        <p:spPr bwMode="auto">
          <a:xfrm>
            <a:off x="2514600" y="5029200"/>
            <a:ext cx="228600" cy="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16" name="Text Box 44"/>
          <p:cNvSpPr txBox="1">
            <a:spLocks noChangeArrowheads="1"/>
          </p:cNvSpPr>
          <p:nvPr/>
        </p:nvSpPr>
        <p:spPr bwMode="auto">
          <a:xfrm>
            <a:off x="2843213" y="4398963"/>
            <a:ext cx="1066800" cy="2540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000" dirty="0">
                <a:latin typeface="Tahoma" pitchFamily="34" charset="0"/>
              </a:rPr>
              <a:t>Öd. </a:t>
            </a:r>
            <a:r>
              <a:rPr lang="tr-TR" altLang="tr-TR" sz="1000" dirty="0" smtClean="0">
                <a:latin typeface="Tahoma" pitchFamily="34" charset="0"/>
              </a:rPr>
              <a:t>Bilançosu</a:t>
            </a:r>
            <a:endParaRPr lang="tr-TR" altLang="tr-TR" sz="1000" dirty="0">
              <a:latin typeface="Tahoma" pitchFamily="34" charset="0"/>
            </a:endParaRPr>
          </a:p>
        </p:txBody>
      </p:sp>
      <p:sp>
        <p:nvSpPr>
          <p:cNvPr id="79917" name="Text Box 45"/>
          <p:cNvSpPr txBox="1">
            <a:spLocks noChangeArrowheads="1"/>
          </p:cNvSpPr>
          <p:nvPr/>
        </p:nvSpPr>
        <p:spPr bwMode="auto">
          <a:xfrm>
            <a:off x="2819400" y="4868863"/>
            <a:ext cx="1066800" cy="2540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000" dirty="0">
                <a:latin typeface="Tahoma" pitchFamily="34" charset="0"/>
              </a:rPr>
              <a:t>Döviz </a:t>
            </a:r>
            <a:r>
              <a:rPr lang="tr-TR" altLang="tr-TR" sz="1000" dirty="0" smtClean="0">
                <a:latin typeface="Tahoma" pitchFamily="34" charset="0"/>
              </a:rPr>
              <a:t>Piyasası</a:t>
            </a:r>
            <a:endParaRPr lang="tr-TR" altLang="tr-TR" sz="1000" dirty="0">
              <a:latin typeface="Tahoma" pitchFamily="34" charset="0"/>
            </a:endParaRPr>
          </a:p>
        </p:txBody>
      </p:sp>
      <p:sp>
        <p:nvSpPr>
          <p:cNvPr id="79918" name="Text Box 46"/>
          <p:cNvSpPr txBox="1">
            <a:spLocks noChangeArrowheads="1"/>
          </p:cNvSpPr>
          <p:nvPr/>
        </p:nvSpPr>
        <p:spPr bwMode="auto">
          <a:xfrm>
            <a:off x="2819400" y="5394325"/>
            <a:ext cx="1066800" cy="4064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000" dirty="0">
                <a:latin typeface="Tahoma" pitchFamily="34" charset="0"/>
              </a:rPr>
              <a:t>Milli gelir-dış ticaret</a:t>
            </a:r>
          </a:p>
        </p:txBody>
      </p:sp>
      <p:sp>
        <p:nvSpPr>
          <p:cNvPr id="79919" name="Line 47"/>
          <p:cNvSpPr>
            <a:spLocks noChangeShapeType="1"/>
          </p:cNvSpPr>
          <p:nvPr/>
        </p:nvSpPr>
        <p:spPr bwMode="auto">
          <a:xfrm>
            <a:off x="2514600" y="5562600"/>
            <a:ext cx="228600" cy="0"/>
          </a:xfrm>
          <a:prstGeom prst="line">
            <a:avLst/>
          </a:prstGeom>
          <a:no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20" name="Line 48"/>
          <p:cNvSpPr>
            <a:spLocks noChangeShapeType="1"/>
          </p:cNvSpPr>
          <p:nvPr/>
        </p:nvSpPr>
        <p:spPr bwMode="auto">
          <a:xfrm>
            <a:off x="1524000" y="52578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21" name="Line 49"/>
          <p:cNvSpPr>
            <a:spLocks noChangeShapeType="1"/>
          </p:cNvSpPr>
          <p:nvPr/>
        </p:nvSpPr>
        <p:spPr bwMode="auto">
          <a:xfrm>
            <a:off x="1524000" y="6096000"/>
            <a:ext cx="2590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22" name="Line 50"/>
          <p:cNvSpPr>
            <a:spLocks noChangeShapeType="1"/>
          </p:cNvSpPr>
          <p:nvPr/>
        </p:nvSpPr>
        <p:spPr bwMode="auto">
          <a:xfrm flipV="1">
            <a:off x="4114800" y="2362200"/>
            <a:ext cx="0" cy="3733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9923" name="Line 51"/>
          <p:cNvSpPr>
            <a:spLocks noChangeShapeType="1"/>
          </p:cNvSpPr>
          <p:nvPr/>
        </p:nvSpPr>
        <p:spPr bwMode="auto">
          <a:xfrm>
            <a:off x="4114800" y="2362200"/>
            <a:ext cx="1219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 name="Slayt Numarası Yer Tutucusu 1"/>
          <p:cNvSpPr>
            <a:spLocks noGrp="1"/>
          </p:cNvSpPr>
          <p:nvPr>
            <p:ph type="sldNum" sz="quarter" idx="12"/>
          </p:nvPr>
        </p:nvSpPr>
        <p:spPr/>
        <p:txBody>
          <a:bodyPr/>
          <a:lstStyle/>
          <a:p>
            <a:fld id="{4F1E5FC9-9112-4CFF-B857-B730DCEDCD72}" type="slidenum">
              <a:rPr lang="tr-TR" smtClean="0"/>
              <a:t>2</a:t>
            </a:fld>
            <a:endParaRPr lang="tr-TR"/>
          </a:p>
        </p:txBody>
      </p:sp>
    </p:spTree>
    <p:extLst>
      <p:ext uri="{BB962C8B-B14F-4D97-AF65-F5344CB8AC3E}">
        <p14:creationId xmlns:p14="http://schemas.microsoft.com/office/powerpoint/2010/main" val="11575799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20</a:t>
            </a:fld>
            <a:endParaRPr lang="tr-TR"/>
          </a:p>
        </p:txBody>
      </p:sp>
      <p:sp>
        <p:nvSpPr>
          <p:cNvPr id="3" name="Dikdörtgen 2"/>
          <p:cNvSpPr/>
          <p:nvPr/>
        </p:nvSpPr>
        <p:spPr>
          <a:xfrm>
            <a:off x="323528" y="548680"/>
            <a:ext cx="8568952" cy="4524315"/>
          </a:xfrm>
          <a:prstGeom prst="rect">
            <a:avLst/>
          </a:prstGeom>
        </p:spPr>
        <p:txBody>
          <a:bodyPr wrap="square">
            <a:spAutoFit/>
          </a:bodyPr>
          <a:lstStyle/>
          <a:p>
            <a:pPr algn="just"/>
            <a:r>
              <a:rPr lang="tr-TR" sz="2400" dirty="0">
                <a:solidFill>
                  <a:srgbClr val="202122"/>
                </a:solidFill>
                <a:latin typeface="+mj-lt"/>
              </a:rPr>
              <a:t>Merkantilistler bir ülkenin nüfusunun artmasından yanadır. İnsan bolluğu rahatça emek bulmayı sağlamakta ve düşük ücrete yol açmakta ayrıca büyük ordulara sahip olmayı sağladığı için önemlidir. Kalabalık nüfus, işgücünü artırarak maliyetleri düşürecek bu da ihracatta avantaj sağlayacaktır. Merkantilizmin nüfus üzerine teorilerine bakarsak</a:t>
            </a:r>
            <a:r>
              <a:rPr lang="tr-TR" sz="2400" dirty="0" smtClean="0">
                <a:solidFill>
                  <a:srgbClr val="202122"/>
                </a:solidFill>
                <a:latin typeface="+mj-lt"/>
              </a:rPr>
              <a:t>;</a:t>
            </a:r>
          </a:p>
          <a:p>
            <a:pPr algn="just"/>
            <a:endParaRPr lang="tr-TR" sz="2400" dirty="0">
              <a:solidFill>
                <a:srgbClr val="202122"/>
              </a:solidFill>
              <a:latin typeface="+mj-lt"/>
            </a:endParaRPr>
          </a:p>
          <a:p>
            <a:pPr algn="just">
              <a:buFont typeface="+mj-lt"/>
              <a:buAutoNum type="arabicPeriod"/>
            </a:pPr>
            <a:r>
              <a:rPr lang="tr-TR" sz="2400" dirty="0">
                <a:solidFill>
                  <a:srgbClr val="202122"/>
                </a:solidFill>
                <a:latin typeface="+mj-lt"/>
              </a:rPr>
              <a:t>Nüfus artışı teşvik edilmiş</a:t>
            </a:r>
          </a:p>
          <a:p>
            <a:pPr algn="just">
              <a:buFont typeface="+mj-lt"/>
              <a:buAutoNum type="arabicPeriod"/>
            </a:pPr>
            <a:r>
              <a:rPr lang="tr-TR" sz="2400" dirty="0">
                <a:solidFill>
                  <a:srgbClr val="202122"/>
                </a:solidFill>
                <a:latin typeface="+mj-lt"/>
              </a:rPr>
              <a:t>Çalışma zorunluluğu getirilmiş</a:t>
            </a:r>
          </a:p>
          <a:p>
            <a:pPr algn="just">
              <a:buFont typeface="+mj-lt"/>
              <a:buAutoNum type="arabicPeriod"/>
            </a:pPr>
            <a:r>
              <a:rPr lang="tr-TR" sz="2400" dirty="0">
                <a:solidFill>
                  <a:srgbClr val="202122"/>
                </a:solidFill>
                <a:latin typeface="+mj-lt"/>
              </a:rPr>
              <a:t>Çocuk emeğinden yararlanılmış</a:t>
            </a:r>
          </a:p>
          <a:p>
            <a:pPr algn="just">
              <a:buFont typeface="+mj-lt"/>
              <a:buAutoNum type="arabicPeriod"/>
            </a:pPr>
            <a:r>
              <a:rPr lang="tr-TR" sz="2400" dirty="0">
                <a:solidFill>
                  <a:srgbClr val="202122"/>
                </a:solidFill>
                <a:latin typeface="+mj-lt"/>
              </a:rPr>
              <a:t>Köle ticareti gibi yollara başvurulmuş</a:t>
            </a:r>
          </a:p>
          <a:p>
            <a:pPr algn="just">
              <a:buFont typeface="+mj-lt"/>
              <a:buAutoNum type="arabicPeriod"/>
            </a:pPr>
            <a:r>
              <a:rPr lang="tr-TR" sz="2400" dirty="0">
                <a:solidFill>
                  <a:srgbClr val="202122"/>
                </a:solidFill>
                <a:latin typeface="+mj-lt"/>
              </a:rPr>
              <a:t>Emekçileri çalışkan kılacak yollar düşünülmüştür</a:t>
            </a:r>
            <a:r>
              <a:rPr lang="tr-TR" sz="2400" dirty="0" smtClean="0">
                <a:solidFill>
                  <a:srgbClr val="202122"/>
                </a:solidFill>
                <a:latin typeface="+mj-lt"/>
              </a:rPr>
              <a:t>.</a:t>
            </a:r>
            <a:endParaRPr lang="tr-TR" sz="2400" dirty="0">
              <a:solidFill>
                <a:srgbClr val="202122"/>
              </a:solidFill>
              <a:latin typeface="+mj-lt"/>
            </a:endParaRPr>
          </a:p>
        </p:txBody>
      </p:sp>
    </p:spTree>
    <p:extLst>
      <p:ext uri="{BB962C8B-B14F-4D97-AF65-F5344CB8AC3E}">
        <p14:creationId xmlns:p14="http://schemas.microsoft.com/office/powerpoint/2010/main" val="1858082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21</a:t>
            </a:fld>
            <a:endParaRPr lang="tr-TR"/>
          </a:p>
        </p:txBody>
      </p:sp>
      <p:sp>
        <p:nvSpPr>
          <p:cNvPr id="3" name="Dikdörtgen 2"/>
          <p:cNvSpPr/>
          <p:nvPr/>
        </p:nvSpPr>
        <p:spPr>
          <a:xfrm>
            <a:off x="333034" y="800200"/>
            <a:ext cx="8271413" cy="4893647"/>
          </a:xfrm>
          <a:prstGeom prst="rect">
            <a:avLst/>
          </a:prstGeom>
        </p:spPr>
        <p:txBody>
          <a:bodyPr wrap="square">
            <a:spAutoFit/>
          </a:bodyPr>
          <a:lstStyle/>
          <a:p>
            <a:r>
              <a:rPr lang="tr-TR" sz="2400" b="1" dirty="0"/>
              <a:t>Merkantilizmin temel ilkeleri;</a:t>
            </a:r>
            <a:endParaRPr lang="tr-TR" sz="2400" dirty="0"/>
          </a:p>
          <a:p>
            <a:pPr marL="342900" indent="-342900">
              <a:buFont typeface="Arial" charset="0"/>
              <a:buChar char="•"/>
            </a:pPr>
            <a:r>
              <a:rPr lang="tr-TR" sz="2400" dirty="0" smtClean="0"/>
              <a:t>Sömürgecilik </a:t>
            </a:r>
            <a:r>
              <a:rPr lang="tr-TR" sz="2400" dirty="0"/>
              <a:t>– </a:t>
            </a:r>
            <a:r>
              <a:rPr lang="tr-TR" sz="2400" dirty="0" smtClean="0"/>
              <a:t>Kolonileşme,</a:t>
            </a:r>
          </a:p>
          <a:p>
            <a:pPr marL="342900" indent="-342900">
              <a:buFont typeface="Arial" charset="0"/>
              <a:buChar char="•"/>
            </a:pPr>
            <a:r>
              <a:rPr lang="tr-TR" sz="2400" dirty="0" smtClean="0"/>
              <a:t>Dış ticaret,</a:t>
            </a:r>
          </a:p>
          <a:p>
            <a:pPr marL="342900" indent="-342900">
              <a:buFont typeface="Arial" charset="0"/>
              <a:buChar char="•"/>
            </a:pPr>
            <a:r>
              <a:rPr lang="tr-TR" sz="2400" dirty="0" smtClean="0"/>
              <a:t>Himayecilik,</a:t>
            </a:r>
          </a:p>
          <a:p>
            <a:pPr marL="342900" indent="-342900">
              <a:buFont typeface="Arial" charset="0"/>
              <a:buChar char="•"/>
            </a:pPr>
            <a:r>
              <a:rPr lang="tr-TR" sz="2400" dirty="0" smtClean="0"/>
              <a:t>Üretimde </a:t>
            </a:r>
            <a:r>
              <a:rPr lang="tr-TR" sz="2400" dirty="0"/>
              <a:t>imalatın </a:t>
            </a:r>
            <a:r>
              <a:rPr lang="tr-TR" sz="2400" dirty="0" smtClean="0"/>
              <a:t>üstünlüğü,</a:t>
            </a:r>
          </a:p>
          <a:p>
            <a:pPr marL="342900" indent="-342900">
              <a:buFont typeface="Arial" charset="0"/>
              <a:buChar char="•"/>
            </a:pPr>
            <a:r>
              <a:rPr lang="tr-TR" sz="2400" dirty="0" smtClean="0"/>
              <a:t>Milli </a:t>
            </a:r>
            <a:r>
              <a:rPr lang="tr-TR" sz="2400" dirty="0"/>
              <a:t>ekonomik birliktir</a:t>
            </a:r>
            <a:r>
              <a:rPr lang="tr-TR" sz="2400" dirty="0" smtClean="0"/>
              <a:t>.</a:t>
            </a:r>
          </a:p>
          <a:p>
            <a:endParaRPr lang="tr-TR" sz="2400" dirty="0" smtClean="0"/>
          </a:p>
          <a:p>
            <a:r>
              <a:rPr lang="tr-TR" sz="2400" b="1" dirty="0" smtClean="0"/>
              <a:t>Temel amaçları; </a:t>
            </a:r>
            <a:endParaRPr lang="tr-TR" sz="2400" b="1" dirty="0"/>
          </a:p>
          <a:p>
            <a:pPr marL="342900" indent="-342900">
              <a:buFont typeface="Arial" charset="0"/>
              <a:buChar char="•"/>
            </a:pPr>
            <a:r>
              <a:rPr lang="tr-TR" sz="2400" dirty="0" smtClean="0"/>
              <a:t>Altın </a:t>
            </a:r>
            <a:r>
              <a:rPr lang="tr-TR" sz="2400" dirty="0"/>
              <a:t>ve Gümüş Kaynaklarını </a:t>
            </a:r>
            <a:r>
              <a:rPr lang="tr-TR" sz="2400" dirty="0" smtClean="0"/>
              <a:t>Artırmak</a:t>
            </a:r>
          </a:p>
          <a:p>
            <a:pPr marL="342900" indent="-342900">
              <a:buFont typeface="Arial" charset="0"/>
              <a:buChar char="•"/>
            </a:pPr>
            <a:r>
              <a:rPr lang="tr-TR" sz="2400" dirty="0" smtClean="0"/>
              <a:t>İhracat </a:t>
            </a:r>
            <a:r>
              <a:rPr lang="tr-TR" sz="2400" dirty="0"/>
              <a:t>Fazlası Sağlamak – İthalatı </a:t>
            </a:r>
            <a:r>
              <a:rPr lang="tr-TR" sz="2400" dirty="0" smtClean="0"/>
              <a:t>Kısıtlamak</a:t>
            </a:r>
          </a:p>
          <a:p>
            <a:pPr marL="342900" indent="-342900">
              <a:buFont typeface="Arial" charset="0"/>
              <a:buChar char="•"/>
            </a:pPr>
            <a:r>
              <a:rPr lang="tr-TR" sz="2400" dirty="0" smtClean="0"/>
              <a:t>Milliyetçi </a:t>
            </a:r>
            <a:r>
              <a:rPr lang="tr-TR" sz="2400" dirty="0"/>
              <a:t>İktisadi Politika </a:t>
            </a:r>
            <a:r>
              <a:rPr lang="tr-TR" sz="2400" dirty="0" smtClean="0"/>
              <a:t>Uygulamak</a:t>
            </a:r>
          </a:p>
          <a:p>
            <a:pPr marL="342900" indent="-342900">
              <a:buFont typeface="Arial" charset="0"/>
              <a:buChar char="•"/>
            </a:pPr>
            <a:r>
              <a:rPr lang="tr-TR" sz="2400" dirty="0" smtClean="0"/>
              <a:t>Devlet </a:t>
            </a:r>
            <a:r>
              <a:rPr lang="tr-TR" sz="2400" dirty="0"/>
              <a:t>İktisadi Faaliyetlere Müdahale Etmeli</a:t>
            </a:r>
            <a:endParaRPr lang="tr-TR" sz="2400" dirty="0" smtClean="0"/>
          </a:p>
          <a:p>
            <a:pPr marL="342900" indent="-342900">
              <a:buFont typeface="Arial" charset="0"/>
              <a:buChar char="•"/>
            </a:pPr>
            <a:endParaRPr lang="tr-TR" sz="2400" dirty="0"/>
          </a:p>
        </p:txBody>
      </p:sp>
      <p:sp>
        <p:nvSpPr>
          <p:cNvPr id="4" name="Dikdörtgen 3"/>
          <p:cNvSpPr/>
          <p:nvPr/>
        </p:nvSpPr>
        <p:spPr>
          <a:xfrm>
            <a:off x="323528" y="254020"/>
            <a:ext cx="2111797" cy="523220"/>
          </a:xfrm>
          <a:prstGeom prst="rect">
            <a:avLst/>
          </a:prstGeom>
        </p:spPr>
        <p:txBody>
          <a:bodyPr wrap="none">
            <a:spAutoFit/>
          </a:bodyPr>
          <a:lstStyle/>
          <a:p>
            <a:r>
              <a:rPr lang="tr-TR" sz="2800" b="1" dirty="0" smtClean="0"/>
              <a:t>ÖZETLERSEK:</a:t>
            </a:r>
            <a:endParaRPr lang="tr-TR" sz="2800" dirty="0"/>
          </a:p>
        </p:txBody>
      </p:sp>
    </p:spTree>
    <p:extLst>
      <p:ext uri="{BB962C8B-B14F-4D97-AF65-F5344CB8AC3E}">
        <p14:creationId xmlns:p14="http://schemas.microsoft.com/office/powerpoint/2010/main" val="2573465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22</a:t>
            </a:fld>
            <a:endParaRPr lang="tr-TR"/>
          </a:p>
        </p:txBody>
      </p:sp>
      <p:sp>
        <p:nvSpPr>
          <p:cNvPr id="3" name="Dikdörtgen 2"/>
          <p:cNvSpPr/>
          <p:nvPr/>
        </p:nvSpPr>
        <p:spPr>
          <a:xfrm>
            <a:off x="337399" y="980728"/>
            <a:ext cx="8208912" cy="4862870"/>
          </a:xfrm>
          <a:prstGeom prst="rect">
            <a:avLst/>
          </a:prstGeom>
        </p:spPr>
        <p:txBody>
          <a:bodyPr wrap="square">
            <a:spAutoFit/>
          </a:bodyPr>
          <a:lstStyle/>
          <a:p>
            <a:r>
              <a:rPr lang="tr-TR" sz="2800" b="1" dirty="0" smtClean="0"/>
              <a:t>MERKANTİLİZME </a:t>
            </a:r>
            <a:r>
              <a:rPr lang="tr-TR" sz="2800" b="1" dirty="0"/>
              <a:t>GETİRİLEN ELEŞTİRİLER </a:t>
            </a:r>
            <a:endParaRPr lang="tr-TR" sz="2800" b="1" dirty="0" smtClean="0"/>
          </a:p>
          <a:p>
            <a:endParaRPr lang="tr-TR" dirty="0"/>
          </a:p>
          <a:p>
            <a:pPr algn="just"/>
            <a:r>
              <a:rPr lang="tr-TR" sz="2400" dirty="0" smtClean="0"/>
              <a:t>Ortaçağ</a:t>
            </a:r>
            <a:r>
              <a:rPr lang="tr-TR" sz="2400" dirty="0"/>
              <a:t>, para ekonomisindeki gelişmeleri büyük ölçüde durdurmuştur. Romalılar devrinde son derece gelişmiş olan paralı mübadele zamanla yerini tekrar ayni mübadeleye terk etmiştir. Ticaretin hızla gelişmesi, yeni keşifler, bunların sonucu Avrupa’ya büyük miktarlarda değerli metallerin getirilmesi ve bunlara bağlı olarak sanayiinin ve ihracatın gelişmesi, para ekonomisinin de yeniden canlanmasına yol açmıştır. Katkılarından biri, hiç şüphesiz paranın ekonomik değeri hakkındaki görüşüdür. Bu tedbirlerin uygulanması ile halkın büyük kısmının satın alma gücü arttırılabilmiş ve genel bir ekonomik gelişme sağlanmıştır. </a:t>
            </a:r>
          </a:p>
        </p:txBody>
      </p:sp>
    </p:spTree>
    <p:extLst>
      <p:ext uri="{BB962C8B-B14F-4D97-AF65-F5344CB8AC3E}">
        <p14:creationId xmlns:p14="http://schemas.microsoft.com/office/powerpoint/2010/main" val="1186299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23</a:t>
            </a:fld>
            <a:endParaRPr lang="tr-TR"/>
          </a:p>
        </p:txBody>
      </p:sp>
      <p:sp>
        <p:nvSpPr>
          <p:cNvPr id="3" name="Dikdörtgen 2"/>
          <p:cNvSpPr/>
          <p:nvPr/>
        </p:nvSpPr>
        <p:spPr>
          <a:xfrm>
            <a:off x="251520" y="980728"/>
            <a:ext cx="8496944" cy="4154984"/>
          </a:xfrm>
          <a:prstGeom prst="rect">
            <a:avLst/>
          </a:prstGeom>
        </p:spPr>
        <p:txBody>
          <a:bodyPr wrap="square">
            <a:spAutoFit/>
          </a:bodyPr>
          <a:lstStyle/>
          <a:p>
            <a:pPr algn="just"/>
            <a:r>
              <a:rPr lang="tr-TR" sz="2400" dirty="0"/>
              <a:t>Öte yandan merkantilizm devrinde, bu gün de uygulanan, gümrük tarifeleri temelleri atılmıştır. Gümrük uygulamaları, ihracat yasaklamaları, ihracat primleri, devletin ekonomik teşekküller kurması, devlet tekelleri </a:t>
            </a:r>
            <a:r>
              <a:rPr lang="tr-TR" sz="2400" dirty="0" err="1"/>
              <a:t>v.b</a:t>
            </a:r>
            <a:r>
              <a:rPr lang="tr-TR" sz="2400" dirty="0"/>
              <a:t>. ekonomik tedbir ve kurumlar gene merkantilistlerin ekonomi politikasına değerli katkılarıdır. Ayrıca merkantilizm, iç gümrükleri kaldırarak, bir bütün olarak düşünülen modern milli ekonomi kavramının gelişmesine yardımcı olmuştur. Ticari kapitalizmin doğuşunu sağlamış olan merkantilizmi ekonomi politikası, fiilen geçerli olduğu üç yüzyıla yakın sürenin dışında da etkisini sürdürmüştür. Denebilir ki ekonomi politikası belli ölçülerde </a:t>
            </a:r>
            <a:r>
              <a:rPr lang="tr-TR" sz="2400" dirty="0" err="1"/>
              <a:t>merkantil</a:t>
            </a:r>
            <a:r>
              <a:rPr lang="tr-TR" sz="2400" dirty="0"/>
              <a:t> düşüncenin etkisi altındadır. </a:t>
            </a:r>
          </a:p>
        </p:txBody>
      </p:sp>
    </p:spTree>
    <p:extLst>
      <p:ext uri="{BB962C8B-B14F-4D97-AF65-F5344CB8AC3E}">
        <p14:creationId xmlns:p14="http://schemas.microsoft.com/office/powerpoint/2010/main" val="2897098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24</a:t>
            </a:fld>
            <a:endParaRPr lang="tr-TR"/>
          </a:p>
        </p:txBody>
      </p:sp>
      <p:sp>
        <p:nvSpPr>
          <p:cNvPr id="3" name="Dikdörtgen 2"/>
          <p:cNvSpPr/>
          <p:nvPr/>
        </p:nvSpPr>
        <p:spPr>
          <a:xfrm>
            <a:off x="395536" y="474345"/>
            <a:ext cx="8496944" cy="4524315"/>
          </a:xfrm>
          <a:prstGeom prst="rect">
            <a:avLst/>
          </a:prstGeom>
        </p:spPr>
        <p:txBody>
          <a:bodyPr wrap="square">
            <a:spAutoFit/>
          </a:bodyPr>
          <a:lstStyle/>
          <a:p>
            <a:pPr algn="just"/>
            <a:r>
              <a:rPr lang="tr-TR" sz="2400" dirty="0"/>
              <a:t>Özellikle merkantilizmin ilk devirlerinde paraya verilen değer, gereğinden çok fazla olmuştur. Gerçi bu fikir kişiler için doğrudur. Kişi ne kadar çok paraya sahipse o kadar zengindir. Ancak </a:t>
            </a:r>
            <a:r>
              <a:rPr lang="tr-TR" sz="2400" dirty="0" smtClean="0"/>
              <a:t>ekonomi </a:t>
            </a:r>
            <a:r>
              <a:rPr lang="tr-TR" sz="2400" dirty="0"/>
              <a:t>için bu düşünce geçerli değildir. Ekonomik yönden önemli olan paranın kullanım değeri değil, mübadele değeridir. Metal veya kağıt paranın kullanım değeri hemen hemen yok gibidir. Bunlar doğrudan doğruya bir ihtiyacı karşılayamazlar, ancak para karşılığı ekonomide alınabilecek yeterli miktarda mal ve hizmet varsa o zaman para ekonomik bir değer taşır. Eğer ekonomide para miktarı artar, buna karşılık satın alınabilecek mal ve hizmet miktarında değişiklik olmazsa, bu dururumda fiyatlar belli koşulların varlığı halinde yükselecek ve paranın satın alma değeri düşebilecektir. </a:t>
            </a:r>
          </a:p>
        </p:txBody>
      </p:sp>
    </p:spTree>
    <p:extLst>
      <p:ext uri="{BB962C8B-B14F-4D97-AF65-F5344CB8AC3E}">
        <p14:creationId xmlns:p14="http://schemas.microsoft.com/office/powerpoint/2010/main" val="1948702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25</a:t>
            </a:fld>
            <a:endParaRPr lang="tr-TR"/>
          </a:p>
        </p:txBody>
      </p:sp>
      <p:sp>
        <p:nvSpPr>
          <p:cNvPr id="3" name="Dikdörtgen 2"/>
          <p:cNvSpPr/>
          <p:nvPr/>
        </p:nvSpPr>
        <p:spPr>
          <a:xfrm>
            <a:off x="467544" y="664464"/>
            <a:ext cx="8280920" cy="5401479"/>
          </a:xfrm>
          <a:prstGeom prst="rect">
            <a:avLst/>
          </a:prstGeom>
        </p:spPr>
        <p:txBody>
          <a:bodyPr wrap="square">
            <a:spAutoFit/>
          </a:bodyPr>
          <a:lstStyle/>
          <a:p>
            <a:pPr algn="just"/>
            <a:r>
              <a:rPr lang="tr-TR" sz="2300" dirty="0"/>
              <a:t>Merkantilizm bu konuda yanılmıştır. Değerli metallerin ülkeye girmesini teşvik etmiş ve bunların ekonomi içinde kalmasını sağlayacak tedbirler almıştır. Bu nedenle para değerinin otomatik olarak dengelenmesini de önlemiştir. Çünkü serbest ticarette, bir ülkede hatlar arttığı (yani para miktarı çoğaldığı) zaman, ucuz olan ülkelerden mal ithal edilecek bu şekilde para miktarı azalacak ve tedavüldeki para miktarı ile mal miktarı arasındaki oran korunacaktır. Bu da paranın değerinin düşmesini önleyecektir. </a:t>
            </a:r>
            <a:endParaRPr lang="tr-TR" sz="2300" dirty="0" smtClean="0"/>
          </a:p>
          <a:p>
            <a:pPr algn="just"/>
            <a:endParaRPr lang="tr-TR" sz="2300" dirty="0"/>
          </a:p>
          <a:p>
            <a:pPr algn="just"/>
            <a:r>
              <a:rPr lang="tr-TR" sz="2300" dirty="0" smtClean="0"/>
              <a:t>Modern </a:t>
            </a:r>
            <a:r>
              <a:rPr lang="tr-TR" sz="2300" dirty="0"/>
              <a:t>“Ödemeler Bilançosu” kapsamından uzak olmakla beraber merkantilistlerin ekonomiye getirdikleri bir kavramdır. Ancak merkantilizm ticaret bilançosuna gereğinden çok önem vermiştir. Merkantilistlere göre ihracatın ithalattan fazla olması ekonominin gelişmesi için yeterli ve zorunludur. Dolayısıyla ticaret bilançosu daima aktif olmalıdır</a:t>
            </a:r>
            <a:r>
              <a:rPr lang="tr-TR" dirty="0"/>
              <a:t>. </a:t>
            </a:r>
          </a:p>
        </p:txBody>
      </p:sp>
    </p:spTree>
    <p:extLst>
      <p:ext uri="{BB962C8B-B14F-4D97-AF65-F5344CB8AC3E}">
        <p14:creationId xmlns:p14="http://schemas.microsoft.com/office/powerpoint/2010/main" val="3880545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26</a:t>
            </a:fld>
            <a:endParaRPr lang="tr-TR"/>
          </a:p>
        </p:txBody>
      </p:sp>
      <p:sp>
        <p:nvSpPr>
          <p:cNvPr id="3" name="Dikdörtgen 2"/>
          <p:cNvSpPr/>
          <p:nvPr/>
        </p:nvSpPr>
        <p:spPr>
          <a:xfrm>
            <a:off x="380768" y="764704"/>
            <a:ext cx="8280920" cy="4893647"/>
          </a:xfrm>
          <a:prstGeom prst="rect">
            <a:avLst/>
          </a:prstGeom>
        </p:spPr>
        <p:txBody>
          <a:bodyPr wrap="square">
            <a:spAutoFit/>
          </a:bodyPr>
          <a:lstStyle/>
          <a:p>
            <a:pPr algn="just"/>
            <a:r>
              <a:rPr lang="tr-TR" sz="2400" dirty="0"/>
              <a:t>Gerçekte ekonomiler arası ilişkilerde önemli olan </a:t>
            </a:r>
            <a:r>
              <a:rPr lang="tr-TR" sz="2400" b="1" i="1" dirty="0"/>
              <a:t>“ticaret bilançosu” değil “ödemeler bilançosudur”</a:t>
            </a:r>
            <a:r>
              <a:rPr lang="tr-TR" sz="2400" dirty="0"/>
              <a:t>. Ticaret bilançosu, ödemeler bilançosunun bir parçasıdır. </a:t>
            </a:r>
            <a:endParaRPr lang="tr-TR" sz="2400" dirty="0" smtClean="0"/>
          </a:p>
          <a:p>
            <a:pPr algn="just"/>
            <a:endParaRPr lang="tr-TR" sz="2400" dirty="0"/>
          </a:p>
          <a:p>
            <a:pPr algn="just"/>
            <a:r>
              <a:rPr lang="tr-TR" sz="2400" dirty="0" smtClean="0"/>
              <a:t>Ödemeler </a:t>
            </a:r>
            <a:r>
              <a:rPr lang="tr-TR" sz="2400" dirty="0"/>
              <a:t>bilançosu; ticaret bilançosu, görünmeyen kalemler ve sermaye hareketlerinden meydana gelir. Ancak ödemeler bilançosu aktif olduğu zaman, ekonomiye giren para miktarı çıkandan çok olacaktır. </a:t>
            </a:r>
            <a:endParaRPr lang="tr-TR" sz="2400" dirty="0" smtClean="0"/>
          </a:p>
          <a:p>
            <a:pPr algn="just"/>
            <a:endParaRPr lang="tr-TR" sz="2400" dirty="0"/>
          </a:p>
          <a:p>
            <a:pPr algn="just"/>
            <a:r>
              <a:rPr lang="tr-TR" sz="2400" dirty="0" smtClean="0"/>
              <a:t>Ödemeler </a:t>
            </a:r>
            <a:r>
              <a:rPr lang="tr-TR" sz="2400" dirty="0"/>
              <a:t>bilançosu ticaret bilançosu açık verse dahi aktif olabilir. Kaldı ki, ödemeler bilançosunun sürekli aktif olması iyi değildir. </a:t>
            </a:r>
            <a:r>
              <a:rPr lang="tr-TR" sz="2400" dirty="0" err="1"/>
              <a:t>Konjonktürel</a:t>
            </a:r>
            <a:r>
              <a:rPr lang="tr-TR" sz="2400" dirty="0"/>
              <a:t> açıdan önemli olan, ödemeler bilançosunun dengede olmasıdır. </a:t>
            </a:r>
          </a:p>
        </p:txBody>
      </p:sp>
    </p:spTree>
    <p:extLst>
      <p:ext uri="{BB962C8B-B14F-4D97-AF65-F5344CB8AC3E}">
        <p14:creationId xmlns:p14="http://schemas.microsoft.com/office/powerpoint/2010/main" val="2919181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27</a:t>
            </a:fld>
            <a:endParaRPr lang="tr-TR"/>
          </a:p>
        </p:txBody>
      </p:sp>
      <p:sp>
        <p:nvSpPr>
          <p:cNvPr id="3" name="Dikdörtgen 2"/>
          <p:cNvSpPr/>
          <p:nvPr/>
        </p:nvSpPr>
        <p:spPr>
          <a:xfrm>
            <a:off x="404186" y="1628800"/>
            <a:ext cx="8352928" cy="3046988"/>
          </a:xfrm>
          <a:prstGeom prst="rect">
            <a:avLst/>
          </a:prstGeom>
        </p:spPr>
        <p:txBody>
          <a:bodyPr wrap="square">
            <a:spAutoFit/>
          </a:bodyPr>
          <a:lstStyle/>
          <a:p>
            <a:pPr algn="just"/>
            <a:r>
              <a:rPr lang="tr-TR" sz="2400" b="1" dirty="0"/>
              <a:t>Merkantilist Yaklaşımın </a:t>
            </a:r>
            <a:r>
              <a:rPr lang="tr-TR" sz="2400" b="1" dirty="0" smtClean="0"/>
              <a:t>Çöküşü</a:t>
            </a:r>
          </a:p>
          <a:p>
            <a:pPr algn="just"/>
            <a:r>
              <a:rPr lang="tr-TR" sz="2400" dirty="0"/>
              <a:t/>
            </a:r>
            <a:br>
              <a:rPr lang="tr-TR" sz="2400" dirty="0"/>
            </a:br>
            <a:r>
              <a:rPr lang="tr-TR" sz="2400" dirty="0"/>
              <a:t>Merkantilistlerin savunduğu dış ticaret fazlası belli bir zaman sonunda o ülkedeki kıymetli maden </a:t>
            </a:r>
            <a:r>
              <a:rPr lang="tr-TR" sz="2400" dirty="0" smtClean="0"/>
              <a:t>stokunu </a:t>
            </a:r>
            <a:r>
              <a:rPr lang="tr-TR" sz="2400" dirty="0"/>
              <a:t>çok fazla arttıracağından paranın değerinin düşmesine ve enflasyonun artmasına sebep olmuştur. Devamlı suretle hammadde ithal edilip mamul mal ihracat edildiğinde ticaret yapılan ülkeler fakirleşecek ve ticaret körelecektir</a:t>
            </a:r>
            <a:r>
              <a:rPr lang="tr-TR" dirty="0"/>
              <a:t>.</a:t>
            </a:r>
          </a:p>
        </p:txBody>
      </p:sp>
    </p:spTree>
    <p:extLst>
      <p:ext uri="{BB962C8B-B14F-4D97-AF65-F5344CB8AC3E}">
        <p14:creationId xmlns:p14="http://schemas.microsoft.com/office/powerpoint/2010/main" val="2776294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4893" y="548680"/>
            <a:ext cx="8424936" cy="5509200"/>
          </a:xfrm>
          <a:prstGeom prst="rect">
            <a:avLst/>
          </a:prstGeom>
        </p:spPr>
        <p:txBody>
          <a:bodyPr wrap="square">
            <a:spAutoFit/>
          </a:bodyPr>
          <a:lstStyle/>
          <a:p>
            <a:pPr algn="just"/>
            <a:r>
              <a:rPr lang="tr-TR" sz="2800" b="1" dirty="0"/>
              <a:t>2. FİZYOKRATLAR </a:t>
            </a:r>
            <a:endParaRPr lang="tr-TR" sz="2800" b="1" dirty="0" smtClean="0"/>
          </a:p>
          <a:p>
            <a:pPr algn="just"/>
            <a:endParaRPr lang="tr-TR" dirty="0"/>
          </a:p>
          <a:p>
            <a:pPr algn="just"/>
            <a:r>
              <a:rPr lang="tr-TR" sz="2400" dirty="0" smtClean="0"/>
              <a:t>Fizyokratlar</a:t>
            </a:r>
            <a:r>
              <a:rPr lang="tr-TR" sz="2400" dirty="0"/>
              <a:t>, </a:t>
            </a:r>
            <a:r>
              <a:rPr lang="tr-TR" sz="2400" dirty="0" err="1"/>
              <a:t>XVIII.yy.da</a:t>
            </a:r>
            <a:r>
              <a:rPr lang="tr-TR" sz="2400" dirty="0"/>
              <a:t> yaşamış bir grup Fransız yazardır. </a:t>
            </a:r>
            <a:r>
              <a:rPr lang="tr-TR" altLang="tr-TR" sz="2400" dirty="0">
                <a:cs typeface="Times New Roman" pitchFamily="18" charset="0"/>
              </a:rPr>
              <a:t>Merkantilizme tepki olarak do</a:t>
            </a:r>
            <a:r>
              <a:rPr lang="tr-TR" altLang="tr-TR" sz="2400" dirty="0"/>
              <a:t>ğ</a:t>
            </a:r>
            <a:r>
              <a:rPr lang="tr-TR" altLang="tr-TR" sz="2400" dirty="0">
                <a:cs typeface="Times New Roman" pitchFamily="18" charset="0"/>
              </a:rPr>
              <a:t>mu</a:t>
            </a:r>
            <a:r>
              <a:rPr lang="tr-TR" altLang="tr-TR" sz="2400" dirty="0"/>
              <a:t>ş</a:t>
            </a:r>
            <a:r>
              <a:rPr lang="tr-TR" altLang="tr-TR" sz="2400" dirty="0">
                <a:cs typeface="Times New Roman" pitchFamily="18" charset="0"/>
              </a:rPr>
              <a:t>tur</a:t>
            </a:r>
            <a:r>
              <a:rPr lang="tr-TR" altLang="tr-TR" sz="2400" dirty="0" smtClean="0">
                <a:cs typeface="Times New Roman" pitchFamily="18" charset="0"/>
              </a:rPr>
              <a:t>. </a:t>
            </a:r>
            <a:r>
              <a:rPr lang="tr-TR" sz="2400" dirty="0" err="1" smtClean="0"/>
              <a:t>Quesnay</a:t>
            </a:r>
            <a:r>
              <a:rPr lang="tr-TR" sz="2400" dirty="0"/>
              <a:t>, </a:t>
            </a:r>
            <a:r>
              <a:rPr lang="tr-TR" sz="2400" dirty="0" err="1"/>
              <a:t>Mirabeau</a:t>
            </a:r>
            <a:r>
              <a:rPr lang="tr-TR" sz="2400" dirty="0"/>
              <a:t>, </a:t>
            </a:r>
            <a:r>
              <a:rPr lang="tr-TR" sz="2400" dirty="0" err="1"/>
              <a:t>Mercier</a:t>
            </a:r>
            <a:r>
              <a:rPr lang="tr-TR" sz="2400" dirty="0"/>
              <a:t> de la </a:t>
            </a:r>
            <a:r>
              <a:rPr lang="tr-TR" sz="2400" dirty="0" err="1"/>
              <a:t>Rivieve</a:t>
            </a:r>
            <a:r>
              <a:rPr lang="tr-TR" sz="2400" dirty="0"/>
              <a:t>, La </a:t>
            </a:r>
            <a:r>
              <a:rPr lang="tr-TR" sz="2400" dirty="0" err="1"/>
              <a:t>Trosne</a:t>
            </a:r>
            <a:r>
              <a:rPr lang="tr-TR" sz="2400" dirty="0"/>
              <a:t>, </a:t>
            </a:r>
            <a:r>
              <a:rPr lang="tr-TR" sz="2400" dirty="0" err="1"/>
              <a:t>Dupont</a:t>
            </a:r>
            <a:r>
              <a:rPr lang="tr-TR" sz="2400" dirty="0"/>
              <a:t> de </a:t>
            </a:r>
            <a:r>
              <a:rPr lang="tr-TR" sz="2400" dirty="0" err="1"/>
              <a:t>Nemours</a:t>
            </a:r>
            <a:r>
              <a:rPr lang="tr-TR" sz="2400" dirty="0"/>
              <a:t> bunlardan birkaçıdır. </a:t>
            </a:r>
            <a:r>
              <a:rPr lang="tr-TR" sz="2400" dirty="0" err="1"/>
              <a:t>Fizyokrasinin</a:t>
            </a:r>
            <a:r>
              <a:rPr lang="tr-TR" sz="2400" dirty="0"/>
              <a:t> en önemli temsilcisi François </a:t>
            </a:r>
            <a:r>
              <a:rPr lang="tr-TR" sz="2400" dirty="0" err="1"/>
              <a:t>Quesnay</a:t>
            </a:r>
            <a:r>
              <a:rPr lang="tr-TR" sz="2400" dirty="0"/>
              <a:t> (1694-1774)’</a:t>
            </a:r>
            <a:r>
              <a:rPr lang="tr-TR" sz="2400" dirty="0" err="1"/>
              <a:t>dir</a:t>
            </a:r>
            <a:r>
              <a:rPr lang="tr-TR" sz="2400" dirty="0"/>
              <a:t>. Merkantilizm ile Klasik okul arasında çok kısa bir dönem için(1756-1776) </a:t>
            </a:r>
            <a:r>
              <a:rPr lang="tr-TR" sz="2400" dirty="0" smtClean="0"/>
              <a:t>Fransa’da ortaya </a:t>
            </a:r>
            <a:r>
              <a:rPr lang="tr-TR" sz="2400" dirty="0"/>
              <a:t>çıkmış bir okuldur.</a:t>
            </a:r>
            <a:endParaRPr lang="tr-TR" sz="2400" dirty="0" smtClean="0"/>
          </a:p>
          <a:p>
            <a:pPr algn="just"/>
            <a:endParaRPr lang="tr-TR" sz="2400" dirty="0" smtClean="0"/>
          </a:p>
          <a:p>
            <a:pPr algn="just"/>
            <a:r>
              <a:rPr lang="tr-TR" sz="2400" dirty="0" smtClean="0"/>
              <a:t>Fizyokrat </a:t>
            </a:r>
            <a:r>
              <a:rPr lang="tr-TR" sz="2400" dirty="0"/>
              <a:t>düşünceye göre, gerçek zenginlik sadece topraktan elde edilir. </a:t>
            </a:r>
            <a:r>
              <a:rPr lang="tr-TR" sz="2400" dirty="0" smtClean="0"/>
              <a:t>Fizyokratlar </a:t>
            </a:r>
            <a:r>
              <a:rPr lang="tr-TR" sz="2400" dirty="0"/>
              <a:t>“doğal düzene” inanmışlardır. Onlara göre, iç ve dış ticaret serbest olmalı, uluslararası ticarette korumacılıktan kaçınmalıdır. Bu yüzden Fransa’da tahıl ihracatının yasaklanıp, ithalatın serbest olmasına karşı çıkmışlardır. </a:t>
            </a:r>
          </a:p>
          <a:p>
            <a:r>
              <a:rPr lang="tr-TR" dirty="0"/>
              <a:t> </a:t>
            </a:r>
          </a:p>
        </p:txBody>
      </p:sp>
      <p:sp>
        <p:nvSpPr>
          <p:cNvPr id="3" name="Slayt Numarası Yer Tutucusu 2"/>
          <p:cNvSpPr>
            <a:spLocks noGrp="1"/>
          </p:cNvSpPr>
          <p:nvPr>
            <p:ph type="sldNum" sz="quarter" idx="12"/>
          </p:nvPr>
        </p:nvSpPr>
        <p:spPr/>
        <p:txBody>
          <a:bodyPr/>
          <a:lstStyle/>
          <a:p>
            <a:fld id="{4F1E5FC9-9112-4CFF-B857-B730DCEDCD72}" type="slidenum">
              <a:rPr lang="tr-TR" smtClean="0"/>
              <a:t>28</a:t>
            </a:fld>
            <a:endParaRPr lang="tr-TR"/>
          </a:p>
        </p:txBody>
      </p:sp>
    </p:spTree>
    <p:extLst>
      <p:ext uri="{BB962C8B-B14F-4D97-AF65-F5344CB8AC3E}">
        <p14:creationId xmlns:p14="http://schemas.microsoft.com/office/powerpoint/2010/main" val="26071128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29</a:t>
            </a:fld>
            <a:endParaRPr lang="tr-TR"/>
          </a:p>
        </p:txBody>
      </p:sp>
      <p:sp>
        <p:nvSpPr>
          <p:cNvPr id="3" name="Dikdörtgen 2"/>
          <p:cNvSpPr/>
          <p:nvPr/>
        </p:nvSpPr>
        <p:spPr>
          <a:xfrm>
            <a:off x="251520" y="536871"/>
            <a:ext cx="8352928" cy="5632311"/>
          </a:xfrm>
          <a:prstGeom prst="rect">
            <a:avLst/>
          </a:prstGeom>
        </p:spPr>
        <p:txBody>
          <a:bodyPr wrap="square">
            <a:spAutoFit/>
          </a:bodyPr>
          <a:lstStyle/>
          <a:p>
            <a:pPr algn="just"/>
            <a:r>
              <a:rPr lang="tr-TR" sz="2400" b="1" i="1" dirty="0"/>
              <a:t>Bırakınız Yapsınlar, Bırakınız Geçsinler(</a:t>
            </a:r>
            <a:r>
              <a:rPr lang="tr-TR" sz="2400" b="1" i="1" dirty="0" err="1"/>
              <a:t>Laissez-Faire</a:t>
            </a:r>
            <a:r>
              <a:rPr lang="tr-TR" sz="2400" b="1" i="1" dirty="0"/>
              <a:t> </a:t>
            </a:r>
            <a:r>
              <a:rPr lang="tr-TR" sz="2400" b="1" i="1" dirty="0" err="1"/>
              <a:t>Laissez</a:t>
            </a:r>
            <a:r>
              <a:rPr lang="tr-TR" sz="2400" b="1" i="1" dirty="0"/>
              <a:t> - </a:t>
            </a:r>
            <a:r>
              <a:rPr lang="tr-TR" sz="2400" b="1" i="1" dirty="0" err="1"/>
              <a:t>Passer</a:t>
            </a:r>
            <a:r>
              <a:rPr lang="tr-TR" sz="2400" b="1" i="1" dirty="0" smtClean="0"/>
              <a:t>): </a:t>
            </a:r>
            <a:r>
              <a:rPr lang="tr-TR" sz="2400" dirty="0" smtClean="0"/>
              <a:t>Geleneksel </a:t>
            </a:r>
            <a:r>
              <a:rPr lang="tr-TR" sz="2400" dirty="0"/>
              <a:t>paradigmanın </a:t>
            </a:r>
            <a:r>
              <a:rPr lang="tr-TR" sz="2400" dirty="0" smtClean="0"/>
              <a:t>da (</a:t>
            </a:r>
            <a:r>
              <a:rPr lang="tr-TR" sz="2400" dirty="0"/>
              <a:t>klasik-,</a:t>
            </a:r>
            <a:r>
              <a:rPr lang="tr-TR" sz="2400" dirty="0" err="1"/>
              <a:t>neo</a:t>
            </a:r>
            <a:r>
              <a:rPr lang="tr-TR" sz="2400" dirty="0"/>
              <a:t>-klasik</a:t>
            </a:r>
            <a:r>
              <a:rPr lang="tr-TR" sz="2400" dirty="0" smtClean="0"/>
              <a:t>) sloganı </a:t>
            </a:r>
            <a:r>
              <a:rPr lang="tr-TR" sz="2400" dirty="0"/>
              <a:t>olan bu özgürlük çağrısı, insanoğlunun devlet müdahalesine tepkisini dile getirmek için kullanılmıştı. Bu sloganın ilk olarak Vincent de </a:t>
            </a:r>
            <a:r>
              <a:rPr lang="tr-TR" sz="2400" dirty="0" err="1"/>
              <a:t>Gournay</a:t>
            </a:r>
            <a:r>
              <a:rPr lang="tr-TR" sz="2400" dirty="0"/>
              <a:t> tarafından kullanıldığı dile getirilse de, iktisat literatürüne Fizyokratlarla kazandırıldığı bir gerçektir. </a:t>
            </a:r>
            <a:endParaRPr lang="tr-TR" sz="2400" dirty="0" smtClean="0"/>
          </a:p>
          <a:p>
            <a:pPr algn="just"/>
            <a:r>
              <a:rPr lang="tr-TR" sz="2400" b="1" i="1" dirty="0" smtClean="0"/>
              <a:t>Tek </a:t>
            </a:r>
            <a:r>
              <a:rPr lang="tr-TR" sz="2400" b="1" i="1" dirty="0"/>
              <a:t>Vergi </a:t>
            </a:r>
            <a:r>
              <a:rPr lang="tr-TR" sz="2400" b="1" i="1" dirty="0" smtClean="0"/>
              <a:t>Sistemi: </a:t>
            </a:r>
            <a:r>
              <a:rPr lang="tr-TR" sz="2400" dirty="0" smtClean="0"/>
              <a:t>Fizyokrat </a:t>
            </a:r>
            <a:r>
              <a:rPr lang="tr-TR" sz="2400" dirty="0"/>
              <a:t>görüşe göre tarım kesiminde, tarımsal artığa(net ürüne)sahip olan </a:t>
            </a:r>
            <a:r>
              <a:rPr lang="tr-TR" sz="2400" dirty="0" smtClean="0"/>
              <a:t>toprak sahibinin </a:t>
            </a:r>
            <a:r>
              <a:rPr lang="tr-TR" sz="2400" dirty="0"/>
              <a:t>vergilendirilmesi gerekir.</a:t>
            </a:r>
          </a:p>
          <a:p>
            <a:pPr algn="just"/>
            <a:r>
              <a:rPr lang="tr-TR" sz="2400" b="1" i="1" dirty="0" smtClean="0"/>
              <a:t>Ekonomik </a:t>
            </a:r>
            <a:r>
              <a:rPr lang="tr-TR" sz="2400" b="1" i="1" dirty="0"/>
              <a:t>Sisteme Bir Bütün Olarak </a:t>
            </a:r>
            <a:r>
              <a:rPr lang="tr-TR" sz="2400" b="1" i="1" dirty="0" smtClean="0"/>
              <a:t>Yaklaşım: </a:t>
            </a:r>
            <a:r>
              <a:rPr lang="tr-TR" sz="2400" dirty="0" err="1" smtClean="0"/>
              <a:t>Quesnay'in</a:t>
            </a:r>
            <a:r>
              <a:rPr lang="tr-TR" sz="2400" dirty="0" smtClean="0"/>
              <a:t> </a:t>
            </a:r>
            <a:r>
              <a:rPr lang="tr-TR" sz="2400" dirty="0"/>
              <a:t>insan anatomisinden(dolaşım sistemi) esinlenerek, </a:t>
            </a:r>
            <a:r>
              <a:rPr lang="tr-TR" sz="2400" dirty="0" smtClean="0"/>
              <a:t>ekonomiye döngüsel </a:t>
            </a:r>
            <a:r>
              <a:rPr lang="tr-TR" sz="2400" dirty="0"/>
              <a:t>bir bütün olarak bakışı, fizyokrat yaklaşımın temel analizini oluşturmuştur. </a:t>
            </a:r>
            <a:r>
              <a:rPr lang="tr-TR" sz="2400" dirty="0" smtClean="0"/>
              <a:t>Bu analizde</a:t>
            </a:r>
            <a:r>
              <a:rPr lang="tr-TR" sz="2400" dirty="0"/>
              <a:t>, ekonomi, içinde taşıdığı sektörler arasındaki bağımlılığı nedeniyle, makro sistemi </a:t>
            </a:r>
            <a:r>
              <a:rPr lang="tr-TR" sz="2400" dirty="0" smtClean="0"/>
              <a:t>bir bütün </a:t>
            </a:r>
            <a:r>
              <a:rPr lang="tr-TR" sz="2400" dirty="0"/>
              <a:t>olarak ele almayı gerektirmiştir</a:t>
            </a:r>
          </a:p>
        </p:txBody>
      </p:sp>
    </p:spTree>
    <p:extLst>
      <p:ext uri="{BB962C8B-B14F-4D97-AF65-F5344CB8AC3E}">
        <p14:creationId xmlns:p14="http://schemas.microsoft.com/office/powerpoint/2010/main" val="3526016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r>
              <a:rPr lang="az-Latn-AZ" altLang="tr-TR" sz="2800" b="1" dirty="0" smtClean="0">
                <a:effectLst>
                  <a:outerShdw blurRad="38100" dist="38100" dir="2700000" algn="tl">
                    <a:srgbClr val="C0C0C0"/>
                  </a:outerShdw>
                </a:effectLst>
              </a:rPr>
              <a:t>ULUSLARARASI İKTİSAT</a:t>
            </a:r>
            <a:endParaRPr lang="en-US" altLang="tr-TR" sz="2800" dirty="0"/>
          </a:p>
        </p:txBody>
      </p:sp>
      <p:sp>
        <p:nvSpPr>
          <p:cNvPr id="16" name="Slayt Numarası Yer Tutucusu 5"/>
          <p:cNvSpPr>
            <a:spLocks noGrp="1"/>
          </p:cNvSpPr>
          <p:nvPr>
            <p:ph type="sldNum" sz="quarter" idx="12"/>
          </p:nvPr>
        </p:nvSpPr>
        <p:spPr/>
        <p:txBody>
          <a:bodyPr>
            <a:normAutofit/>
          </a:bodyPr>
          <a:lstStyle/>
          <a:p>
            <a:endParaRPr lang="en-US" altLang="tr-TR" dirty="0"/>
          </a:p>
          <a:p>
            <a:endParaRPr lang="en-US" altLang="tr-TR" sz="1400" b="1" dirty="0"/>
          </a:p>
        </p:txBody>
      </p:sp>
      <p:sp>
        <p:nvSpPr>
          <p:cNvPr id="59397" name="Line 5"/>
          <p:cNvSpPr>
            <a:spLocks noChangeShapeType="1"/>
          </p:cNvSpPr>
          <p:nvPr/>
        </p:nvSpPr>
        <p:spPr bwMode="auto">
          <a:xfrm flipH="1">
            <a:off x="1619250" y="1773238"/>
            <a:ext cx="2520950"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398" name="Line 6"/>
          <p:cNvSpPr>
            <a:spLocks noChangeShapeType="1"/>
          </p:cNvSpPr>
          <p:nvPr/>
        </p:nvSpPr>
        <p:spPr bwMode="auto">
          <a:xfrm>
            <a:off x="4140200" y="1773238"/>
            <a:ext cx="2879725"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399" name="Line 7"/>
          <p:cNvSpPr>
            <a:spLocks noChangeShapeType="1"/>
          </p:cNvSpPr>
          <p:nvPr/>
        </p:nvSpPr>
        <p:spPr bwMode="auto">
          <a:xfrm>
            <a:off x="4140200" y="1773238"/>
            <a:ext cx="0" cy="2087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0" name="Text Box 8"/>
          <p:cNvSpPr txBox="1">
            <a:spLocks noChangeArrowheads="1"/>
          </p:cNvSpPr>
          <p:nvPr/>
        </p:nvSpPr>
        <p:spPr bwMode="auto">
          <a:xfrm>
            <a:off x="250825" y="2492375"/>
            <a:ext cx="288131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z-Latn-AZ" altLang="tr-TR" dirty="0"/>
              <a:t>ULUSLARARASI TİCARET</a:t>
            </a:r>
            <a:endParaRPr lang="en-US" altLang="tr-TR" dirty="0"/>
          </a:p>
        </p:txBody>
      </p:sp>
      <p:sp>
        <p:nvSpPr>
          <p:cNvPr id="59401" name="Line 9"/>
          <p:cNvSpPr>
            <a:spLocks noChangeShapeType="1"/>
          </p:cNvSpPr>
          <p:nvPr/>
        </p:nvSpPr>
        <p:spPr bwMode="auto">
          <a:xfrm flipH="1">
            <a:off x="684213" y="2924175"/>
            <a:ext cx="719137" cy="1152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2" name="Line 10"/>
          <p:cNvSpPr>
            <a:spLocks noChangeShapeType="1"/>
          </p:cNvSpPr>
          <p:nvPr/>
        </p:nvSpPr>
        <p:spPr bwMode="auto">
          <a:xfrm>
            <a:off x="1403350" y="2924175"/>
            <a:ext cx="720725" cy="10810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3" name="Text Box 11"/>
          <p:cNvSpPr txBox="1">
            <a:spLocks noChangeArrowheads="1"/>
          </p:cNvSpPr>
          <p:nvPr/>
        </p:nvSpPr>
        <p:spPr bwMode="auto">
          <a:xfrm>
            <a:off x="0" y="4221163"/>
            <a:ext cx="129698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az-Latn-AZ" altLang="tr-TR" dirty="0"/>
              <a:t>Uluslararası Ticaret Teorisi</a:t>
            </a:r>
            <a:endParaRPr lang="en-US" altLang="tr-TR" dirty="0"/>
          </a:p>
        </p:txBody>
      </p:sp>
      <p:sp>
        <p:nvSpPr>
          <p:cNvPr id="59405" name="Text Box 13"/>
          <p:cNvSpPr txBox="1">
            <a:spLocks noChangeArrowheads="1"/>
          </p:cNvSpPr>
          <p:nvPr/>
        </p:nvSpPr>
        <p:spPr bwMode="auto">
          <a:xfrm>
            <a:off x="1403350" y="4221163"/>
            <a:ext cx="136842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az-Latn-AZ" altLang="tr-TR" dirty="0"/>
              <a:t>Uluslararası Ticaret Politikası</a:t>
            </a:r>
            <a:endParaRPr lang="en-US" altLang="tr-TR" dirty="0"/>
          </a:p>
        </p:txBody>
      </p:sp>
      <p:sp>
        <p:nvSpPr>
          <p:cNvPr id="59406" name="Text Box 14"/>
          <p:cNvSpPr txBox="1">
            <a:spLocks noChangeArrowheads="1"/>
          </p:cNvSpPr>
          <p:nvPr/>
        </p:nvSpPr>
        <p:spPr bwMode="auto">
          <a:xfrm>
            <a:off x="5580063" y="2492375"/>
            <a:ext cx="3024187"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az-Latn-AZ" altLang="tr-TR" dirty="0"/>
              <a:t>ULUSLARARASI PARASAL İLİŞKİLER</a:t>
            </a:r>
          </a:p>
          <a:p>
            <a:pPr algn="ctr">
              <a:spcBef>
                <a:spcPct val="50000"/>
              </a:spcBef>
            </a:pPr>
            <a:r>
              <a:rPr lang="az-Latn-AZ" altLang="tr-TR" dirty="0"/>
              <a:t>(Uluslararası Finans Teorisi)</a:t>
            </a:r>
            <a:endParaRPr lang="en-US" altLang="tr-TR" dirty="0"/>
          </a:p>
        </p:txBody>
      </p:sp>
      <p:sp>
        <p:nvSpPr>
          <p:cNvPr id="59407" name="Text Box 15"/>
          <p:cNvSpPr txBox="1">
            <a:spLocks noChangeArrowheads="1"/>
          </p:cNvSpPr>
          <p:nvPr/>
        </p:nvSpPr>
        <p:spPr bwMode="auto">
          <a:xfrm>
            <a:off x="2843213" y="4005263"/>
            <a:ext cx="331311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az-Latn-AZ" altLang="tr-TR" dirty="0"/>
              <a:t>ULUSLARARASI EKONOMİK KALKINMA İLİŞKİLERİ</a:t>
            </a:r>
          </a:p>
          <a:p>
            <a:pPr algn="ctr">
              <a:spcBef>
                <a:spcPct val="50000"/>
              </a:spcBef>
              <a:buFontTx/>
              <a:buChar char="-"/>
            </a:pPr>
            <a:r>
              <a:rPr lang="az-Latn-AZ" altLang="tr-TR" dirty="0"/>
              <a:t>Uluslararası Sermaye Akımları</a:t>
            </a:r>
          </a:p>
          <a:p>
            <a:pPr algn="ctr">
              <a:spcBef>
                <a:spcPct val="50000"/>
              </a:spcBef>
              <a:buFontTx/>
              <a:buChar char="-"/>
            </a:pPr>
            <a:r>
              <a:rPr lang="az-Latn-AZ" altLang="tr-TR" dirty="0"/>
              <a:t>Uluslararası Teknoloji Akımları</a:t>
            </a:r>
          </a:p>
          <a:p>
            <a:pPr algn="ctr">
              <a:spcBef>
                <a:spcPct val="50000"/>
              </a:spcBef>
              <a:buFontTx/>
              <a:buChar char="-"/>
            </a:pPr>
            <a:r>
              <a:rPr lang="az-Latn-AZ" altLang="tr-TR" dirty="0"/>
              <a:t>Uluslararası İşgücü Akımları</a:t>
            </a:r>
          </a:p>
          <a:p>
            <a:pPr algn="ctr">
              <a:spcBef>
                <a:spcPct val="50000"/>
              </a:spcBef>
              <a:buFontTx/>
              <a:buChar char="-"/>
            </a:pPr>
            <a:r>
              <a:rPr lang="az-Latn-AZ" altLang="tr-TR" dirty="0"/>
              <a:t>Uluslararası Ekonomik Sorunlar</a:t>
            </a:r>
            <a:endParaRPr lang="en-US" altLang="tr-TR" dirty="0"/>
          </a:p>
        </p:txBody>
      </p:sp>
    </p:spTree>
    <p:extLst>
      <p:ext uri="{BB962C8B-B14F-4D97-AF65-F5344CB8AC3E}">
        <p14:creationId xmlns:p14="http://schemas.microsoft.com/office/powerpoint/2010/main" val="1309653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052736"/>
            <a:ext cx="8712968" cy="3933384"/>
          </a:xfrm>
          <a:prstGeom prst="rect">
            <a:avLst/>
          </a:prstGeom>
        </p:spPr>
        <p:txBody>
          <a:bodyPr wrap="square">
            <a:spAutoFit/>
          </a:bodyPr>
          <a:lstStyle/>
          <a:p>
            <a:pPr algn="just">
              <a:lnSpc>
                <a:spcPct val="80000"/>
              </a:lnSpc>
            </a:pPr>
            <a:r>
              <a:rPr lang="tr-TR" altLang="tr-TR" sz="2400" dirty="0" smtClean="0">
                <a:cs typeface="Times New Roman" pitchFamily="18" charset="0"/>
              </a:rPr>
              <a:t>İnsan </a:t>
            </a:r>
            <a:r>
              <a:rPr lang="tr-TR" altLang="tr-TR" sz="2400" dirty="0">
                <a:cs typeface="Times New Roman" pitchFamily="18" charset="0"/>
              </a:rPr>
              <a:t>tabiatın bir parças</a:t>
            </a:r>
            <a:r>
              <a:rPr lang="tr-TR" altLang="tr-TR" sz="2400" dirty="0"/>
              <a:t>ı</a:t>
            </a:r>
            <a:r>
              <a:rPr lang="tr-TR" altLang="tr-TR" sz="2400" dirty="0">
                <a:cs typeface="Times New Roman" pitchFamily="18" charset="0"/>
              </a:rPr>
              <a:t>d</a:t>
            </a:r>
            <a:r>
              <a:rPr lang="tr-TR" altLang="tr-TR" sz="2400" dirty="0"/>
              <a:t>ı</a:t>
            </a:r>
            <a:r>
              <a:rPr lang="tr-TR" altLang="tr-TR" sz="2400" dirty="0">
                <a:cs typeface="Times New Roman" pitchFamily="18" charset="0"/>
              </a:rPr>
              <a:t>r ve tabiat kanunlar</a:t>
            </a:r>
            <a:r>
              <a:rPr lang="tr-TR" altLang="tr-TR" sz="2400" dirty="0"/>
              <a:t>ı</a:t>
            </a:r>
            <a:r>
              <a:rPr lang="tr-TR" altLang="tr-TR" sz="2400" dirty="0">
                <a:cs typeface="Times New Roman" pitchFamily="18" charset="0"/>
              </a:rPr>
              <a:t> onun için de </a:t>
            </a:r>
            <a:r>
              <a:rPr lang="tr-TR" altLang="tr-TR" sz="2400" dirty="0" smtClean="0">
                <a:cs typeface="Times New Roman" pitchFamily="18" charset="0"/>
              </a:rPr>
              <a:t>geçerlidir. Servetin </a:t>
            </a:r>
            <a:r>
              <a:rPr lang="tr-TR" altLang="tr-TR" sz="2400" dirty="0">
                <a:cs typeface="Times New Roman" pitchFamily="18" charset="0"/>
              </a:rPr>
              <a:t>kayna</a:t>
            </a:r>
            <a:r>
              <a:rPr lang="tr-TR" altLang="tr-TR" sz="2400" dirty="0"/>
              <a:t>ğı </a:t>
            </a:r>
            <a:r>
              <a:rPr lang="tr-TR" altLang="tr-TR" sz="2400" dirty="0">
                <a:cs typeface="Times New Roman" pitchFamily="18" charset="0"/>
              </a:rPr>
              <a:t>toprak ve tar</a:t>
            </a:r>
            <a:r>
              <a:rPr lang="tr-TR" altLang="tr-TR" sz="2400" dirty="0"/>
              <a:t>ı</a:t>
            </a:r>
            <a:r>
              <a:rPr lang="tr-TR" altLang="tr-TR" sz="2400" dirty="0">
                <a:cs typeface="Times New Roman" pitchFamily="18" charset="0"/>
              </a:rPr>
              <a:t>msal </a:t>
            </a:r>
            <a:r>
              <a:rPr lang="tr-TR" altLang="tr-TR" sz="2400" dirty="0" smtClean="0">
                <a:cs typeface="Times New Roman" pitchFamily="18" charset="0"/>
              </a:rPr>
              <a:t>üretimdir. </a:t>
            </a:r>
            <a:r>
              <a:rPr lang="tr-TR" altLang="tr-TR" sz="2400" dirty="0" smtClean="0"/>
              <a:t>N</a:t>
            </a:r>
            <a:r>
              <a:rPr lang="tr-TR" altLang="tr-TR" sz="2400" dirty="0" smtClean="0">
                <a:cs typeface="Times New Roman" pitchFamily="18" charset="0"/>
              </a:rPr>
              <a:t>et </a:t>
            </a:r>
            <a:r>
              <a:rPr lang="tr-TR" altLang="tr-TR" sz="2400" dirty="0">
                <a:cs typeface="Times New Roman" pitchFamily="18" charset="0"/>
              </a:rPr>
              <a:t>has</a:t>
            </a:r>
            <a:r>
              <a:rPr lang="tr-TR" altLang="tr-TR" sz="2400" dirty="0"/>
              <a:t>ı</a:t>
            </a:r>
            <a:r>
              <a:rPr lang="tr-TR" altLang="tr-TR" sz="2400" dirty="0">
                <a:cs typeface="Times New Roman" pitchFamily="18" charset="0"/>
              </a:rPr>
              <a:t>la</a:t>
            </a:r>
            <a:r>
              <a:rPr lang="tr-TR" altLang="tr-TR" sz="2400" dirty="0"/>
              <a:t>yı</a:t>
            </a:r>
            <a:r>
              <a:rPr lang="tr-TR" altLang="tr-TR" sz="2400" dirty="0">
                <a:cs typeface="Times New Roman" pitchFamily="18" charset="0"/>
              </a:rPr>
              <a:t> yaratan tek faaliyet </a:t>
            </a:r>
            <a:r>
              <a:rPr lang="tr-TR" altLang="tr-TR" sz="2400" dirty="0" smtClean="0">
                <a:cs typeface="Times New Roman" pitchFamily="18" charset="0"/>
              </a:rPr>
              <a:t>tar</a:t>
            </a:r>
            <a:r>
              <a:rPr lang="tr-TR" altLang="tr-TR" sz="2400" dirty="0" smtClean="0"/>
              <a:t>ı</a:t>
            </a:r>
            <a:r>
              <a:rPr lang="tr-TR" altLang="tr-TR" sz="2400" dirty="0" smtClean="0">
                <a:cs typeface="Times New Roman" pitchFamily="18" charset="0"/>
              </a:rPr>
              <a:t>md</a:t>
            </a:r>
            <a:r>
              <a:rPr lang="tr-TR" altLang="tr-TR" sz="2400" dirty="0" smtClean="0"/>
              <a:t>ı</a:t>
            </a:r>
            <a:r>
              <a:rPr lang="tr-TR" altLang="tr-TR" sz="2400" dirty="0" smtClean="0">
                <a:cs typeface="Times New Roman" pitchFamily="18" charset="0"/>
              </a:rPr>
              <a:t>r.</a:t>
            </a:r>
          </a:p>
          <a:p>
            <a:pPr algn="just">
              <a:lnSpc>
                <a:spcPct val="80000"/>
              </a:lnSpc>
            </a:pPr>
            <a:endParaRPr lang="tr-TR" altLang="tr-TR" sz="2400" dirty="0">
              <a:cs typeface="Times New Roman" pitchFamily="18" charset="0"/>
            </a:endParaRPr>
          </a:p>
          <a:p>
            <a:pPr algn="just">
              <a:lnSpc>
                <a:spcPct val="80000"/>
              </a:lnSpc>
            </a:pPr>
            <a:r>
              <a:rPr lang="tr-TR" altLang="tr-TR" sz="2400" dirty="0" smtClean="0">
                <a:cs typeface="Times New Roman" pitchFamily="18" charset="0"/>
              </a:rPr>
              <a:t>Diş </a:t>
            </a:r>
            <a:r>
              <a:rPr lang="tr-TR" altLang="tr-TR" sz="2400" dirty="0">
                <a:cs typeface="Times New Roman" pitchFamily="18" charset="0"/>
              </a:rPr>
              <a:t>ticaretin ba</a:t>
            </a:r>
            <a:r>
              <a:rPr lang="tr-TR" altLang="tr-TR" sz="2400" dirty="0"/>
              <a:t>ş</a:t>
            </a:r>
            <a:r>
              <a:rPr lang="tr-TR" altLang="tr-TR" sz="2400" dirty="0">
                <a:cs typeface="Times New Roman" pitchFamily="18" charset="0"/>
              </a:rPr>
              <a:t>l</a:t>
            </a:r>
            <a:r>
              <a:rPr lang="tr-TR" altLang="tr-TR" sz="2400" dirty="0"/>
              <a:t>ı</a:t>
            </a:r>
            <a:r>
              <a:rPr lang="tr-TR" altLang="tr-TR" sz="2400" dirty="0">
                <a:cs typeface="Times New Roman" pitchFamily="18" charset="0"/>
              </a:rPr>
              <a:t>ca görevi tar</a:t>
            </a:r>
            <a:r>
              <a:rPr lang="tr-TR" altLang="tr-TR" sz="2400" dirty="0"/>
              <a:t>ı</a:t>
            </a:r>
            <a:r>
              <a:rPr lang="tr-TR" altLang="tr-TR" sz="2400" dirty="0">
                <a:cs typeface="Times New Roman" pitchFamily="18" charset="0"/>
              </a:rPr>
              <a:t>m ürünlerine d</a:t>
            </a:r>
            <a:r>
              <a:rPr lang="tr-TR" altLang="tr-TR" sz="2400" dirty="0"/>
              <a:t>ış</a:t>
            </a:r>
            <a:r>
              <a:rPr lang="tr-TR" altLang="tr-TR" sz="2400" dirty="0">
                <a:cs typeface="Times New Roman" pitchFamily="18" charset="0"/>
              </a:rPr>
              <a:t> alemde yeni mahreçler bulmak ve bunlar</a:t>
            </a:r>
            <a:r>
              <a:rPr lang="tr-TR" altLang="tr-TR" sz="2400" dirty="0"/>
              <a:t>ı</a:t>
            </a:r>
            <a:r>
              <a:rPr lang="tr-TR" altLang="tr-TR" sz="2400" dirty="0">
                <a:cs typeface="Times New Roman" pitchFamily="18" charset="0"/>
              </a:rPr>
              <a:t>n ihracat</a:t>
            </a:r>
            <a:r>
              <a:rPr lang="tr-TR" altLang="tr-TR" sz="2400" dirty="0"/>
              <a:t>ı</a:t>
            </a:r>
            <a:r>
              <a:rPr lang="tr-TR" altLang="tr-TR" sz="2400" dirty="0">
                <a:cs typeface="Times New Roman" pitchFamily="18" charset="0"/>
              </a:rPr>
              <a:t>n</a:t>
            </a:r>
            <a:r>
              <a:rPr lang="tr-TR" altLang="tr-TR" sz="2400" dirty="0"/>
              <a:t>ı</a:t>
            </a:r>
            <a:r>
              <a:rPr lang="tr-TR" altLang="tr-TR" sz="2400" dirty="0">
                <a:cs typeface="Times New Roman" pitchFamily="18" charset="0"/>
              </a:rPr>
              <a:t> </a:t>
            </a:r>
            <a:r>
              <a:rPr lang="tr-TR" altLang="tr-TR" sz="2400" dirty="0" smtClean="0">
                <a:cs typeface="Times New Roman" pitchFamily="18" charset="0"/>
              </a:rPr>
              <a:t>artt</a:t>
            </a:r>
            <a:r>
              <a:rPr lang="tr-TR" altLang="tr-TR" sz="2400" dirty="0" smtClean="0"/>
              <a:t>ı</a:t>
            </a:r>
            <a:r>
              <a:rPr lang="tr-TR" altLang="tr-TR" sz="2400" dirty="0" smtClean="0">
                <a:cs typeface="Times New Roman" pitchFamily="18" charset="0"/>
              </a:rPr>
              <a:t>rmakt</a:t>
            </a:r>
            <a:r>
              <a:rPr lang="tr-TR" altLang="tr-TR" sz="2400" dirty="0" smtClean="0"/>
              <a:t>ı</a:t>
            </a:r>
            <a:r>
              <a:rPr lang="tr-TR" altLang="tr-TR" sz="2400" dirty="0" smtClean="0">
                <a:cs typeface="Times New Roman" pitchFamily="18" charset="0"/>
              </a:rPr>
              <a:t>r.</a:t>
            </a:r>
          </a:p>
          <a:p>
            <a:pPr algn="just">
              <a:lnSpc>
                <a:spcPct val="80000"/>
              </a:lnSpc>
            </a:pPr>
            <a:endParaRPr lang="tr-TR" altLang="tr-TR" sz="2400" dirty="0">
              <a:cs typeface="Times New Roman" pitchFamily="18" charset="0"/>
            </a:endParaRPr>
          </a:p>
          <a:p>
            <a:pPr algn="just">
              <a:lnSpc>
                <a:spcPct val="80000"/>
              </a:lnSpc>
            </a:pPr>
            <a:r>
              <a:rPr lang="tr-TR" altLang="tr-TR" sz="2400" dirty="0">
                <a:cs typeface="Times New Roman" pitchFamily="18" charset="0"/>
              </a:rPr>
              <a:t>Ülkeye avantaj kazandıran sanayi malları ihracatı değil, tarım ürünlerinin ihracatıdır. </a:t>
            </a:r>
            <a:r>
              <a:rPr lang="tr-TR" altLang="tr-TR" sz="2400" dirty="0" smtClean="0">
                <a:cs typeface="Times New Roman" pitchFamily="18" charset="0"/>
              </a:rPr>
              <a:t>Bu </a:t>
            </a:r>
            <a:r>
              <a:rPr lang="tr-TR" altLang="tr-TR" sz="2400" dirty="0">
                <a:cs typeface="Times New Roman" pitchFamily="18" charset="0"/>
              </a:rPr>
              <a:t>nedenle tar</a:t>
            </a:r>
            <a:r>
              <a:rPr lang="tr-TR" altLang="tr-TR" sz="2400" dirty="0"/>
              <a:t>ı</a:t>
            </a:r>
            <a:r>
              <a:rPr lang="tr-TR" altLang="tr-TR" sz="2400" dirty="0">
                <a:cs typeface="Times New Roman" pitchFamily="18" charset="0"/>
              </a:rPr>
              <a:t>m ürünlerinin sat</a:t>
            </a:r>
            <a:r>
              <a:rPr lang="tr-TR" altLang="tr-TR" sz="2400" dirty="0"/>
              <a:t>ışı</a:t>
            </a:r>
            <a:r>
              <a:rPr lang="tr-TR" altLang="tr-TR" sz="2400" dirty="0">
                <a:cs typeface="Times New Roman" pitchFamily="18" charset="0"/>
              </a:rPr>
              <a:t>nı sınırlayan engeller kald</a:t>
            </a:r>
            <a:r>
              <a:rPr lang="tr-TR" altLang="tr-TR" sz="2400" dirty="0"/>
              <a:t>ı</a:t>
            </a:r>
            <a:r>
              <a:rPr lang="tr-TR" altLang="tr-TR" sz="2400" dirty="0">
                <a:cs typeface="Times New Roman" pitchFamily="18" charset="0"/>
              </a:rPr>
              <a:t>r</a:t>
            </a:r>
            <a:r>
              <a:rPr lang="tr-TR" altLang="tr-TR" sz="2400" dirty="0"/>
              <a:t>ı</a:t>
            </a:r>
            <a:r>
              <a:rPr lang="tr-TR" altLang="tr-TR" sz="2400" dirty="0">
                <a:cs typeface="Times New Roman" pitchFamily="18" charset="0"/>
              </a:rPr>
              <a:t>lmal</a:t>
            </a:r>
            <a:r>
              <a:rPr lang="tr-TR" altLang="tr-TR" sz="2400" dirty="0"/>
              <a:t>ı</a:t>
            </a:r>
            <a:r>
              <a:rPr lang="tr-TR" altLang="tr-TR" sz="2400" dirty="0">
                <a:cs typeface="Times New Roman" pitchFamily="18" charset="0"/>
              </a:rPr>
              <a:t>d</a:t>
            </a:r>
            <a:r>
              <a:rPr lang="tr-TR" altLang="tr-TR" sz="2400" dirty="0"/>
              <a:t>ı</a:t>
            </a:r>
            <a:r>
              <a:rPr lang="tr-TR" altLang="tr-TR" sz="2400" dirty="0">
                <a:cs typeface="Times New Roman" pitchFamily="18" charset="0"/>
              </a:rPr>
              <a:t>r</a:t>
            </a:r>
            <a:r>
              <a:rPr lang="tr-TR" altLang="tr-TR" sz="2400" dirty="0" smtClean="0">
                <a:cs typeface="Times New Roman" pitchFamily="18" charset="0"/>
              </a:rPr>
              <a:t>.</a:t>
            </a:r>
          </a:p>
          <a:p>
            <a:pPr algn="just">
              <a:lnSpc>
                <a:spcPct val="80000"/>
              </a:lnSpc>
            </a:pPr>
            <a:endParaRPr lang="tr-TR" altLang="tr-TR" sz="2400" dirty="0">
              <a:cs typeface="Times New Roman" pitchFamily="18" charset="0"/>
            </a:endParaRPr>
          </a:p>
          <a:p>
            <a:pPr algn="just">
              <a:lnSpc>
                <a:spcPct val="80000"/>
              </a:lnSpc>
            </a:pPr>
            <a:r>
              <a:rPr lang="tr-TR" altLang="tr-TR" sz="2400" dirty="0">
                <a:cs typeface="Times New Roman" pitchFamily="18" charset="0"/>
              </a:rPr>
              <a:t>Ticaretin amacı tarımsal fiyatları düşürmek değil, yükseltmek olmalıdır.</a:t>
            </a:r>
          </a:p>
        </p:txBody>
      </p:sp>
      <p:sp>
        <p:nvSpPr>
          <p:cNvPr id="3" name="Slayt Numarası Yer Tutucusu 2"/>
          <p:cNvSpPr>
            <a:spLocks noGrp="1"/>
          </p:cNvSpPr>
          <p:nvPr>
            <p:ph type="sldNum" sz="quarter" idx="12"/>
          </p:nvPr>
        </p:nvSpPr>
        <p:spPr/>
        <p:txBody>
          <a:bodyPr/>
          <a:lstStyle/>
          <a:p>
            <a:fld id="{4F1E5FC9-9112-4CFF-B857-B730DCEDCD72}" type="slidenum">
              <a:rPr lang="tr-TR" smtClean="0"/>
              <a:t>30</a:t>
            </a:fld>
            <a:endParaRPr lang="tr-TR"/>
          </a:p>
        </p:txBody>
      </p:sp>
    </p:spTree>
    <p:extLst>
      <p:ext uri="{BB962C8B-B14F-4D97-AF65-F5344CB8AC3E}">
        <p14:creationId xmlns:p14="http://schemas.microsoft.com/office/powerpoint/2010/main" val="32263409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31</a:t>
            </a:fld>
            <a:endParaRPr lang="tr-TR"/>
          </a:p>
        </p:txBody>
      </p:sp>
      <p:sp>
        <p:nvSpPr>
          <p:cNvPr id="3" name="Dikdörtgen 2"/>
          <p:cNvSpPr/>
          <p:nvPr/>
        </p:nvSpPr>
        <p:spPr>
          <a:xfrm>
            <a:off x="323528" y="1166843"/>
            <a:ext cx="8424936" cy="3046988"/>
          </a:xfrm>
          <a:prstGeom prst="rect">
            <a:avLst/>
          </a:prstGeom>
        </p:spPr>
        <p:txBody>
          <a:bodyPr wrap="square">
            <a:spAutoFit/>
          </a:bodyPr>
          <a:lstStyle/>
          <a:p>
            <a:pPr algn="just"/>
            <a:r>
              <a:rPr lang="tr-TR" sz="2400" dirty="0">
                <a:latin typeface="+mj-lt"/>
              </a:rPr>
              <a:t>Üretim ve zenginlik konusunda ilk ciddi anlaşmaları </a:t>
            </a:r>
            <a:r>
              <a:rPr lang="tr-TR" sz="2400" dirty="0" smtClean="0">
                <a:latin typeface="+mj-lt"/>
              </a:rPr>
              <a:t>Fizyokratlar gerçekleştirmiştir</a:t>
            </a:r>
            <a:r>
              <a:rPr lang="tr-TR" sz="2400" dirty="0">
                <a:latin typeface="+mj-lt"/>
              </a:rPr>
              <a:t>. Hatırlanacağı üzere </a:t>
            </a:r>
            <a:r>
              <a:rPr lang="tr-TR" sz="2400" dirty="0" err="1">
                <a:latin typeface="+mj-lt"/>
              </a:rPr>
              <a:t>merkantalistlere</a:t>
            </a:r>
            <a:r>
              <a:rPr lang="tr-TR" sz="2400" dirty="0">
                <a:latin typeface="+mj-lt"/>
              </a:rPr>
              <a:t> </a:t>
            </a:r>
            <a:r>
              <a:rPr lang="tr-TR" sz="2400" dirty="0" smtClean="0">
                <a:latin typeface="+mj-lt"/>
              </a:rPr>
              <a:t>göre zenginlik </a:t>
            </a:r>
            <a:r>
              <a:rPr lang="tr-TR" sz="2400" dirty="0">
                <a:latin typeface="+mj-lt"/>
              </a:rPr>
              <a:t>ile hazine eş anlamlıydı ve </a:t>
            </a:r>
            <a:r>
              <a:rPr lang="tr-TR" sz="2400" dirty="0" smtClean="0">
                <a:latin typeface="+mj-lt"/>
              </a:rPr>
              <a:t>bir </a:t>
            </a:r>
            <a:r>
              <a:rPr lang="tr-TR" sz="2400" dirty="0">
                <a:latin typeface="+mj-lt"/>
              </a:rPr>
              <a:t>ülkeyi sadece </a:t>
            </a:r>
            <a:r>
              <a:rPr lang="tr-TR" sz="2400" dirty="0" smtClean="0">
                <a:latin typeface="+mj-lt"/>
              </a:rPr>
              <a:t>ticaretin zenginleştireceğine </a:t>
            </a:r>
            <a:r>
              <a:rPr lang="tr-TR" sz="2400" dirty="0">
                <a:latin typeface="+mj-lt"/>
              </a:rPr>
              <a:t>inanılırdı . </a:t>
            </a:r>
            <a:r>
              <a:rPr lang="tr-TR" sz="2400" dirty="0" smtClean="0">
                <a:latin typeface="+mj-lt"/>
              </a:rPr>
              <a:t>Fizyokratlar ise, zenginliğin, çiftçilik</a:t>
            </a:r>
            <a:r>
              <a:rPr lang="tr-TR" sz="2400" dirty="0">
                <a:latin typeface="+mj-lt"/>
              </a:rPr>
              <a:t>, </a:t>
            </a:r>
            <a:r>
              <a:rPr lang="tr-TR" sz="2400" dirty="0" smtClean="0">
                <a:latin typeface="+mj-lt"/>
              </a:rPr>
              <a:t>balıkçılık </a:t>
            </a:r>
            <a:r>
              <a:rPr lang="tr-TR" sz="2400" dirty="0">
                <a:latin typeface="+mj-lt"/>
              </a:rPr>
              <a:t>ve </a:t>
            </a:r>
            <a:r>
              <a:rPr lang="tr-TR" sz="2400" dirty="0" smtClean="0">
                <a:latin typeface="+mj-lt"/>
              </a:rPr>
              <a:t>madencilik </a:t>
            </a:r>
            <a:r>
              <a:rPr lang="tr-TR" sz="2400" dirty="0">
                <a:latin typeface="+mj-lt"/>
              </a:rPr>
              <a:t>gibi </a:t>
            </a:r>
            <a:r>
              <a:rPr lang="tr-TR" sz="2400" dirty="0" smtClean="0">
                <a:latin typeface="+mj-lt"/>
              </a:rPr>
              <a:t>faaliyet alanlarında </a:t>
            </a:r>
            <a:r>
              <a:rPr lang="tr-TR" sz="2400" dirty="0">
                <a:latin typeface="+mj-lt"/>
              </a:rPr>
              <a:t>ve </a:t>
            </a:r>
            <a:r>
              <a:rPr lang="tr-TR" sz="2400" dirty="0" smtClean="0">
                <a:latin typeface="+mj-lt"/>
              </a:rPr>
              <a:t>doğanın </a:t>
            </a:r>
            <a:r>
              <a:rPr lang="tr-TR" sz="2400" dirty="0">
                <a:latin typeface="+mj-lt"/>
              </a:rPr>
              <a:t>yardımı ile üretilen mallardan </a:t>
            </a:r>
            <a:r>
              <a:rPr lang="tr-TR" sz="2400" dirty="0" smtClean="0">
                <a:latin typeface="+mj-lt"/>
              </a:rPr>
              <a:t>oluşacağını söylüyorlardı. </a:t>
            </a:r>
            <a:r>
              <a:rPr lang="tr-TR" sz="2400" dirty="0">
                <a:latin typeface="+mj-lt"/>
              </a:rPr>
              <a:t>Bu görüş her ne kadar Sadece Temel </a:t>
            </a:r>
            <a:r>
              <a:rPr lang="tr-TR" sz="2400" dirty="0" smtClean="0">
                <a:latin typeface="+mj-lt"/>
              </a:rPr>
              <a:t>sektörleri dikkate </a:t>
            </a:r>
            <a:r>
              <a:rPr lang="tr-TR" sz="2400" dirty="0">
                <a:latin typeface="+mj-lt"/>
              </a:rPr>
              <a:t>alıyorsa da merkantilist görüşe göre çok gelişmiş </a:t>
            </a:r>
            <a:r>
              <a:rPr lang="tr-TR" sz="2400" dirty="0" smtClean="0">
                <a:latin typeface="+mj-lt"/>
              </a:rPr>
              <a:t>bir anlayışı </a:t>
            </a:r>
            <a:r>
              <a:rPr lang="tr-TR" sz="2400" dirty="0">
                <a:latin typeface="+mj-lt"/>
              </a:rPr>
              <a:t>göstermekteydi.</a:t>
            </a:r>
          </a:p>
        </p:txBody>
      </p:sp>
    </p:spTree>
    <p:extLst>
      <p:ext uri="{BB962C8B-B14F-4D97-AF65-F5344CB8AC3E}">
        <p14:creationId xmlns:p14="http://schemas.microsoft.com/office/powerpoint/2010/main" val="19372608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32</a:t>
            </a:fld>
            <a:endParaRPr lang="tr-TR"/>
          </a:p>
        </p:txBody>
      </p:sp>
      <p:sp>
        <p:nvSpPr>
          <p:cNvPr id="3" name="Dikdörtgen 2"/>
          <p:cNvSpPr/>
          <p:nvPr/>
        </p:nvSpPr>
        <p:spPr>
          <a:xfrm>
            <a:off x="539552" y="1124744"/>
            <a:ext cx="8064896" cy="4524315"/>
          </a:xfrm>
          <a:prstGeom prst="rect">
            <a:avLst/>
          </a:prstGeom>
        </p:spPr>
        <p:txBody>
          <a:bodyPr wrap="square">
            <a:spAutoFit/>
          </a:bodyPr>
          <a:lstStyle/>
          <a:p>
            <a:pPr algn="just"/>
            <a:r>
              <a:rPr lang="tr-TR" sz="2400" dirty="0"/>
              <a:t>Servet’in kaynağının sadece </a:t>
            </a:r>
            <a:r>
              <a:rPr lang="tr-TR" sz="2400" dirty="0" smtClean="0"/>
              <a:t>toprak </a:t>
            </a:r>
            <a:r>
              <a:rPr lang="tr-TR" sz="2400" dirty="0"/>
              <a:t>olduğunu düşünmeleri fizyokratların toprak üzerinde özellikle çiftçilikte kullanılan emeğin üretken olacağını öne </a:t>
            </a:r>
            <a:r>
              <a:rPr lang="tr-TR" sz="2400" dirty="0" smtClean="0"/>
              <a:t>sürmelerine </a:t>
            </a:r>
            <a:r>
              <a:rPr lang="tr-TR" sz="2400" dirty="0"/>
              <a:t>neden olmuştur. </a:t>
            </a:r>
            <a:endParaRPr lang="tr-TR" sz="2400" dirty="0" smtClean="0"/>
          </a:p>
          <a:p>
            <a:pPr algn="just"/>
            <a:endParaRPr lang="tr-TR" sz="2400" dirty="0"/>
          </a:p>
          <a:p>
            <a:pPr algn="just"/>
            <a:r>
              <a:rPr lang="tr-TR" sz="2400" dirty="0" smtClean="0"/>
              <a:t>Ayrıca </a:t>
            </a:r>
            <a:r>
              <a:rPr lang="tr-TR" sz="2400" dirty="0"/>
              <a:t>tarıma verdikleri önem nedeniyle fizyokrat düşünceye tarımsal sistem(</a:t>
            </a:r>
            <a:r>
              <a:rPr lang="tr-TR" sz="2400" dirty="0" err="1"/>
              <a:t>agricultural</a:t>
            </a:r>
            <a:r>
              <a:rPr lang="tr-TR" sz="2400" dirty="0"/>
              <a:t> </a:t>
            </a:r>
            <a:r>
              <a:rPr lang="tr-TR" sz="2400" dirty="0" err="1"/>
              <a:t>system</a:t>
            </a:r>
            <a:r>
              <a:rPr lang="tr-TR" sz="2400" dirty="0"/>
              <a:t>) </a:t>
            </a:r>
            <a:r>
              <a:rPr lang="tr-TR" sz="2400" dirty="0" err="1"/>
              <a:t>adıda</a:t>
            </a:r>
            <a:r>
              <a:rPr lang="tr-TR" sz="2400" dirty="0"/>
              <a:t> </a:t>
            </a:r>
            <a:r>
              <a:rPr lang="tr-TR" sz="2400" dirty="0" smtClean="0"/>
              <a:t>verilmiştir. </a:t>
            </a:r>
          </a:p>
          <a:p>
            <a:pPr algn="just"/>
            <a:endParaRPr lang="tr-TR" sz="2400" dirty="0"/>
          </a:p>
          <a:p>
            <a:pPr algn="just"/>
            <a:r>
              <a:rPr lang="tr-TR" sz="2400" dirty="0" smtClean="0"/>
              <a:t>Fizyokratlar </a:t>
            </a:r>
            <a:r>
              <a:rPr lang="tr-TR" sz="2400" dirty="0"/>
              <a:t>bir ekonominin 3 sınıftan oluştuğunu düşünür</a:t>
            </a:r>
            <a:r>
              <a:rPr lang="tr-TR" sz="2400" dirty="0" smtClean="0"/>
              <a:t>. Mülk(Toprak)sahipleri </a:t>
            </a:r>
            <a:r>
              <a:rPr lang="tr-TR" sz="2400" dirty="0"/>
              <a:t>sınıfı, </a:t>
            </a:r>
            <a:r>
              <a:rPr lang="tr-TR" sz="2400" dirty="0" smtClean="0"/>
              <a:t>çiftçi sınıfı </a:t>
            </a:r>
            <a:r>
              <a:rPr lang="tr-TR" sz="2400" dirty="0"/>
              <a:t>ve üretken olmayan </a:t>
            </a:r>
            <a:r>
              <a:rPr lang="tr-TR" sz="2400" dirty="0" smtClean="0"/>
              <a:t>sınıf. </a:t>
            </a:r>
            <a:r>
              <a:rPr lang="tr-TR" sz="2400" dirty="0"/>
              <a:t>Bu üç sınıfın niteliği ve ekonomide oynadıkları rol fizyokratların ‘</a:t>
            </a:r>
            <a:r>
              <a:rPr lang="tr-TR" sz="2400" dirty="0" err="1"/>
              <a:t>Produit</a:t>
            </a:r>
            <a:r>
              <a:rPr lang="tr-TR" sz="2400" dirty="0"/>
              <a:t> net’ adını verdikleri </a:t>
            </a:r>
            <a:r>
              <a:rPr lang="tr-TR" sz="2400" dirty="0" smtClean="0"/>
              <a:t>‘net </a:t>
            </a:r>
            <a:r>
              <a:rPr lang="tr-TR" sz="2400" dirty="0"/>
              <a:t>üretim’ kavramı ile </a:t>
            </a:r>
            <a:r>
              <a:rPr lang="tr-TR" sz="2400" dirty="0" smtClean="0"/>
              <a:t>açıklanabilir.</a:t>
            </a:r>
            <a:endParaRPr lang="tr-TR" sz="2400" dirty="0"/>
          </a:p>
        </p:txBody>
      </p:sp>
    </p:spTree>
    <p:extLst>
      <p:ext uri="{BB962C8B-B14F-4D97-AF65-F5344CB8AC3E}">
        <p14:creationId xmlns:p14="http://schemas.microsoft.com/office/powerpoint/2010/main" val="1408405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33</a:t>
            </a:fld>
            <a:endParaRPr lang="tr-TR"/>
          </a:p>
        </p:txBody>
      </p:sp>
      <p:sp>
        <p:nvSpPr>
          <p:cNvPr id="3" name="Dikdörtgen 2"/>
          <p:cNvSpPr/>
          <p:nvPr/>
        </p:nvSpPr>
        <p:spPr>
          <a:xfrm>
            <a:off x="467544" y="908720"/>
            <a:ext cx="8280920" cy="5262979"/>
          </a:xfrm>
          <a:prstGeom prst="rect">
            <a:avLst/>
          </a:prstGeom>
        </p:spPr>
        <p:txBody>
          <a:bodyPr wrap="square">
            <a:spAutoFit/>
          </a:bodyPr>
          <a:lstStyle/>
          <a:p>
            <a:pPr algn="just"/>
            <a:r>
              <a:rPr lang="tr-TR" sz="2400" dirty="0"/>
              <a:t>Bir sınıf , </a:t>
            </a:r>
            <a:r>
              <a:rPr lang="tr-TR" sz="2400" dirty="0" smtClean="0"/>
              <a:t>eğer </a:t>
            </a:r>
            <a:r>
              <a:rPr lang="tr-TR" sz="2400" dirty="0"/>
              <a:t>net </a:t>
            </a:r>
            <a:r>
              <a:rPr lang="tr-TR" sz="2400" dirty="0" smtClean="0"/>
              <a:t>üretim yapabiliyorsa, yani </a:t>
            </a:r>
            <a:r>
              <a:rPr lang="tr-TR" sz="2400" dirty="0"/>
              <a:t>kendi geçimi için gerekenden daha fazla bir </a:t>
            </a:r>
            <a:r>
              <a:rPr lang="tr-TR" sz="2400" dirty="0" smtClean="0"/>
              <a:t>üretim yapabiliyorsa </a:t>
            </a:r>
            <a:r>
              <a:rPr lang="tr-TR" sz="2400" dirty="0"/>
              <a:t>üretken yani verimlidir. S</a:t>
            </a:r>
            <a:r>
              <a:rPr lang="tr-TR" sz="2400" dirty="0" smtClean="0"/>
              <a:t>adece </a:t>
            </a:r>
            <a:r>
              <a:rPr lang="tr-TR" sz="2400" dirty="0"/>
              <a:t>üzerinde tarım </a:t>
            </a:r>
            <a:r>
              <a:rPr lang="tr-TR" sz="2400" dirty="0" smtClean="0"/>
              <a:t>yaptıkları toprağı </a:t>
            </a:r>
            <a:r>
              <a:rPr lang="tr-TR" sz="2400" dirty="0"/>
              <a:t>mal sahiplerinden kiralayan </a:t>
            </a:r>
            <a:r>
              <a:rPr lang="tr-TR" sz="2400" dirty="0" smtClean="0"/>
              <a:t>çiftçi </a:t>
            </a:r>
            <a:r>
              <a:rPr lang="tr-TR" sz="2400" dirty="0"/>
              <a:t>sınıfı üretken bir sınıftır. </a:t>
            </a:r>
            <a:r>
              <a:rPr lang="tr-TR" sz="2400" dirty="0" smtClean="0"/>
              <a:t>Çiftçiler ve </a:t>
            </a:r>
            <a:r>
              <a:rPr lang="tr-TR" sz="2400" dirty="0"/>
              <a:t>onlar gibi toprak üzerinde çalışan madenciler ile balıkçılarda </a:t>
            </a:r>
            <a:r>
              <a:rPr lang="tr-TR" sz="2400" dirty="0" smtClean="0"/>
              <a:t>doğanın yardımından </a:t>
            </a:r>
            <a:r>
              <a:rPr lang="tr-TR" sz="2400" dirty="0"/>
              <a:t>yararlandıkları için; kendi geçimlerine yetenden daha fazlasını üretebilmektedirler. Üretken olmayan sınıf yani toprak sahipleri ile </a:t>
            </a:r>
            <a:r>
              <a:rPr lang="tr-TR" sz="2400" dirty="0" smtClean="0"/>
              <a:t>çiftçi, madenci ve balıkçıların </a:t>
            </a:r>
            <a:r>
              <a:rPr lang="tr-TR" sz="2400" dirty="0"/>
              <a:t>dışında kalanlar net üretimde bulunamazlar. Mesela el </a:t>
            </a:r>
            <a:r>
              <a:rPr lang="tr-TR" sz="2400" dirty="0" smtClean="0"/>
              <a:t>sanatı ile </a:t>
            </a:r>
            <a:r>
              <a:rPr lang="tr-TR" sz="2400" dirty="0"/>
              <a:t>uğraşan bir kişi esnaf ve veya zanaatkar tüketicinin kullanımına </a:t>
            </a:r>
            <a:r>
              <a:rPr lang="tr-TR" sz="2400" dirty="0" smtClean="0"/>
              <a:t>hazır bir </a:t>
            </a:r>
            <a:r>
              <a:rPr lang="tr-TR" sz="2400" dirty="0"/>
              <a:t>ürün yaratabilir. Ancak bu ürünün değeri üretim ve gerekli </a:t>
            </a:r>
            <a:r>
              <a:rPr lang="tr-TR" sz="2400" dirty="0" smtClean="0"/>
              <a:t>hammadde ile </a:t>
            </a:r>
            <a:r>
              <a:rPr lang="tr-TR" sz="2400" dirty="0"/>
              <a:t>üretimde harcanan emeğe eşit olacaktır. Dolayısıyla bu tür bir </a:t>
            </a:r>
            <a:r>
              <a:rPr lang="tr-TR" sz="2400" dirty="0" smtClean="0"/>
              <a:t>üretim faaliyeti </a:t>
            </a:r>
            <a:r>
              <a:rPr lang="tr-TR" sz="2400" dirty="0"/>
              <a:t>net üretimde bulunamaz. Bu nedenle bunlara verimsiz sınıf </a:t>
            </a:r>
            <a:r>
              <a:rPr lang="tr-TR" sz="2400" dirty="0" smtClean="0"/>
              <a:t>adı verilir</a:t>
            </a:r>
            <a:r>
              <a:rPr lang="tr-TR" sz="2400" dirty="0"/>
              <a:t>. </a:t>
            </a:r>
          </a:p>
        </p:txBody>
      </p:sp>
    </p:spTree>
    <p:extLst>
      <p:ext uri="{BB962C8B-B14F-4D97-AF65-F5344CB8AC3E}">
        <p14:creationId xmlns:p14="http://schemas.microsoft.com/office/powerpoint/2010/main" val="1283373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34</a:t>
            </a:fld>
            <a:endParaRPr lang="tr-TR"/>
          </a:p>
        </p:txBody>
      </p:sp>
      <p:sp>
        <p:nvSpPr>
          <p:cNvPr id="3" name="Dikdörtgen 2"/>
          <p:cNvSpPr/>
          <p:nvPr/>
        </p:nvSpPr>
        <p:spPr>
          <a:xfrm>
            <a:off x="539552" y="335846"/>
            <a:ext cx="8136904" cy="6001643"/>
          </a:xfrm>
          <a:prstGeom prst="rect">
            <a:avLst/>
          </a:prstGeom>
        </p:spPr>
        <p:txBody>
          <a:bodyPr wrap="square">
            <a:spAutoFit/>
          </a:bodyPr>
          <a:lstStyle/>
          <a:p>
            <a:pPr algn="just"/>
            <a:r>
              <a:rPr lang="tr-TR" sz="2400" dirty="0"/>
              <a:t>Fizyokratlar vergi aktarılmasını modern anlamda düşünmemişlerdir. Onlar daha ziyade çiftçilerin veya verimsiz sınıfın vergilendirilmesi halinde net üretim miktarının azalacağını öne </a:t>
            </a:r>
            <a:r>
              <a:rPr lang="tr-TR" sz="2400" dirty="0" smtClean="0"/>
              <a:t>sürmüşlerdir. Onlara </a:t>
            </a:r>
            <a:r>
              <a:rPr lang="tr-TR" sz="2400" dirty="0"/>
              <a:t>göre eğer vergiler Çiftçiler üzerine konulursa </a:t>
            </a:r>
            <a:r>
              <a:rPr lang="tr-TR" sz="2400" dirty="0" smtClean="0"/>
              <a:t>bu </a:t>
            </a:r>
            <a:r>
              <a:rPr lang="tr-TR" sz="2400" dirty="0"/>
              <a:t>onların </a:t>
            </a:r>
            <a:r>
              <a:rPr lang="tr-TR" sz="2400" dirty="0" smtClean="0"/>
              <a:t>gelecek </a:t>
            </a:r>
            <a:r>
              <a:rPr lang="tr-TR" sz="2400" dirty="0"/>
              <a:t>dönem ürününü finanse etme gücünü azaltacak ve dolayısıyla gelecek hasat döneminde elde edilecek net ürün miktarı düşecektir. Dolayısıyla vergi yükü toprak sahibi sınıfının üzerine kalacaktır. Aynı şekilde verimsiz sınıf vergilendirilirse </a:t>
            </a:r>
            <a:r>
              <a:rPr lang="tr-TR" sz="2400" dirty="0" smtClean="0"/>
              <a:t>onların </a:t>
            </a:r>
            <a:r>
              <a:rPr lang="tr-TR" sz="2400" dirty="0"/>
              <a:t>da tarım ürünlerine yapacakları harcamalar azalacak ve sonuçta yine net ürün miktarı düşecektir. Bu nedenle fizyokratlar doğrudan doğruya net ürünün vergilendirilmesinin daha sağlam ve daha ekonomik olacağını düşünmüşlerdir. Fizyokratlar bir adım daha ileri giderek </a:t>
            </a:r>
            <a:r>
              <a:rPr lang="tr-TR" sz="2400" b="1" i="1" dirty="0"/>
              <a:t>tek verginin </a:t>
            </a:r>
            <a:r>
              <a:rPr lang="tr-TR" sz="2400" dirty="0"/>
              <a:t>net ürünün üçte birine eşit olmasını da önermişlerdir. Onlara göre diğer harcamalar azaltılır ve tarımın verimi arttırılırsa </a:t>
            </a:r>
            <a:r>
              <a:rPr lang="tr-TR" sz="2400" dirty="0" smtClean="0"/>
              <a:t>bu </a:t>
            </a:r>
            <a:r>
              <a:rPr lang="tr-TR" sz="2400" dirty="0"/>
              <a:t>orandaki bir vergi devlete yeterli olacaktır.</a:t>
            </a:r>
          </a:p>
        </p:txBody>
      </p:sp>
    </p:spTree>
    <p:extLst>
      <p:ext uri="{BB962C8B-B14F-4D97-AF65-F5344CB8AC3E}">
        <p14:creationId xmlns:p14="http://schemas.microsoft.com/office/powerpoint/2010/main" val="7631690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35</a:t>
            </a:fld>
            <a:endParaRPr lang="tr-TR"/>
          </a:p>
        </p:txBody>
      </p:sp>
      <p:sp>
        <p:nvSpPr>
          <p:cNvPr id="3" name="Dikdörtgen 2"/>
          <p:cNvSpPr/>
          <p:nvPr/>
        </p:nvSpPr>
        <p:spPr>
          <a:xfrm>
            <a:off x="519582" y="1052736"/>
            <a:ext cx="8136904" cy="4524315"/>
          </a:xfrm>
          <a:prstGeom prst="rect">
            <a:avLst/>
          </a:prstGeom>
        </p:spPr>
        <p:txBody>
          <a:bodyPr wrap="square">
            <a:spAutoFit/>
          </a:bodyPr>
          <a:lstStyle/>
          <a:p>
            <a:pPr algn="just"/>
            <a:r>
              <a:rPr lang="tr-TR" sz="2400" dirty="0"/>
              <a:t>Merkantilistler hem ulusal ve hem de uluslararası ticaretin ulusal zenginliği arttıran tek uğraş olduğunu kabul </a:t>
            </a:r>
            <a:r>
              <a:rPr lang="tr-TR" sz="2400" dirty="0" smtClean="0"/>
              <a:t>etmişlerdir. Fizyokratlar merkantilistlerin </a:t>
            </a:r>
            <a:r>
              <a:rPr lang="tr-TR" sz="2400" dirty="0"/>
              <a:t>görüşlerine </a:t>
            </a:r>
            <a:r>
              <a:rPr lang="tr-TR" sz="2400" dirty="0" smtClean="0"/>
              <a:t>karşı </a:t>
            </a:r>
            <a:r>
              <a:rPr lang="tr-TR" sz="2400" dirty="0"/>
              <a:t>çıkmışlardır</a:t>
            </a:r>
            <a:r>
              <a:rPr lang="tr-TR" sz="2400" dirty="0" smtClean="0"/>
              <a:t>. Çünkü </a:t>
            </a:r>
            <a:r>
              <a:rPr lang="tr-TR" sz="2400" dirty="0"/>
              <a:t>kendi görüşlerine göre ticaret fazlası yaratma çabaları tarımsal ürünlere olan talebi azaltarak ulusal zenginliği olumsuz yönde etkileyecekti. Ancak bu görüşlerine rağmen fizyokratlar serbest ticareti </a:t>
            </a:r>
            <a:r>
              <a:rPr lang="tr-TR" sz="2400" dirty="0" smtClean="0"/>
              <a:t>desteklemişlerdir.</a:t>
            </a:r>
          </a:p>
          <a:p>
            <a:pPr algn="just"/>
            <a:endParaRPr lang="tr-TR" sz="2400" dirty="0" smtClean="0"/>
          </a:p>
          <a:p>
            <a:pPr algn="just"/>
            <a:r>
              <a:rPr lang="tr-TR" sz="2400" dirty="0" smtClean="0"/>
              <a:t>Doğanın </a:t>
            </a:r>
            <a:r>
              <a:rPr lang="tr-TR" sz="2400" dirty="0"/>
              <a:t>gücüne ve tabii yasaların önemine inanan fizyokratlar devletin de tabii kanunlarla yönetilmesi gerektiğini savunmuşlardır. Bu anlamda fizyokratların düşünceleri, doğal hukuk öğretisinin bir devamı niteliğindendir.</a:t>
            </a:r>
          </a:p>
        </p:txBody>
      </p:sp>
    </p:spTree>
    <p:extLst>
      <p:ext uri="{BB962C8B-B14F-4D97-AF65-F5344CB8AC3E}">
        <p14:creationId xmlns:p14="http://schemas.microsoft.com/office/powerpoint/2010/main" val="2942692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36</a:t>
            </a:fld>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1100" y="1340768"/>
            <a:ext cx="6781800"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64173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37</a:t>
            </a:fld>
            <a:endParaRPr lang="tr-TR"/>
          </a:p>
        </p:txBody>
      </p:sp>
      <p:sp>
        <p:nvSpPr>
          <p:cNvPr id="3" name="Dikdörtgen 2"/>
          <p:cNvSpPr/>
          <p:nvPr/>
        </p:nvSpPr>
        <p:spPr>
          <a:xfrm>
            <a:off x="778974" y="1196752"/>
            <a:ext cx="7776864" cy="3046988"/>
          </a:xfrm>
          <a:prstGeom prst="rect">
            <a:avLst/>
          </a:prstGeom>
        </p:spPr>
        <p:txBody>
          <a:bodyPr wrap="square">
            <a:spAutoFit/>
          </a:bodyPr>
          <a:lstStyle/>
          <a:p>
            <a:pPr algn="just"/>
            <a:r>
              <a:rPr lang="tr-TR" sz="2400" b="1" i="1" dirty="0" smtClean="0"/>
              <a:t>İktisadi </a:t>
            </a:r>
            <a:r>
              <a:rPr lang="tr-TR" sz="2400" b="1" i="1" dirty="0"/>
              <a:t>Düşünceye </a:t>
            </a:r>
            <a:r>
              <a:rPr lang="tr-TR" sz="2400" b="1" i="1" dirty="0" smtClean="0"/>
              <a:t>Katkıları: </a:t>
            </a:r>
            <a:r>
              <a:rPr lang="tr-TR" sz="2400" dirty="0"/>
              <a:t>Fizyokrat paradigma, literatüre kendisinden sonra gelecek farklı paradigmalara da miras bırakacağı temel kavramlar kazandırdılar. Bunları sıralarsak, </a:t>
            </a:r>
            <a:endParaRPr lang="tr-TR" sz="2400" dirty="0" smtClean="0"/>
          </a:p>
          <a:p>
            <a:pPr marL="342900" indent="-342900" algn="just">
              <a:buFont typeface="Arial" charset="0"/>
              <a:buChar char="•"/>
            </a:pPr>
            <a:r>
              <a:rPr lang="tr-TR" sz="2400" dirty="0" smtClean="0"/>
              <a:t>Genel </a:t>
            </a:r>
            <a:r>
              <a:rPr lang="tr-TR" sz="2400" dirty="0"/>
              <a:t>denge tanımını getirdiler</a:t>
            </a:r>
            <a:r>
              <a:rPr lang="tr-TR" sz="2400" dirty="0" smtClean="0"/>
              <a:t>.</a:t>
            </a:r>
          </a:p>
          <a:p>
            <a:pPr marL="342900" indent="-342900" algn="just">
              <a:buFont typeface="Arial" charset="0"/>
              <a:buChar char="•"/>
            </a:pPr>
            <a:r>
              <a:rPr lang="tr-TR" sz="2400" dirty="0" smtClean="0"/>
              <a:t>Safi </a:t>
            </a:r>
            <a:r>
              <a:rPr lang="tr-TR" sz="2400" dirty="0"/>
              <a:t>Ürün(</a:t>
            </a:r>
            <a:r>
              <a:rPr lang="tr-TR" sz="2400" dirty="0" err="1"/>
              <a:t>produit</a:t>
            </a:r>
            <a:r>
              <a:rPr lang="tr-TR" sz="2400" dirty="0"/>
              <a:t> net) kavramı ile emek-değer teorilerinin gelişmesine öncülük ettiler</a:t>
            </a:r>
            <a:r>
              <a:rPr lang="tr-TR" sz="2400" dirty="0" smtClean="0"/>
              <a:t>.</a:t>
            </a:r>
          </a:p>
          <a:p>
            <a:pPr marL="342900" indent="-342900" algn="just">
              <a:buFont typeface="Arial" charset="0"/>
              <a:buChar char="•"/>
            </a:pPr>
            <a:r>
              <a:rPr lang="tr-TR" sz="2400" dirty="0" smtClean="0"/>
              <a:t>Verimli </a:t>
            </a:r>
            <a:r>
              <a:rPr lang="tr-TR" sz="2400" dirty="0"/>
              <a:t>verimsiz emek ayrımı getirdiler. </a:t>
            </a:r>
            <a:endParaRPr lang="tr-TR" sz="2400" dirty="0" smtClean="0"/>
          </a:p>
          <a:p>
            <a:pPr marL="342900" indent="-342900" algn="just">
              <a:buFont typeface="Arial" charset="0"/>
              <a:buChar char="•"/>
            </a:pPr>
            <a:r>
              <a:rPr lang="tr-TR" sz="2400" dirty="0" smtClean="0"/>
              <a:t>Safi </a:t>
            </a:r>
            <a:r>
              <a:rPr lang="tr-TR" sz="2400" dirty="0"/>
              <a:t>hasıla, GSMH kavramlarını oluşturdular. </a:t>
            </a:r>
          </a:p>
        </p:txBody>
      </p:sp>
    </p:spTree>
    <p:extLst>
      <p:ext uri="{BB962C8B-B14F-4D97-AF65-F5344CB8AC3E}">
        <p14:creationId xmlns:p14="http://schemas.microsoft.com/office/powerpoint/2010/main" val="11486371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38</a:t>
            </a:fld>
            <a:endParaRPr lang="tr-TR"/>
          </a:p>
        </p:txBody>
      </p:sp>
      <p:sp>
        <p:nvSpPr>
          <p:cNvPr id="3" name="Dikdörtgen 2"/>
          <p:cNvSpPr/>
          <p:nvPr/>
        </p:nvSpPr>
        <p:spPr>
          <a:xfrm>
            <a:off x="611560" y="1340768"/>
            <a:ext cx="8064896" cy="3785652"/>
          </a:xfrm>
          <a:prstGeom prst="rect">
            <a:avLst/>
          </a:prstGeom>
        </p:spPr>
        <p:txBody>
          <a:bodyPr wrap="square">
            <a:spAutoFit/>
          </a:bodyPr>
          <a:lstStyle/>
          <a:p>
            <a:pPr algn="just"/>
            <a:r>
              <a:rPr lang="tr-TR" sz="2400" b="1" i="1" dirty="0"/>
              <a:t>Fizyokrat Paradigmanın </a:t>
            </a:r>
            <a:r>
              <a:rPr lang="tr-TR" sz="2400" b="1" i="1" dirty="0" smtClean="0"/>
              <a:t>Sonu: </a:t>
            </a:r>
            <a:r>
              <a:rPr lang="tr-TR" sz="2400" dirty="0" err="1" smtClean="0"/>
              <a:t>Kuhn’un</a:t>
            </a:r>
            <a:r>
              <a:rPr lang="tr-TR" sz="2400" dirty="0" smtClean="0"/>
              <a:t> </a:t>
            </a:r>
            <a:r>
              <a:rPr lang="tr-TR" sz="2400" dirty="0"/>
              <a:t>belirttiği gibi toplumların tarihinde oluşan yeni şartlar, bir paradigmanın sonunu, diğer bir paradigmanın ise doğuşunu hazırlar. Merkantilizmle oluşan ticari sermaye ile </a:t>
            </a:r>
            <a:r>
              <a:rPr lang="tr-TR" sz="2400" dirty="0" err="1"/>
              <a:t>fizyokrasi</a:t>
            </a:r>
            <a:r>
              <a:rPr lang="tr-TR" sz="2400" dirty="0"/>
              <a:t> ile oluşan tarımdan gelen sermaye, dönemin diğer şartları ile birlikte yeni bir sermaye ve yeni bir sınıfın oluşumuna olanak sağladı. Sanayi devrimi ile birlikte oluşan sanayi sermayesi ve onun yarattığı yeni bir sınıf olan sanayi burjuvazisiydi. İşte bu yeni paradigmanın öğretisi ise </a:t>
            </a:r>
            <a:r>
              <a:rPr lang="tr-TR" sz="2400" dirty="0" err="1"/>
              <a:t>fizyokrasinin</a:t>
            </a:r>
            <a:r>
              <a:rPr lang="tr-TR" sz="2400" dirty="0"/>
              <a:t> sonunu hazırlayan Klasik okul olarak karşımıza çıktı. </a:t>
            </a:r>
          </a:p>
        </p:txBody>
      </p:sp>
    </p:spTree>
    <p:extLst>
      <p:ext uri="{BB962C8B-B14F-4D97-AF65-F5344CB8AC3E}">
        <p14:creationId xmlns:p14="http://schemas.microsoft.com/office/powerpoint/2010/main" val="3452260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381000"/>
            <a:ext cx="8229600" cy="774700"/>
          </a:xfrm>
        </p:spPr>
        <p:txBody>
          <a:bodyPr>
            <a:normAutofit fontScale="90000"/>
          </a:bodyPr>
          <a:lstStyle/>
          <a:p>
            <a:pPr algn="ctr" eaLnBrk="1" hangingPunct="1"/>
            <a:r>
              <a:rPr lang="tr-TR" altLang="tr-TR" sz="2500" smtClean="0">
                <a:latin typeface="Arial" charset="0"/>
                <a:cs typeface="Times New Roman" pitchFamily="18" charset="0"/>
              </a:rPr>
              <a:t/>
            </a:r>
            <a:br>
              <a:rPr lang="tr-TR" altLang="tr-TR" sz="2500" smtClean="0">
                <a:latin typeface="Arial" charset="0"/>
                <a:cs typeface="Times New Roman" pitchFamily="18" charset="0"/>
              </a:rPr>
            </a:br>
            <a:endParaRPr lang="tr-TR" altLang="tr-TR" sz="2500" smtClean="0">
              <a:latin typeface="Arial" charset="0"/>
            </a:endParaRPr>
          </a:p>
        </p:txBody>
      </p:sp>
      <p:sp>
        <p:nvSpPr>
          <p:cNvPr id="10243" name="Rectangle 3"/>
          <p:cNvSpPr>
            <a:spLocks noGrp="1" noChangeArrowheads="1"/>
          </p:cNvSpPr>
          <p:nvPr>
            <p:ph type="body" idx="1"/>
          </p:nvPr>
        </p:nvSpPr>
        <p:spPr>
          <a:xfrm>
            <a:off x="381000" y="1828800"/>
            <a:ext cx="8534400" cy="3904456"/>
          </a:xfrm>
        </p:spPr>
        <p:txBody>
          <a:bodyPr>
            <a:normAutofit/>
          </a:bodyPr>
          <a:lstStyle/>
          <a:p>
            <a:pPr eaLnBrk="1" hangingPunct="1"/>
            <a:r>
              <a:rPr lang="tr-TR" altLang="tr-TR" sz="2400" dirty="0" smtClean="0">
                <a:latin typeface="Arial" charset="0"/>
                <a:cs typeface="Times New Roman" pitchFamily="18" charset="0"/>
              </a:rPr>
              <a:t>Zamana ve mekana ba</a:t>
            </a:r>
            <a:r>
              <a:rPr lang="tr-TR" altLang="tr-TR" sz="2400" dirty="0" smtClean="0">
                <a:latin typeface="Arial" charset="0"/>
              </a:rPr>
              <a:t>ğlı</a:t>
            </a:r>
            <a:r>
              <a:rPr lang="tr-TR" altLang="tr-TR" sz="2400" dirty="0" smtClean="0">
                <a:latin typeface="Arial" charset="0"/>
                <a:cs typeface="Times New Roman" pitchFamily="18" charset="0"/>
              </a:rPr>
              <a:t> olmayan evrensel iktisat kanunlar</a:t>
            </a:r>
            <a:r>
              <a:rPr lang="tr-TR" altLang="tr-TR" sz="2400" dirty="0" smtClean="0">
                <a:latin typeface="Arial" charset="0"/>
              </a:rPr>
              <a:t>ı</a:t>
            </a:r>
            <a:r>
              <a:rPr lang="tr-TR" altLang="tr-TR" sz="2400" dirty="0" smtClean="0">
                <a:latin typeface="Arial" charset="0"/>
                <a:cs typeface="Times New Roman" pitchFamily="18" charset="0"/>
              </a:rPr>
              <a:t> geli</a:t>
            </a:r>
            <a:r>
              <a:rPr lang="tr-TR" altLang="tr-TR" sz="2400" dirty="0" smtClean="0">
                <a:latin typeface="Arial" charset="0"/>
              </a:rPr>
              <a:t>ş</a:t>
            </a:r>
            <a:r>
              <a:rPr lang="tr-TR" altLang="tr-TR" sz="2400" dirty="0" smtClean="0">
                <a:latin typeface="Arial" charset="0"/>
                <a:cs typeface="Times New Roman" pitchFamily="18" charset="0"/>
              </a:rPr>
              <a:t>tirmeye u</a:t>
            </a:r>
            <a:r>
              <a:rPr lang="tr-TR" altLang="tr-TR" sz="2400" dirty="0" smtClean="0">
                <a:latin typeface="Arial" charset="0"/>
              </a:rPr>
              <a:t>ğ</a:t>
            </a:r>
            <a:r>
              <a:rPr lang="tr-TR" altLang="tr-TR" sz="2400" dirty="0" smtClean="0">
                <a:latin typeface="Arial" charset="0"/>
                <a:cs typeface="Times New Roman" pitchFamily="18" charset="0"/>
              </a:rPr>
              <a:t>ra</a:t>
            </a:r>
            <a:r>
              <a:rPr lang="tr-TR" altLang="tr-TR" sz="2400" dirty="0" smtClean="0">
                <a:latin typeface="Arial" charset="0"/>
              </a:rPr>
              <a:t>ş</a:t>
            </a:r>
            <a:r>
              <a:rPr lang="tr-TR" altLang="tr-TR" sz="2400" dirty="0" smtClean="0">
                <a:latin typeface="Arial" charset="0"/>
                <a:cs typeface="Times New Roman" pitchFamily="18" charset="0"/>
              </a:rPr>
              <a:t>m</a:t>
            </a:r>
            <a:r>
              <a:rPr lang="tr-TR" altLang="tr-TR" sz="2400" dirty="0" smtClean="0">
                <a:latin typeface="Arial" charset="0"/>
              </a:rPr>
              <a:t>ış</a:t>
            </a:r>
            <a:r>
              <a:rPr lang="tr-TR" altLang="tr-TR" sz="2400" dirty="0" smtClean="0">
                <a:latin typeface="Arial" charset="0"/>
                <a:cs typeface="Times New Roman" pitchFamily="18" charset="0"/>
              </a:rPr>
              <a:t>lard</a:t>
            </a:r>
            <a:r>
              <a:rPr lang="tr-TR" altLang="tr-TR" sz="2400" dirty="0" smtClean="0">
                <a:latin typeface="Arial" charset="0"/>
              </a:rPr>
              <a:t>ı</a:t>
            </a:r>
            <a:r>
              <a:rPr lang="tr-TR" altLang="tr-TR" sz="2400" dirty="0" smtClean="0">
                <a:latin typeface="Arial" charset="0"/>
                <a:cs typeface="Times New Roman" pitchFamily="18" charset="0"/>
              </a:rPr>
              <a:t>r.</a:t>
            </a:r>
          </a:p>
          <a:p>
            <a:pPr marL="0" indent="0" eaLnBrk="1" hangingPunct="1">
              <a:buNone/>
            </a:pPr>
            <a:endParaRPr lang="tr-TR" altLang="tr-TR" sz="2400" dirty="0" smtClean="0">
              <a:latin typeface="Arial" charset="0"/>
            </a:endParaRPr>
          </a:p>
          <a:p>
            <a:pPr eaLnBrk="1" hangingPunct="1"/>
            <a:r>
              <a:rPr lang="tr-TR" altLang="tr-TR" sz="2400" dirty="0" smtClean="0">
                <a:latin typeface="Arial" charset="0"/>
                <a:cs typeface="Times New Roman" pitchFamily="18" charset="0"/>
              </a:rPr>
              <a:t>Üretimi net has</a:t>
            </a:r>
            <a:r>
              <a:rPr lang="tr-TR" altLang="tr-TR" sz="2400" dirty="0" smtClean="0">
                <a:latin typeface="Arial" charset="0"/>
              </a:rPr>
              <a:t>ı</a:t>
            </a:r>
            <a:r>
              <a:rPr lang="tr-TR" altLang="tr-TR" sz="2400" dirty="0" smtClean="0">
                <a:latin typeface="Arial" charset="0"/>
                <a:cs typeface="Times New Roman" pitchFamily="18" charset="0"/>
              </a:rPr>
              <a:t>la yaratmak olarak tanımlamışlardır.</a:t>
            </a:r>
          </a:p>
          <a:p>
            <a:pPr eaLnBrk="1" hangingPunct="1"/>
            <a:endParaRPr lang="tr-TR" altLang="tr-TR" sz="2400" dirty="0" smtClean="0">
              <a:latin typeface="Arial" charset="0"/>
            </a:endParaRPr>
          </a:p>
          <a:p>
            <a:pPr eaLnBrk="1" hangingPunct="1"/>
            <a:r>
              <a:rPr lang="tr-TR" altLang="tr-TR" sz="2400" dirty="0" smtClean="0">
                <a:latin typeface="Arial" charset="0"/>
                <a:cs typeface="Times New Roman" pitchFamily="18" charset="0"/>
              </a:rPr>
              <a:t>İktisat politikalarında a</a:t>
            </a:r>
            <a:r>
              <a:rPr lang="tr-TR" altLang="tr-TR" sz="2400" dirty="0" smtClean="0">
                <a:latin typeface="Arial" charset="0"/>
              </a:rPr>
              <a:t>şı</a:t>
            </a:r>
            <a:r>
              <a:rPr lang="tr-TR" altLang="tr-TR" sz="2400" dirty="0" smtClean="0">
                <a:latin typeface="Arial" charset="0"/>
                <a:cs typeface="Times New Roman" pitchFamily="18" charset="0"/>
              </a:rPr>
              <a:t>r</a:t>
            </a:r>
            <a:r>
              <a:rPr lang="tr-TR" altLang="tr-TR" sz="2400" dirty="0" smtClean="0">
                <a:latin typeface="Arial" charset="0"/>
              </a:rPr>
              <a:t>ı</a:t>
            </a:r>
            <a:r>
              <a:rPr lang="tr-TR" altLang="tr-TR" sz="2400" dirty="0" smtClean="0">
                <a:latin typeface="Arial" charset="0"/>
                <a:cs typeface="Times New Roman" pitchFamily="18" charset="0"/>
              </a:rPr>
              <a:t> liberal davranm</a:t>
            </a:r>
            <a:r>
              <a:rPr lang="tr-TR" altLang="tr-TR" sz="2400" dirty="0" smtClean="0">
                <a:latin typeface="Arial" charset="0"/>
              </a:rPr>
              <a:t>ış</a:t>
            </a:r>
            <a:r>
              <a:rPr lang="tr-TR" altLang="tr-TR" sz="2400" dirty="0" smtClean="0">
                <a:latin typeface="Arial" charset="0"/>
                <a:cs typeface="Times New Roman" pitchFamily="18" charset="0"/>
              </a:rPr>
              <a:t>lard</a:t>
            </a:r>
            <a:r>
              <a:rPr lang="tr-TR" altLang="tr-TR" sz="2400" dirty="0" smtClean="0">
                <a:latin typeface="Arial" charset="0"/>
              </a:rPr>
              <a:t>ı</a:t>
            </a:r>
            <a:r>
              <a:rPr lang="tr-TR" altLang="tr-TR" sz="2400" dirty="0" smtClean="0">
                <a:latin typeface="Arial" charset="0"/>
                <a:cs typeface="Times New Roman" pitchFamily="18" charset="0"/>
              </a:rPr>
              <a:t>r.</a:t>
            </a:r>
          </a:p>
          <a:p>
            <a:pPr marL="0" indent="0" eaLnBrk="1" hangingPunct="1">
              <a:buNone/>
            </a:pPr>
            <a:endParaRPr lang="tr-TR" altLang="tr-TR" sz="2400" dirty="0" smtClean="0">
              <a:latin typeface="Arial" charset="0"/>
            </a:endParaRPr>
          </a:p>
          <a:p>
            <a:pPr eaLnBrk="1" hangingPunct="1"/>
            <a:r>
              <a:rPr lang="tr-TR" altLang="tr-TR" sz="2400" dirty="0" smtClean="0">
                <a:latin typeface="Arial" charset="0"/>
                <a:cs typeface="Times New Roman" pitchFamily="18" charset="0"/>
              </a:rPr>
              <a:t>Tek vergi politikas</a:t>
            </a:r>
            <a:r>
              <a:rPr lang="tr-TR" altLang="tr-TR" sz="2400" dirty="0" smtClean="0">
                <a:latin typeface="Arial" charset="0"/>
              </a:rPr>
              <a:t>ı</a:t>
            </a:r>
            <a:r>
              <a:rPr lang="tr-TR" altLang="tr-TR" sz="2400" dirty="0" smtClean="0">
                <a:latin typeface="Arial" charset="0"/>
                <a:cs typeface="Times New Roman" pitchFamily="18" charset="0"/>
              </a:rPr>
              <a:t> ile devletin masraflar</a:t>
            </a:r>
            <a:r>
              <a:rPr lang="tr-TR" altLang="tr-TR" sz="2400" dirty="0" smtClean="0">
                <a:latin typeface="Arial" charset="0"/>
              </a:rPr>
              <a:t>ı</a:t>
            </a:r>
            <a:r>
              <a:rPr lang="tr-TR" altLang="tr-TR" sz="2400" dirty="0" smtClean="0">
                <a:latin typeface="Arial" charset="0"/>
                <a:cs typeface="Times New Roman" pitchFamily="18" charset="0"/>
              </a:rPr>
              <a:t>n</a:t>
            </a:r>
            <a:r>
              <a:rPr lang="tr-TR" altLang="tr-TR" sz="2400" dirty="0" smtClean="0">
                <a:latin typeface="Arial" charset="0"/>
              </a:rPr>
              <a:t>ı</a:t>
            </a:r>
            <a:r>
              <a:rPr lang="tr-TR" altLang="tr-TR" sz="2400" dirty="0" smtClean="0">
                <a:latin typeface="Arial" charset="0"/>
                <a:cs typeface="Times New Roman" pitchFamily="18" charset="0"/>
              </a:rPr>
              <a:t> sadece bir kesimin üzerine yüklemi</a:t>
            </a:r>
            <a:r>
              <a:rPr lang="tr-TR" altLang="tr-TR" sz="2400" dirty="0" smtClean="0">
                <a:latin typeface="Arial" charset="0"/>
              </a:rPr>
              <a:t>ş</a:t>
            </a:r>
            <a:r>
              <a:rPr lang="tr-TR" altLang="tr-TR" sz="2400" dirty="0" smtClean="0">
                <a:latin typeface="Arial" charset="0"/>
                <a:cs typeface="Times New Roman" pitchFamily="18" charset="0"/>
              </a:rPr>
              <a:t>lerd</a:t>
            </a:r>
            <a:r>
              <a:rPr lang="tr-TR" altLang="tr-TR" sz="2400" dirty="0" smtClean="0">
                <a:latin typeface="Arial" charset="0"/>
              </a:rPr>
              <a:t>ir.</a:t>
            </a:r>
          </a:p>
        </p:txBody>
      </p:sp>
      <p:sp>
        <p:nvSpPr>
          <p:cNvPr id="87044" name="Rectangle 4"/>
          <p:cNvSpPr>
            <a:spLocks noChangeArrowheads="1"/>
          </p:cNvSpPr>
          <p:nvPr/>
        </p:nvSpPr>
        <p:spPr bwMode="auto">
          <a:xfrm>
            <a:off x="457200" y="457200"/>
            <a:ext cx="8001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tr-TR" altLang="tr-TR" sz="3200" dirty="0" err="1">
                <a:latin typeface="Arial" charset="0"/>
                <a:cs typeface="Times New Roman" pitchFamily="18" charset="0"/>
              </a:rPr>
              <a:t>Fizyokrasiye</a:t>
            </a:r>
            <a:r>
              <a:rPr lang="tr-TR" altLang="tr-TR" sz="3200" dirty="0">
                <a:latin typeface="Arial" charset="0"/>
                <a:cs typeface="Times New Roman" pitchFamily="18" charset="0"/>
              </a:rPr>
              <a:t> yöneltilen eleştiriler;</a:t>
            </a:r>
            <a:endParaRPr lang="tr-TR" altLang="tr-TR" sz="3200" dirty="0">
              <a:latin typeface="Arial" charset="0"/>
            </a:endParaRPr>
          </a:p>
        </p:txBody>
      </p:sp>
      <p:sp>
        <p:nvSpPr>
          <p:cNvPr id="2" name="Slayt Numarası Yer Tutucusu 1"/>
          <p:cNvSpPr>
            <a:spLocks noGrp="1"/>
          </p:cNvSpPr>
          <p:nvPr>
            <p:ph type="sldNum" sz="quarter" idx="12"/>
          </p:nvPr>
        </p:nvSpPr>
        <p:spPr/>
        <p:txBody>
          <a:bodyPr/>
          <a:lstStyle/>
          <a:p>
            <a:fld id="{4F1E5FC9-9112-4CFF-B857-B730DCEDCD72}" type="slidenum">
              <a:rPr lang="tr-TR" smtClean="0"/>
              <a:t>39</a:t>
            </a:fld>
            <a:endParaRPr lang="tr-TR"/>
          </a:p>
        </p:txBody>
      </p:sp>
    </p:spTree>
    <p:extLst>
      <p:ext uri="{BB962C8B-B14F-4D97-AF65-F5344CB8AC3E}">
        <p14:creationId xmlns:p14="http://schemas.microsoft.com/office/powerpoint/2010/main" val="1214524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908720"/>
            <a:ext cx="8424936" cy="3785652"/>
          </a:xfrm>
          <a:prstGeom prst="rect">
            <a:avLst/>
          </a:prstGeom>
        </p:spPr>
        <p:txBody>
          <a:bodyPr wrap="square">
            <a:spAutoFit/>
          </a:bodyPr>
          <a:lstStyle/>
          <a:p>
            <a:pPr algn="just"/>
            <a:r>
              <a:rPr lang="tr-TR" altLang="tr-TR" sz="2400" dirty="0" smtClean="0"/>
              <a:t>Uluslararası iktisat genel ekonominin kullandığı mikro ve makro ekonomik analiz tekniklerini kullanır. Ama onları farklı bir çerçeveye, yani en az iki ülkeden oluşan bir modele uygular.</a:t>
            </a:r>
          </a:p>
          <a:p>
            <a:pPr algn="just"/>
            <a:endParaRPr lang="tr-TR" altLang="tr-TR" sz="2400" dirty="0" smtClean="0"/>
          </a:p>
          <a:p>
            <a:pPr algn="just"/>
            <a:r>
              <a:rPr lang="tr-TR" altLang="tr-TR" sz="2400" dirty="0" smtClean="0"/>
              <a:t>Genel iktisat kuramı, bir tek ekonominin sorunları ile ilgilenirken, uluslararası iktisat iki ya da daha çok dışa açık ekonominin sorunları ile ilgilenir.</a:t>
            </a:r>
          </a:p>
          <a:p>
            <a:pPr algn="just"/>
            <a:endParaRPr lang="tr-TR" altLang="tr-TR" sz="2400" dirty="0" smtClean="0"/>
          </a:p>
          <a:p>
            <a:pPr algn="just"/>
            <a:r>
              <a:rPr lang="tr-TR" altLang="tr-TR" sz="2400" dirty="0" smtClean="0"/>
              <a:t>Kısaca Uluslararası İktisat genel iktisadın ele aldığı konuları </a:t>
            </a:r>
            <a:r>
              <a:rPr lang="tr-TR" altLang="tr-TR" sz="2400" b="1" dirty="0" smtClean="0">
                <a:solidFill>
                  <a:srgbClr val="663300"/>
                </a:solidFill>
              </a:rPr>
              <a:t>uluslararası ortamda</a:t>
            </a:r>
            <a:r>
              <a:rPr lang="tr-TR" altLang="tr-TR" sz="2400" dirty="0" smtClean="0"/>
              <a:t> inceler.</a:t>
            </a:r>
          </a:p>
        </p:txBody>
      </p:sp>
      <p:sp>
        <p:nvSpPr>
          <p:cNvPr id="4" name="Slayt Numarası Yer Tutucusu 3"/>
          <p:cNvSpPr>
            <a:spLocks noGrp="1"/>
          </p:cNvSpPr>
          <p:nvPr>
            <p:ph type="sldNum" sz="quarter" idx="12"/>
          </p:nvPr>
        </p:nvSpPr>
        <p:spPr/>
        <p:txBody>
          <a:bodyPr/>
          <a:lstStyle/>
          <a:p>
            <a:fld id="{4F1E5FC9-9112-4CFF-B857-B730DCEDCD72}" type="slidenum">
              <a:rPr lang="tr-TR" smtClean="0"/>
              <a:t>4</a:t>
            </a:fld>
            <a:endParaRPr lang="tr-TR"/>
          </a:p>
        </p:txBody>
      </p:sp>
    </p:spTree>
    <p:extLst>
      <p:ext uri="{BB962C8B-B14F-4D97-AF65-F5344CB8AC3E}">
        <p14:creationId xmlns:p14="http://schemas.microsoft.com/office/powerpoint/2010/main" val="18796285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0185" y="764704"/>
            <a:ext cx="8280920" cy="4431983"/>
          </a:xfrm>
          <a:prstGeom prst="rect">
            <a:avLst/>
          </a:prstGeom>
        </p:spPr>
        <p:txBody>
          <a:bodyPr wrap="square">
            <a:spAutoFit/>
          </a:bodyPr>
          <a:lstStyle/>
          <a:p>
            <a:r>
              <a:rPr lang="tr-TR" sz="2400" b="1" dirty="0"/>
              <a:t>3. </a:t>
            </a:r>
            <a:r>
              <a:rPr lang="tr-TR" sz="2400" b="1" dirty="0" smtClean="0"/>
              <a:t>KLASİK OKUL (</a:t>
            </a:r>
            <a:r>
              <a:rPr lang="tr-TR" sz="2400" b="1" dirty="0"/>
              <a:t>Sanayi Sermayesinin Öğretisi (1776-1873</a:t>
            </a:r>
            <a:r>
              <a:rPr lang="tr-TR" sz="2400" b="1" dirty="0" smtClean="0"/>
              <a:t>)</a:t>
            </a:r>
          </a:p>
          <a:p>
            <a:endParaRPr lang="tr-TR" dirty="0"/>
          </a:p>
          <a:p>
            <a:pPr algn="just"/>
            <a:r>
              <a:rPr lang="tr-TR" sz="2400" dirty="0"/>
              <a:t>Klasik iktisadın isim babası </a:t>
            </a:r>
            <a:r>
              <a:rPr lang="tr-TR" sz="2400" dirty="0" err="1"/>
              <a:t>Marx</a:t>
            </a:r>
            <a:r>
              <a:rPr lang="tr-TR" sz="2400" dirty="0"/>
              <a:t>’ tır. </a:t>
            </a:r>
            <a:r>
              <a:rPr lang="tr-TR" sz="2400" dirty="0" err="1"/>
              <a:t>Marx</a:t>
            </a:r>
            <a:r>
              <a:rPr lang="tr-TR" sz="2400" dirty="0"/>
              <a:t>’ a göre klasik iktisat İngiltere’ de </a:t>
            </a:r>
            <a:r>
              <a:rPr lang="tr-TR" sz="2400" dirty="0" smtClean="0"/>
              <a:t>S. William </a:t>
            </a:r>
            <a:r>
              <a:rPr lang="tr-TR" sz="2400" dirty="0" err="1"/>
              <a:t>Petty</a:t>
            </a:r>
            <a:r>
              <a:rPr lang="tr-TR" sz="2400" dirty="0"/>
              <a:t> ile başlar (1684 - 1714). İngiltere’ de </a:t>
            </a:r>
            <a:r>
              <a:rPr lang="tr-TR" sz="2400" dirty="0" err="1"/>
              <a:t>Ricardo</a:t>
            </a:r>
            <a:r>
              <a:rPr lang="tr-TR" sz="2400" dirty="0"/>
              <a:t>, Fransa’ da </a:t>
            </a:r>
            <a:r>
              <a:rPr lang="tr-TR" sz="2400" dirty="0" err="1"/>
              <a:t>Simonde</a:t>
            </a:r>
            <a:r>
              <a:rPr lang="tr-TR" sz="2400" dirty="0"/>
              <a:t> de </a:t>
            </a:r>
            <a:r>
              <a:rPr lang="tr-TR" sz="2400" dirty="0" err="1" smtClean="0"/>
              <a:t>Sismondi</a:t>
            </a:r>
            <a:r>
              <a:rPr lang="tr-TR" sz="2400" dirty="0" smtClean="0"/>
              <a:t> ile </a:t>
            </a:r>
            <a:r>
              <a:rPr lang="tr-TR" sz="2400" dirty="0"/>
              <a:t>son bulur. Keynes ise </a:t>
            </a:r>
            <a:r>
              <a:rPr lang="tr-TR" sz="2400" dirty="0" err="1"/>
              <a:t>A.Marshall</a:t>
            </a:r>
            <a:r>
              <a:rPr lang="tr-TR" sz="2400" dirty="0"/>
              <a:t> ve onu izleyen daha dar bir iktisatçılar grubu olarak </a:t>
            </a:r>
            <a:r>
              <a:rPr lang="tr-TR" sz="2400" dirty="0" smtClean="0"/>
              <a:t>klasik okulu </a:t>
            </a:r>
            <a:r>
              <a:rPr lang="tr-TR" sz="2400" dirty="0"/>
              <a:t>tanımlarlar. En çok taraftarı olan görüşe göre ise, A. Smith’in Ulusların Zenginli </a:t>
            </a:r>
            <a:r>
              <a:rPr lang="tr-TR" sz="2400" dirty="0" smtClean="0"/>
              <a:t>eserinin yayınlanma </a:t>
            </a:r>
            <a:r>
              <a:rPr lang="tr-TR" sz="2400" dirty="0"/>
              <a:t>tarihi olan (1776) ile başlayıp J. S. </a:t>
            </a:r>
            <a:r>
              <a:rPr lang="tr-TR" sz="2400" dirty="0" err="1"/>
              <a:t>Mill</a:t>
            </a:r>
            <a:r>
              <a:rPr lang="tr-TR" sz="2400" dirty="0"/>
              <a:t> ile (1848) biten bir dönemi kapsar. </a:t>
            </a:r>
            <a:r>
              <a:rPr lang="tr-TR" sz="2400" dirty="0" smtClean="0"/>
              <a:t>Bu anlamda </a:t>
            </a:r>
            <a:r>
              <a:rPr lang="tr-TR" sz="2400" dirty="0"/>
              <a:t>klasiklerin, fizyokrat Okul gibi tek bir önder etrafında tutarlı bir şekilde </a:t>
            </a:r>
            <a:r>
              <a:rPr lang="tr-TR" sz="2400" dirty="0" smtClean="0"/>
              <a:t>görüşlerini dile </a:t>
            </a:r>
            <a:r>
              <a:rPr lang="tr-TR" sz="2400" dirty="0"/>
              <a:t>getiren bir okulu oluşturmadığı gözlemlenmektedir.</a:t>
            </a:r>
          </a:p>
        </p:txBody>
      </p:sp>
      <p:sp>
        <p:nvSpPr>
          <p:cNvPr id="3" name="Slayt Numarası Yer Tutucusu 2"/>
          <p:cNvSpPr>
            <a:spLocks noGrp="1"/>
          </p:cNvSpPr>
          <p:nvPr>
            <p:ph type="sldNum" sz="quarter" idx="12"/>
          </p:nvPr>
        </p:nvSpPr>
        <p:spPr/>
        <p:txBody>
          <a:bodyPr/>
          <a:lstStyle/>
          <a:p>
            <a:fld id="{4F1E5FC9-9112-4CFF-B857-B730DCEDCD72}" type="slidenum">
              <a:rPr lang="tr-TR" smtClean="0"/>
              <a:t>40</a:t>
            </a:fld>
            <a:endParaRPr lang="tr-TR"/>
          </a:p>
        </p:txBody>
      </p:sp>
    </p:spTree>
    <p:extLst>
      <p:ext uri="{BB962C8B-B14F-4D97-AF65-F5344CB8AC3E}">
        <p14:creationId xmlns:p14="http://schemas.microsoft.com/office/powerpoint/2010/main" val="36243689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41</a:t>
            </a:fld>
            <a:endParaRPr lang="tr-TR"/>
          </a:p>
        </p:txBody>
      </p:sp>
      <p:sp>
        <p:nvSpPr>
          <p:cNvPr id="3" name="Dikdörtgen 2"/>
          <p:cNvSpPr/>
          <p:nvPr/>
        </p:nvSpPr>
        <p:spPr>
          <a:xfrm>
            <a:off x="517848" y="764704"/>
            <a:ext cx="8208912" cy="4893647"/>
          </a:xfrm>
          <a:prstGeom prst="rect">
            <a:avLst/>
          </a:prstGeom>
        </p:spPr>
        <p:txBody>
          <a:bodyPr wrap="square">
            <a:spAutoFit/>
          </a:bodyPr>
          <a:lstStyle/>
          <a:p>
            <a:pPr algn="just"/>
            <a:r>
              <a:rPr lang="tr-TR" sz="2400" dirty="0"/>
              <a:t>18.y.y. sonlarında sanayi devrimi ile birlikte, ticaret burjuvazisi ve aristokrat </a:t>
            </a:r>
            <a:r>
              <a:rPr lang="tr-TR" sz="2400" dirty="0" smtClean="0"/>
              <a:t>sınıfın dışında </a:t>
            </a:r>
            <a:r>
              <a:rPr lang="tr-TR" sz="2400" dirty="0"/>
              <a:t>yeni bir sınıf oluşmaya başlamıştı. Palazlanan bu yeni sınıf ile toprak </a:t>
            </a:r>
            <a:r>
              <a:rPr lang="tr-TR" sz="2400" dirty="0" smtClean="0"/>
              <a:t>sahipleri sınıfı(aristokratlar</a:t>
            </a:r>
            <a:r>
              <a:rPr lang="tr-TR" sz="2400" dirty="0"/>
              <a:t>) arasında yönetim erki üzerinde bir çatışma başlamıştı. Bu </a:t>
            </a:r>
            <a:r>
              <a:rPr lang="tr-TR" sz="2400" dirty="0" smtClean="0"/>
              <a:t>çatışmada aristokrasinin </a:t>
            </a:r>
            <a:r>
              <a:rPr lang="tr-TR" sz="2400" dirty="0"/>
              <a:t>yanında yer alan kilise ile sanayi burjuvazisinin karşıtlığı, Fransız ihtilalinin </a:t>
            </a:r>
            <a:r>
              <a:rPr lang="tr-TR" sz="2400" dirty="0" smtClean="0"/>
              <a:t>de etkisiyle </a:t>
            </a:r>
            <a:r>
              <a:rPr lang="tr-TR" sz="2400" dirty="0"/>
              <a:t>laisizmin ortaya çıkmasında önemli bir etken oldu. Burjuva dünya işlerinin</a:t>
            </a:r>
          </a:p>
          <a:p>
            <a:pPr algn="just"/>
            <a:r>
              <a:rPr lang="tr-TR" sz="2400" dirty="0"/>
              <a:t>yönetiminde kilisenin etkisini azaltmak istiyordu. Bireyi öne çıkaran sanayi </a:t>
            </a:r>
            <a:r>
              <a:rPr lang="tr-TR" sz="2400" dirty="0" smtClean="0"/>
              <a:t>burjuvazisi, müdahale </a:t>
            </a:r>
            <a:r>
              <a:rPr lang="tr-TR" sz="2400" dirty="0"/>
              <a:t>ve faaliyetleri sınırlı bir devlet (harcamaları da sınırlı olacaktır) </a:t>
            </a:r>
            <a:r>
              <a:rPr lang="tr-TR" sz="2400" dirty="0" smtClean="0"/>
              <a:t>öngörüyorlardı. Dolayısıyla </a:t>
            </a:r>
            <a:r>
              <a:rPr lang="tr-TR" sz="2400" dirty="0"/>
              <a:t>1) Sanayi devrimi 2) Fransız ihtilali 3) Bireyi öne </a:t>
            </a:r>
            <a:r>
              <a:rPr lang="tr-TR" sz="2400" dirty="0" smtClean="0"/>
              <a:t>çıkaran(özellikle İngiltere’de</a:t>
            </a:r>
            <a:r>
              <a:rPr lang="tr-TR" sz="2400" dirty="0"/>
              <a:t>) ve devleti küçülten anlayış olan liberalizm, yeni paradigmanın </a:t>
            </a:r>
            <a:r>
              <a:rPr lang="tr-TR" sz="2400" dirty="0" smtClean="0"/>
              <a:t>oluşumunda başat </a:t>
            </a:r>
            <a:r>
              <a:rPr lang="tr-TR" sz="2400" dirty="0"/>
              <a:t>etkilerdi. </a:t>
            </a:r>
          </a:p>
        </p:txBody>
      </p:sp>
    </p:spTree>
    <p:extLst>
      <p:ext uri="{BB962C8B-B14F-4D97-AF65-F5344CB8AC3E}">
        <p14:creationId xmlns:p14="http://schemas.microsoft.com/office/powerpoint/2010/main" val="22254131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42</a:t>
            </a:fld>
            <a:endParaRPr lang="tr-TR"/>
          </a:p>
        </p:txBody>
      </p:sp>
      <p:sp>
        <p:nvSpPr>
          <p:cNvPr id="3" name="Dikdörtgen 2"/>
          <p:cNvSpPr/>
          <p:nvPr/>
        </p:nvSpPr>
        <p:spPr>
          <a:xfrm>
            <a:off x="467544" y="1124744"/>
            <a:ext cx="8208912" cy="3416320"/>
          </a:xfrm>
          <a:prstGeom prst="rect">
            <a:avLst/>
          </a:prstGeom>
        </p:spPr>
        <p:txBody>
          <a:bodyPr wrap="square">
            <a:spAutoFit/>
          </a:bodyPr>
          <a:lstStyle/>
          <a:p>
            <a:pPr algn="just"/>
            <a:r>
              <a:rPr lang="tr-TR" sz="2400" b="1" i="1" dirty="0"/>
              <a:t>Klasik Okulun Temel </a:t>
            </a:r>
            <a:r>
              <a:rPr lang="tr-TR" sz="2400" b="1" i="1" dirty="0" smtClean="0"/>
              <a:t>İlkeleri</a:t>
            </a:r>
          </a:p>
          <a:p>
            <a:pPr algn="just"/>
            <a:endParaRPr lang="tr-TR" sz="2400" b="1" i="1" dirty="0"/>
          </a:p>
          <a:p>
            <a:pPr algn="just"/>
            <a:r>
              <a:rPr lang="tr-TR" sz="2400" dirty="0"/>
              <a:t>- Bireycilik</a:t>
            </a:r>
          </a:p>
          <a:p>
            <a:pPr algn="just"/>
            <a:r>
              <a:rPr lang="tr-TR" sz="2400" dirty="0"/>
              <a:t>- Rasyonalite (homo-</a:t>
            </a:r>
            <a:r>
              <a:rPr lang="tr-TR" sz="2400" dirty="0" err="1"/>
              <a:t>economicus</a:t>
            </a:r>
            <a:r>
              <a:rPr lang="tr-TR" sz="2400" dirty="0"/>
              <a:t>)</a:t>
            </a:r>
          </a:p>
          <a:p>
            <a:pPr algn="just"/>
            <a:r>
              <a:rPr lang="tr-TR" sz="2400" dirty="0"/>
              <a:t>- Özgürlük</a:t>
            </a:r>
          </a:p>
          <a:p>
            <a:pPr algn="just"/>
            <a:r>
              <a:rPr lang="tr-TR" sz="2400" dirty="0"/>
              <a:t>- </a:t>
            </a:r>
            <a:r>
              <a:rPr lang="tr-TR" sz="2400" dirty="0" err="1"/>
              <a:t>Laissez</a:t>
            </a:r>
            <a:r>
              <a:rPr lang="tr-TR" sz="2400" dirty="0"/>
              <a:t>– </a:t>
            </a:r>
            <a:r>
              <a:rPr lang="tr-TR" sz="2400" dirty="0" err="1"/>
              <a:t>faire</a:t>
            </a:r>
            <a:r>
              <a:rPr lang="tr-TR" sz="2400" dirty="0"/>
              <a:t> ilkesi</a:t>
            </a:r>
          </a:p>
          <a:p>
            <a:pPr algn="just"/>
            <a:r>
              <a:rPr lang="tr-TR" sz="2400" dirty="0"/>
              <a:t>- Piyasa ekonomisi</a:t>
            </a:r>
          </a:p>
          <a:p>
            <a:pPr algn="just"/>
            <a:r>
              <a:rPr lang="tr-TR" sz="2400" dirty="0"/>
              <a:t>- Sınırlı sorumlu </a:t>
            </a:r>
            <a:r>
              <a:rPr lang="tr-TR" sz="2400" dirty="0" smtClean="0"/>
              <a:t>devlet (</a:t>
            </a:r>
            <a:r>
              <a:rPr lang="tr-TR" sz="2400" dirty="0"/>
              <a:t>paternalizme karşı, gece bekçisi devleti, jandarma </a:t>
            </a:r>
            <a:r>
              <a:rPr lang="tr-TR" sz="2400" dirty="0" smtClean="0"/>
              <a:t>devleti, tarafsız </a:t>
            </a:r>
            <a:r>
              <a:rPr lang="tr-TR" sz="2400" dirty="0"/>
              <a:t>devlet gibi kavramları savunurlar)</a:t>
            </a:r>
          </a:p>
        </p:txBody>
      </p:sp>
    </p:spTree>
    <p:extLst>
      <p:ext uri="{BB962C8B-B14F-4D97-AF65-F5344CB8AC3E}">
        <p14:creationId xmlns:p14="http://schemas.microsoft.com/office/powerpoint/2010/main" val="13481331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476672"/>
            <a:ext cx="8280920" cy="6001643"/>
          </a:xfrm>
          <a:prstGeom prst="rect">
            <a:avLst/>
          </a:prstGeom>
        </p:spPr>
        <p:txBody>
          <a:bodyPr wrap="square">
            <a:spAutoFit/>
          </a:bodyPr>
          <a:lstStyle/>
          <a:p>
            <a:pPr algn="just"/>
            <a:r>
              <a:rPr lang="tr-TR" sz="2400" b="1" dirty="0" smtClean="0"/>
              <a:t>LİBERALİZM </a:t>
            </a:r>
          </a:p>
          <a:p>
            <a:pPr marL="342900" indent="-342900" algn="just">
              <a:buFont typeface="Arial" charset="0"/>
              <a:buChar char="•"/>
            </a:pPr>
            <a:endParaRPr lang="tr-TR" sz="2400" dirty="0"/>
          </a:p>
          <a:p>
            <a:pPr algn="just"/>
            <a:r>
              <a:rPr lang="tr-TR" sz="2400" dirty="0" smtClean="0"/>
              <a:t>Köken </a:t>
            </a:r>
            <a:r>
              <a:rPr lang="tr-TR" sz="2400" dirty="0"/>
              <a:t>olarak eski Yunan’a kadar inen liberalizm, tarihin her aşamasında gelişerek var olmaya çalışmıştır. İ.S. 450 yıllarında Atina Yunan dünyasının kültür merkezi olmuştu. Atina’ya Yunan kolonisinden öğretmen ve filozof geliyordu. Bunlar kendilerine sofist diyorlardı. (</a:t>
            </a:r>
            <a:r>
              <a:rPr lang="tr-TR" sz="2400" dirty="0" err="1"/>
              <a:t>Protagoras</a:t>
            </a:r>
            <a:r>
              <a:rPr lang="tr-TR" sz="2400" dirty="0"/>
              <a:t>, </a:t>
            </a:r>
            <a:r>
              <a:rPr lang="tr-TR" sz="2400" dirty="0" err="1"/>
              <a:t>Gorgias</a:t>
            </a:r>
            <a:r>
              <a:rPr lang="tr-TR" sz="2400" dirty="0"/>
              <a:t>, </a:t>
            </a:r>
            <a:r>
              <a:rPr lang="tr-TR" sz="2400" dirty="0" err="1"/>
              <a:t>Antiphon</a:t>
            </a:r>
            <a:r>
              <a:rPr lang="tr-TR" sz="2400" dirty="0"/>
              <a:t>, </a:t>
            </a:r>
            <a:r>
              <a:rPr lang="tr-TR" sz="2400" dirty="0" err="1"/>
              <a:t>Kallikles</a:t>
            </a:r>
            <a:r>
              <a:rPr lang="tr-TR" sz="2400" dirty="0"/>
              <a:t> </a:t>
            </a:r>
            <a:r>
              <a:rPr lang="tr-TR" sz="2400" dirty="0" err="1"/>
              <a:t>v.b</a:t>
            </a:r>
            <a:r>
              <a:rPr lang="tr-TR" sz="2400" dirty="0"/>
              <a:t>) Bu filozofların felsefi görüşlerinde liberal düşüncenin izlerine rastlamak mümkündür. İngiltere’de mutlak monarşiye karşı çıkan baronların oluşturduğu 1215 “</a:t>
            </a:r>
            <a:r>
              <a:rPr lang="tr-TR" sz="2400" dirty="0" err="1"/>
              <a:t>Magna</a:t>
            </a:r>
            <a:r>
              <a:rPr lang="tr-TR" sz="2400" dirty="0"/>
              <a:t> Carta </a:t>
            </a:r>
            <a:r>
              <a:rPr lang="tr-TR" sz="2400" dirty="0" err="1"/>
              <a:t>libertatum”da</a:t>
            </a:r>
            <a:r>
              <a:rPr lang="tr-TR" sz="2400" dirty="0"/>
              <a:t>, liberalizme öncülük eden ilk tarihi belge niteliği taşır. Orta çağda </a:t>
            </a:r>
            <a:r>
              <a:rPr lang="tr-TR" sz="2400" dirty="0" err="1"/>
              <a:t>İbni</a:t>
            </a:r>
            <a:r>
              <a:rPr lang="tr-TR" sz="2400" dirty="0"/>
              <a:t> Haldun (1302 – 1406) </a:t>
            </a:r>
            <a:r>
              <a:rPr lang="tr-TR" sz="2400" dirty="0" err="1"/>
              <a:t>Mukkadime</a:t>
            </a:r>
            <a:r>
              <a:rPr lang="tr-TR" sz="2400" dirty="0"/>
              <a:t> adlı eserinde de devletin ekonomik faaliyetlere girmesinin sakınca yaratacağından savunarak liberalizmi övmektedir. Ancak liberalizm konusundaki fikirler esas olarak 17. </a:t>
            </a:r>
            <a:r>
              <a:rPr lang="tr-TR" sz="2400" dirty="0" err="1"/>
              <a:t>y.y</a:t>
            </a:r>
            <a:r>
              <a:rPr lang="tr-TR" sz="2400" dirty="0"/>
              <a:t>. ikinci yarısı ile 18. </a:t>
            </a:r>
            <a:r>
              <a:rPr lang="tr-TR" sz="2400" dirty="0" err="1"/>
              <a:t>y.y</a:t>
            </a:r>
            <a:r>
              <a:rPr lang="tr-TR" sz="2400" dirty="0"/>
              <a:t>. ilk yarısında ortaya çıkmıştır.</a:t>
            </a:r>
          </a:p>
        </p:txBody>
      </p:sp>
      <p:sp>
        <p:nvSpPr>
          <p:cNvPr id="3" name="Slayt Numarası Yer Tutucusu 2"/>
          <p:cNvSpPr>
            <a:spLocks noGrp="1"/>
          </p:cNvSpPr>
          <p:nvPr>
            <p:ph type="sldNum" sz="quarter" idx="12"/>
          </p:nvPr>
        </p:nvSpPr>
        <p:spPr/>
        <p:txBody>
          <a:bodyPr/>
          <a:lstStyle/>
          <a:p>
            <a:fld id="{4F1E5FC9-9112-4CFF-B857-B730DCEDCD72}" type="slidenum">
              <a:rPr lang="tr-TR" smtClean="0"/>
              <a:t>43</a:t>
            </a:fld>
            <a:endParaRPr lang="tr-TR"/>
          </a:p>
        </p:txBody>
      </p:sp>
    </p:spTree>
    <p:extLst>
      <p:ext uri="{BB962C8B-B14F-4D97-AF65-F5344CB8AC3E}">
        <p14:creationId xmlns:p14="http://schemas.microsoft.com/office/powerpoint/2010/main" val="31487400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44</a:t>
            </a:fld>
            <a:endParaRPr lang="tr-TR"/>
          </a:p>
        </p:txBody>
      </p:sp>
      <p:sp>
        <p:nvSpPr>
          <p:cNvPr id="3" name="Dikdörtgen 2"/>
          <p:cNvSpPr/>
          <p:nvPr/>
        </p:nvSpPr>
        <p:spPr>
          <a:xfrm>
            <a:off x="323528" y="548680"/>
            <a:ext cx="8496944" cy="5632311"/>
          </a:xfrm>
          <a:prstGeom prst="rect">
            <a:avLst/>
          </a:prstGeom>
        </p:spPr>
        <p:txBody>
          <a:bodyPr wrap="square">
            <a:spAutoFit/>
          </a:bodyPr>
          <a:lstStyle/>
          <a:p>
            <a:pPr algn="just"/>
            <a:r>
              <a:rPr lang="tr-TR" sz="2400" dirty="0"/>
              <a:t>Liberalizm konusunda temel teşkil eden Thomas </a:t>
            </a:r>
            <a:r>
              <a:rPr lang="tr-TR" sz="2400" dirty="0" err="1"/>
              <a:t>Hobbes</a:t>
            </a:r>
            <a:r>
              <a:rPr lang="tr-TR" sz="2400" dirty="0"/>
              <a:t>, John Locke, </a:t>
            </a:r>
            <a:r>
              <a:rPr lang="tr-TR" sz="2400" dirty="0" err="1" smtClean="0"/>
              <a:t>Lord</a:t>
            </a:r>
            <a:r>
              <a:rPr lang="tr-TR" sz="2400" dirty="0" smtClean="0"/>
              <a:t> </a:t>
            </a:r>
            <a:r>
              <a:rPr lang="tr-TR" sz="2400" dirty="0" err="1" smtClean="0"/>
              <a:t>Acton</a:t>
            </a:r>
            <a:r>
              <a:rPr lang="tr-TR" sz="2400" dirty="0" smtClean="0"/>
              <a:t> </a:t>
            </a:r>
            <a:r>
              <a:rPr lang="tr-TR" sz="2400" dirty="0"/>
              <a:t>ve </a:t>
            </a:r>
            <a:r>
              <a:rPr lang="tr-TR" sz="2400" dirty="0" err="1"/>
              <a:t>Edmund</a:t>
            </a:r>
            <a:r>
              <a:rPr lang="tr-TR" sz="2400" dirty="0"/>
              <a:t> </a:t>
            </a:r>
            <a:r>
              <a:rPr lang="tr-TR" sz="2400" dirty="0" err="1"/>
              <a:t>Burke</a:t>
            </a:r>
            <a:r>
              <a:rPr lang="tr-TR" sz="2400" dirty="0"/>
              <a:t> gibi düşünürler ilk akla gelenlerdendir. İngiliz liberallerinden </a:t>
            </a:r>
            <a:r>
              <a:rPr lang="tr-TR" sz="2400" dirty="0" smtClean="0"/>
              <a:t>John Locke </a:t>
            </a:r>
            <a:r>
              <a:rPr lang="tr-TR" sz="2400" dirty="0"/>
              <a:t>siyasal liberalizmin kurucusu olarak kabul edilir. Locke’nin görüşleri aynı </a:t>
            </a:r>
            <a:r>
              <a:rPr lang="tr-TR" sz="2400" dirty="0" smtClean="0"/>
              <a:t>zamanda birçok </a:t>
            </a:r>
            <a:r>
              <a:rPr lang="tr-TR" sz="2400" dirty="0"/>
              <a:t>düşünürü de etkilemiştir. Bunlardan biri David </a:t>
            </a:r>
            <a:r>
              <a:rPr lang="tr-TR" sz="2400" dirty="0" err="1"/>
              <a:t>Hume</a:t>
            </a:r>
            <a:r>
              <a:rPr lang="tr-TR" sz="2400" dirty="0"/>
              <a:t> ‘dur. (1711-1776) </a:t>
            </a:r>
            <a:r>
              <a:rPr lang="tr-TR" sz="2400" dirty="0" err="1"/>
              <a:t>Hume</a:t>
            </a:r>
            <a:r>
              <a:rPr lang="tr-TR" sz="2400" dirty="0"/>
              <a:t> Anti </a:t>
            </a:r>
            <a:r>
              <a:rPr lang="tr-TR" sz="2400" dirty="0" smtClean="0"/>
              <a:t>- Rasyonalist </a:t>
            </a:r>
            <a:r>
              <a:rPr lang="tr-TR" sz="2400" dirty="0"/>
              <a:t>liberalizmin ilk savunucusu olmuştur. Bir doktrin olarak liberalizm daha </a:t>
            </a:r>
            <a:r>
              <a:rPr lang="tr-TR" sz="2400" dirty="0" smtClean="0"/>
              <a:t>sonra Fransa</a:t>
            </a:r>
            <a:r>
              <a:rPr lang="tr-TR" sz="2400" dirty="0"/>
              <a:t>, Almanya ve ABD’de önemli gelişmeler göstermiştir. Fransa’da Montesquieu J..</a:t>
            </a:r>
            <a:r>
              <a:rPr lang="tr-TR" sz="2400" dirty="0" smtClean="0"/>
              <a:t>J Rousseau </a:t>
            </a:r>
            <a:r>
              <a:rPr lang="tr-TR" sz="2400" dirty="0"/>
              <a:t>ve </a:t>
            </a:r>
            <a:r>
              <a:rPr lang="tr-TR" sz="2400" dirty="0" err="1"/>
              <a:t>Alexis</a:t>
            </a:r>
            <a:r>
              <a:rPr lang="tr-TR" sz="2400" dirty="0"/>
              <a:t> De </a:t>
            </a:r>
            <a:r>
              <a:rPr lang="tr-TR" sz="2400" dirty="0" err="1"/>
              <a:t>Tocqueville</a:t>
            </a:r>
            <a:r>
              <a:rPr lang="tr-TR" sz="2400" dirty="0"/>
              <a:t>, Almanya’da </a:t>
            </a:r>
            <a:r>
              <a:rPr lang="tr-TR" sz="2400" dirty="0" err="1"/>
              <a:t>Immanuel</a:t>
            </a:r>
            <a:r>
              <a:rPr lang="tr-TR" sz="2400" dirty="0"/>
              <a:t> Kant, </a:t>
            </a:r>
            <a:r>
              <a:rPr lang="tr-TR" sz="2400" dirty="0" err="1"/>
              <a:t>Friedrich</a:t>
            </a:r>
            <a:r>
              <a:rPr lang="tr-TR" sz="2400" dirty="0"/>
              <a:t> </a:t>
            </a:r>
            <a:r>
              <a:rPr lang="tr-TR" sz="2400" dirty="0" err="1"/>
              <a:t>Von</a:t>
            </a:r>
            <a:r>
              <a:rPr lang="tr-TR" sz="2400" dirty="0"/>
              <a:t> </a:t>
            </a:r>
            <a:r>
              <a:rPr lang="tr-TR" sz="2400" dirty="0" err="1" smtClean="0"/>
              <a:t>Schiller</a:t>
            </a:r>
            <a:r>
              <a:rPr lang="tr-TR" sz="2400" dirty="0" smtClean="0"/>
              <a:t>, ABD’de </a:t>
            </a:r>
            <a:r>
              <a:rPr lang="tr-TR" sz="2400" dirty="0"/>
              <a:t>John Marshall ve James Madison, Liberal doktrinin doğuşuna öncülük </a:t>
            </a:r>
            <a:r>
              <a:rPr lang="tr-TR" sz="2400" dirty="0" smtClean="0"/>
              <a:t>etmişlerdir. Klasik </a:t>
            </a:r>
            <a:r>
              <a:rPr lang="tr-TR" sz="2400" dirty="0"/>
              <a:t>okul, </a:t>
            </a:r>
            <a:r>
              <a:rPr lang="tr-TR" sz="2400" dirty="0" err="1"/>
              <a:t>Magna</a:t>
            </a:r>
            <a:r>
              <a:rPr lang="tr-TR" sz="2400" dirty="0"/>
              <a:t> </a:t>
            </a:r>
            <a:r>
              <a:rPr lang="tr-TR" sz="2400" dirty="0" err="1"/>
              <a:t>Carta’da</a:t>
            </a:r>
            <a:r>
              <a:rPr lang="tr-TR" sz="2400" dirty="0"/>
              <a:t> tohumları atılan, </a:t>
            </a:r>
            <a:r>
              <a:rPr lang="tr-TR" sz="2400" dirty="0" err="1"/>
              <a:t>fizyokrasi</a:t>
            </a:r>
            <a:r>
              <a:rPr lang="tr-TR" sz="2400" dirty="0"/>
              <a:t> ile devam eden liberal felsefeyi</a:t>
            </a:r>
          </a:p>
          <a:p>
            <a:pPr algn="just"/>
            <a:r>
              <a:rPr lang="tr-TR" sz="2400" dirty="0"/>
              <a:t>geliştiren ve yenileyerek sürdüren okul olmasının yanında, İngiliz sosyalistleri ve </a:t>
            </a:r>
            <a:r>
              <a:rPr lang="tr-TR" sz="2400" dirty="0" smtClean="0"/>
              <a:t>Marksist iktisadı </a:t>
            </a:r>
            <a:r>
              <a:rPr lang="tr-TR" sz="2400" dirty="0"/>
              <a:t>da besleyen önemli bir kaynak olmuştur. </a:t>
            </a:r>
          </a:p>
        </p:txBody>
      </p:sp>
    </p:spTree>
    <p:extLst>
      <p:ext uri="{BB962C8B-B14F-4D97-AF65-F5344CB8AC3E}">
        <p14:creationId xmlns:p14="http://schemas.microsoft.com/office/powerpoint/2010/main" val="39443911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45</a:t>
            </a:fld>
            <a:endParaRPr lang="tr-TR"/>
          </a:p>
        </p:txBody>
      </p:sp>
      <p:sp>
        <p:nvSpPr>
          <p:cNvPr id="3" name="Dikdörtgen 2"/>
          <p:cNvSpPr/>
          <p:nvPr/>
        </p:nvSpPr>
        <p:spPr>
          <a:xfrm>
            <a:off x="323528" y="836712"/>
            <a:ext cx="8568952" cy="4524315"/>
          </a:xfrm>
          <a:prstGeom prst="rect">
            <a:avLst/>
          </a:prstGeom>
        </p:spPr>
        <p:txBody>
          <a:bodyPr wrap="square">
            <a:spAutoFit/>
          </a:bodyPr>
          <a:lstStyle/>
          <a:p>
            <a:pPr algn="just"/>
            <a:r>
              <a:rPr lang="tr-TR" sz="2400" dirty="0"/>
              <a:t>O dönemde İngiltere’de yaşanan sanayi </a:t>
            </a:r>
            <a:r>
              <a:rPr lang="tr-TR" sz="2400" dirty="0" smtClean="0"/>
              <a:t>devrimi</a:t>
            </a:r>
            <a:r>
              <a:rPr lang="tr-TR" sz="2400" dirty="0"/>
              <a:t>, “iktisadi adam”(homo-</a:t>
            </a:r>
            <a:r>
              <a:rPr lang="tr-TR" sz="2400" dirty="0" err="1"/>
              <a:t>ekonomicus</a:t>
            </a:r>
            <a:r>
              <a:rPr lang="tr-TR" sz="2400" dirty="0"/>
              <a:t>) niteliklerini taşıyan kapitalist – girişimci </a:t>
            </a:r>
            <a:r>
              <a:rPr lang="tr-TR" sz="2400" dirty="0" smtClean="0"/>
              <a:t>ve üretim </a:t>
            </a:r>
            <a:r>
              <a:rPr lang="tr-TR" sz="2400" dirty="0"/>
              <a:t>araçları mülkiyetinden yoksunlaşan işçi sınıfının doğmasına neden olmuştu. </a:t>
            </a:r>
            <a:r>
              <a:rPr lang="tr-TR" sz="2400" dirty="0" smtClean="0"/>
              <a:t>Ayrıca 1789 </a:t>
            </a:r>
            <a:r>
              <a:rPr lang="tr-TR" sz="2400" dirty="0"/>
              <a:t>Fransız ihtilali, bireycilik ve özgürlük temalarını pekiştirmiştir. Nasıl ki ticari </a:t>
            </a:r>
            <a:r>
              <a:rPr lang="tr-TR" sz="2400" dirty="0" smtClean="0"/>
              <a:t>kapitalizm, merkantilizmi</a:t>
            </a:r>
            <a:r>
              <a:rPr lang="tr-TR" sz="2400" dirty="0"/>
              <a:t>, Fransa’da tarımsal sermaye </a:t>
            </a:r>
            <a:r>
              <a:rPr lang="tr-TR" sz="2400" dirty="0" err="1"/>
              <a:t>fizyokrasiyi</a:t>
            </a:r>
            <a:r>
              <a:rPr lang="tr-TR" sz="2400" dirty="0"/>
              <a:t> ortaya çıkarmışsa, </a:t>
            </a:r>
            <a:r>
              <a:rPr lang="tr-TR" sz="2400" dirty="0" smtClean="0"/>
              <a:t>İngiltere’de gerçekleşen </a:t>
            </a:r>
            <a:r>
              <a:rPr lang="tr-TR" sz="2400" dirty="0"/>
              <a:t>sanayi devrimi de sanayi burjuvazisinin ve klasik okulunun doğmasına </a:t>
            </a:r>
            <a:r>
              <a:rPr lang="tr-TR" sz="2400" dirty="0" smtClean="0"/>
              <a:t>neden olmuştur</a:t>
            </a:r>
            <a:r>
              <a:rPr lang="tr-TR" sz="2400" dirty="0"/>
              <a:t>. Bireyi öne çıkaran ve insanlık tarihi için önemli bir yere sahip olan liberalizm, </a:t>
            </a:r>
            <a:r>
              <a:rPr lang="tr-TR" sz="2400" dirty="0" smtClean="0"/>
              <a:t>klasik okulun </a:t>
            </a:r>
            <a:r>
              <a:rPr lang="tr-TR" sz="2400" dirty="0"/>
              <a:t>temel kavramlarından biri olmuştur. Liberalizm ekonomi-politik bir kavram </a:t>
            </a:r>
            <a:r>
              <a:rPr lang="tr-TR" sz="2400" dirty="0" smtClean="0"/>
              <a:t>olarak gelişmesi </a:t>
            </a:r>
            <a:r>
              <a:rPr lang="tr-TR" sz="2400" dirty="0"/>
              <a:t>ise 18.y.y. ilk yarısında fizyokratlar ve klasik iktisatçılar tarafından olmuştur. </a:t>
            </a:r>
          </a:p>
        </p:txBody>
      </p:sp>
    </p:spTree>
    <p:extLst>
      <p:ext uri="{BB962C8B-B14F-4D97-AF65-F5344CB8AC3E}">
        <p14:creationId xmlns:p14="http://schemas.microsoft.com/office/powerpoint/2010/main" val="30326764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46</a:t>
            </a:fld>
            <a:endParaRPr lang="tr-TR"/>
          </a:p>
        </p:txBody>
      </p:sp>
      <p:sp>
        <p:nvSpPr>
          <p:cNvPr id="3" name="Dikdörtgen 2"/>
          <p:cNvSpPr/>
          <p:nvPr/>
        </p:nvSpPr>
        <p:spPr>
          <a:xfrm>
            <a:off x="755576" y="1340768"/>
            <a:ext cx="7488832" cy="3785652"/>
          </a:xfrm>
          <a:prstGeom prst="rect">
            <a:avLst/>
          </a:prstGeom>
        </p:spPr>
        <p:txBody>
          <a:bodyPr wrap="square">
            <a:spAutoFit/>
          </a:bodyPr>
          <a:lstStyle/>
          <a:p>
            <a:pPr algn="just"/>
            <a:r>
              <a:rPr lang="tr-TR" sz="2400" b="1" i="1" dirty="0"/>
              <a:t>Liberalizmin Temel </a:t>
            </a:r>
            <a:r>
              <a:rPr lang="tr-TR" sz="2400" b="1" i="1" dirty="0" smtClean="0"/>
              <a:t>İlkeleri</a:t>
            </a:r>
          </a:p>
          <a:p>
            <a:pPr algn="just"/>
            <a:endParaRPr lang="tr-TR" sz="2400" b="1" i="1" dirty="0"/>
          </a:p>
          <a:p>
            <a:pPr algn="just"/>
            <a:r>
              <a:rPr lang="tr-TR" sz="2400" dirty="0"/>
              <a:t>a) Bireycilik</a:t>
            </a:r>
          </a:p>
          <a:p>
            <a:pPr algn="just"/>
            <a:r>
              <a:rPr lang="tr-TR" sz="2400" dirty="0"/>
              <a:t>b) Rasyonalite ve ekonomik insan</a:t>
            </a:r>
          </a:p>
          <a:p>
            <a:pPr algn="just"/>
            <a:r>
              <a:rPr lang="tr-TR" sz="2400" dirty="0"/>
              <a:t>c) Özgürlük</a:t>
            </a:r>
          </a:p>
          <a:p>
            <a:pPr algn="just"/>
            <a:r>
              <a:rPr lang="tr-TR" sz="2400" dirty="0"/>
              <a:t>d) Bırakınız yapsınlar ve doğal düzen (fizyokratlarda tanrısal, A. </a:t>
            </a:r>
            <a:r>
              <a:rPr lang="tr-TR" sz="2400" dirty="0" err="1"/>
              <a:t>Smith’de</a:t>
            </a:r>
            <a:r>
              <a:rPr lang="tr-TR" sz="2400" dirty="0"/>
              <a:t> </a:t>
            </a:r>
            <a:r>
              <a:rPr lang="tr-TR" sz="2400" dirty="0" smtClean="0"/>
              <a:t>bireysel çıkarlarla </a:t>
            </a:r>
            <a:r>
              <a:rPr lang="tr-TR" sz="2400" dirty="0"/>
              <a:t>piyasa içinde oluşan görünmez </a:t>
            </a:r>
            <a:r>
              <a:rPr lang="tr-TR" sz="2400" dirty="0" smtClean="0"/>
              <a:t>el)</a:t>
            </a:r>
            <a:endParaRPr lang="tr-TR" sz="2400" dirty="0"/>
          </a:p>
          <a:p>
            <a:pPr algn="just"/>
            <a:r>
              <a:rPr lang="tr-TR" sz="2400" dirty="0"/>
              <a:t>e) Piyasa ekonomisi</a:t>
            </a:r>
          </a:p>
          <a:p>
            <a:pPr algn="just"/>
            <a:r>
              <a:rPr lang="tr-TR" sz="2400" dirty="0"/>
              <a:t>f) Sınırlı ve sorumlu devlet</a:t>
            </a:r>
          </a:p>
        </p:txBody>
      </p:sp>
    </p:spTree>
    <p:extLst>
      <p:ext uri="{BB962C8B-B14F-4D97-AF65-F5344CB8AC3E}">
        <p14:creationId xmlns:p14="http://schemas.microsoft.com/office/powerpoint/2010/main" val="7155854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47</a:t>
            </a:fld>
            <a:endParaRPr lang="tr-TR"/>
          </a:p>
        </p:txBody>
      </p:sp>
      <p:sp>
        <p:nvSpPr>
          <p:cNvPr id="3" name="Dikdörtgen 2"/>
          <p:cNvSpPr/>
          <p:nvPr/>
        </p:nvSpPr>
        <p:spPr>
          <a:xfrm>
            <a:off x="467544" y="197346"/>
            <a:ext cx="8352928" cy="6001643"/>
          </a:xfrm>
          <a:prstGeom prst="rect">
            <a:avLst/>
          </a:prstGeom>
        </p:spPr>
        <p:txBody>
          <a:bodyPr wrap="square">
            <a:spAutoFit/>
          </a:bodyPr>
          <a:lstStyle/>
          <a:p>
            <a:pPr algn="just"/>
            <a:r>
              <a:rPr lang="tr-TR" sz="2400" dirty="0"/>
              <a:t>Ekonomik düzeni “bırakınız yapsınlar” sloganıyla sağlamaya çalışan liberaller (</a:t>
            </a:r>
            <a:r>
              <a:rPr lang="tr-TR" sz="2400" dirty="0" smtClean="0"/>
              <a:t>doğal düzen </a:t>
            </a:r>
            <a:r>
              <a:rPr lang="tr-TR" sz="2400" dirty="0"/>
              <a:t>savunucuları) arasında bu düzenin kendiliğinden mi?(görülmez el ile) yoksa </a:t>
            </a:r>
            <a:r>
              <a:rPr lang="tr-TR" sz="2400" dirty="0" smtClean="0"/>
              <a:t>zaman zaman </a:t>
            </a:r>
            <a:r>
              <a:rPr lang="tr-TR" sz="2400" dirty="0"/>
              <a:t>bir düzenleyici ile mi? olacağı yönünde iki görüş ayrılığı </a:t>
            </a:r>
            <a:r>
              <a:rPr lang="tr-TR" sz="2400" dirty="0" smtClean="0"/>
              <a:t>vardır: </a:t>
            </a:r>
            <a:endParaRPr lang="tr-TR" sz="2400" dirty="0"/>
          </a:p>
          <a:p>
            <a:pPr algn="just"/>
            <a:endParaRPr lang="tr-TR" sz="2400" dirty="0" smtClean="0"/>
          </a:p>
          <a:p>
            <a:pPr algn="just"/>
            <a:r>
              <a:rPr lang="tr-TR" sz="2400" b="1" i="1" dirty="0" smtClean="0"/>
              <a:t>1</a:t>
            </a:r>
            <a:r>
              <a:rPr lang="tr-TR" sz="2400" b="1" i="1" dirty="0"/>
              <a:t>. Evrimci Rasyonalist Görüş </a:t>
            </a:r>
            <a:r>
              <a:rPr lang="tr-TR" sz="2400" dirty="0"/>
              <a:t>(Anti – Rasyonalist, Liberal) (D. </a:t>
            </a:r>
            <a:r>
              <a:rPr lang="tr-TR" sz="2400" dirty="0" err="1"/>
              <a:t>Hume</a:t>
            </a:r>
            <a:r>
              <a:rPr lang="tr-TR" sz="2400" dirty="0"/>
              <a:t>, </a:t>
            </a:r>
            <a:r>
              <a:rPr lang="tr-TR" sz="2400" dirty="0" err="1"/>
              <a:t>A.Smith</a:t>
            </a:r>
            <a:r>
              <a:rPr lang="tr-TR" sz="2400" dirty="0"/>
              <a:t>, </a:t>
            </a:r>
            <a:r>
              <a:rPr lang="tr-TR" sz="2400" dirty="0" smtClean="0"/>
              <a:t>F. </a:t>
            </a:r>
            <a:r>
              <a:rPr lang="tr-TR" sz="2400" dirty="0" err="1" smtClean="0"/>
              <a:t>Bastiat</a:t>
            </a:r>
            <a:r>
              <a:rPr lang="tr-TR" sz="2400" dirty="0"/>
              <a:t>, F. A. </a:t>
            </a:r>
            <a:r>
              <a:rPr lang="tr-TR" sz="2400" dirty="0" err="1"/>
              <a:t>Hayek</a:t>
            </a:r>
            <a:r>
              <a:rPr lang="tr-TR" sz="2400" dirty="0"/>
              <a:t> vb.)</a:t>
            </a:r>
          </a:p>
          <a:p>
            <a:pPr algn="just"/>
            <a:r>
              <a:rPr lang="tr-TR" sz="2400" b="1" i="1" dirty="0"/>
              <a:t>2. Yapıcı Rasyonalist </a:t>
            </a:r>
            <a:r>
              <a:rPr lang="tr-TR" sz="2400" b="1" i="1" dirty="0" smtClean="0"/>
              <a:t>Görüş </a:t>
            </a:r>
            <a:r>
              <a:rPr lang="tr-TR" sz="2400" dirty="0" smtClean="0"/>
              <a:t>(</a:t>
            </a:r>
            <a:r>
              <a:rPr lang="tr-TR" sz="2400" dirty="0"/>
              <a:t>Kurucu Rasyonalist Liberal) (Descartes, J. Locke, </a:t>
            </a:r>
            <a:r>
              <a:rPr lang="tr-TR" sz="2400" dirty="0" smtClean="0"/>
              <a:t>H. </a:t>
            </a:r>
            <a:r>
              <a:rPr lang="tr-TR" sz="2400" dirty="0" err="1" smtClean="0"/>
              <a:t>Spencer</a:t>
            </a:r>
            <a:r>
              <a:rPr lang="tr-TR" sz="2400" dirty="0"/>
              <a:t>, J. </a:t>
            </a:r>
            <a:r>
              <a:rPr lang="tr-TR" sz="2400" dirty="0" err="1"/>
              <a:t>Buchanan,v.b</a:t>
            </a:r>
            <a:r>
              <a:rPr lang="tr-TR" sz="2400" dirty="0"/>
              <a:t>), bu görüşü paylaşanlara aynı zamanda Kartezyenler de denir.</a:t>
            </a:r>
          </a:p>
          <a:p>
            <a:pPr algn="just"/>
            <a:r>
              <a:rPr lang="tr-TR" sz="2400" dirty="0"/>
              <a:t>1) Evrimci Rasyonalistler, ekonominin kendi otomatik işleyişine bırakılmasını </a:t>
            </a:r>
            <a:r>
              <a:rPr lang="tr-TR" sz="2400" dirty="0" smtClean="0"/>
              <a:t>insan aklı </a:t>
            </a:r>
            <a:r>
              <a:rPr lang="tr-TR" sz="2400" dirty="0"/>
              <a:t>tarafından ekonomiye müdahaleler yapılmaması gerektiğini savunurlar.</a:t>
            </a:r>
          </a:p>
          <a:p>
            <a:pPr algn="just"/>
            <a:r>
              <a:rPr lang="tr-TR" sz="2400" dirty="0"/>
              <a:t>2) Yapıcılar ise (Kartezyenler) insan aklının iyi bir sosyal düzeni sağlayabileceğini </a:t>
            </a:r>
            <a:r>
              <a:rPr lang="tr-TR" sz="2400" dirty="0" smtClean="0"/>
              <a:t>yani doğal </a:t>
            </a:r>
            <a:r>
              <a:rPr lang="tr-TR" sz="2400" dirty="0"/>
              <a:t>düzen yerine, insan aklının ürünü olan politikaların yürürlüğe konulmasını savunurlar.</a:t>
            </a:r>
          </a:p>
        </p:txBody>
      </p:sp>
    </p:spTree>
    <p:extLst>
      <p:ext uri="{BB962C8B-B14F-4D97-AF65-F5344CB8AC3E}">
        <p14:creationId xmlns:p14="http://schemas.microsoft.com/office/powerpoint/2010/main" val="9223511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48</a:t>
            </a:fld>
            <a:endParaRPr lang="tr-TR"/>
          </a:p>
        </p:txBody>
      </p:sp>
      <p:sp>
        <p:nvSpPr>
          <p:cNvPr id="3" name="Dikdörtgen 2"/>
          <p:cNvSpPr/>
          <p:nvPr/>
        </p:nvSpPr>
        <p:spPr>
          <a:xfrm>
            <a:off x="469258" y="565708"/>
            <a:ext cx="8208912" cy="5632311"/>
          </a:xfrm>
          <a:prstGeom prst="rect">
            <a:avLst/>
          </a:prstGeom>
        </p:spPr>
        <p:txBody>
          <a:bodyPr wrap="square">
            <a:spAutoFit/>
          </a:bodyPr>
          <a:lstStyle/>
          <a:p>
            <a:pPr algn="just"/>
            <a:r>
              <a:rPr lang="tr-TR" sz="2400" dirty="0"/>
              <a:t>Klasik liberalizm Adam Smith ile doğduğu kabul edilse de diğer iktisatçıların </a:t>
            </a:r>
            <a:r>
              <a:rPr lang="tr-TR" sz="2400" dirty="0" smtClean="0"/>
              <a:t>da katkıları </a:t>
            </a:r>
            <a:r>
              <a:rPr lang="tr-TR" sz="2400" dirty="0"/>
              <a:t>yadsınamaz. Bunlar, D. </a:t>
            </a:r>
            <a:r>
              <a:rPr lang="tr-TR" sz="2400" dirty="0" err="1"/>
              <a:t>Ricardo</a:t>
            </a:r>
            <a:r>
              <a:rPr lang="tr-TR" sz="2400" dirty="0"/>
              <a:t>, Thomas </a:t>
            </a:r>
            <a:r>
              <a:rPr lang="tr-TR" sz="2400" dirty="0" err="1"/>
              <a:t>Malthaus</a:t>
            </a:r>
            <a:r>
              <a:rPr lang="tr-TR" sz="2400" dirty="0"/>
              <a:t>, J. S. </a:t>
            </a:r>
            <a:r>
              <a:rPr lang="tr-TR" sz="2400" dirty="0" err="1"/>
              <a:t>Mill</a:t>
            </a:r>
            <a:r>
              <a:rPr lang="tr-TR" sz="2400" dirty="0"/>
              <a:t>, J. </a:t>
            </a:r>
            <a:r>
              <a:rPr lang="tr-TR" sz="2400" dirty="0" err="1"/>
              <a:t>Babtiste</a:t>
            </a:r>
            <a:r>
              <a:rPr lang="tr-TR" sz="2400" dirty="0"/>
              <a:t> Say, </a:t>
            </a:r>
            <a:r>
              <a:rPr lang="tr-TR" sz="2400" dirty="0" err="1" smtClean="0"/>
              <a:t>Frederic</a:t>
            </a:r>
            <a:r>
              <a:rPr lang="tr-TR" sz="2400" dirty="0" smtClean="0"/>
              <a:t> </a:t>
            </a:r>
            <a:r>
              <a:rPr lang="tr-TR" sz="2400" dirty="0" err="1" smtClean="0"/>
              <a:t>Bastiat</a:t>
            </a:r>
            <a:r>
              <a:rPr lang="tr-TR" sz="2400" dirty="0"/>
              <a:t>’ </a:t>
            </a:r>
            <a:r>
              <a:rPr lang="tr-TR" sz="2400" dirty="0" err="1"/>
              <a:t>dır</a:t>
            </a:r>
            <a:r>
              <a:rPr lang="tr-TR" sz="2400" dirty="0"/>
              <a:t>. Ayrıca </a:t>
            </a:r>
            <a:r>
              <a:rPr lang="tr-TR" sz="2400" dirty="0" err="1"/>
              <a:t>Hobben</a:t>
            </a:r>
            <a:r>
              <a:rPr lang="tr-TR" sz="2400" dirty="0"/>
              <a:t>, </a:t>
            </a:r>
            <a:r>
              <a:rPr lang="tr-TR" sz="2400" dirty="0" err="1"/>
              <a:t>Hume</a:t>
            </a:r>
            <a:r>
              <a:rPr lang="tr-TR" sz="2400" dirty="0"/>
              <a:t> ve faydacılık felsefesinin temellerini atan </a:t>
            </a:r>
            <a:r>
              <a:rPr lang="tr-TR" sz="2400" dirty="0" err="1"/>
              <a:t>Jeremy</a:t>
            </a:r>
            <a:r>
              <a:rPr lang="tr-TR" sz="2400" dirty="0"/>
              <a:t> </a:t>
            </a:r>
            <a:r>
              <a:rPr lang="tr-TR" sz="2400" dirty="0" smtClean="0"/>
              <a:t>Bentham (1748 </a:t>
            </a:r>
            <a:r>
              <a:rPr lang="tr-TR" sz="2400" dirty="0"/>
              <a:t>- 1832) liberalizmin gelişmesine öncülük etmişlerdir. </a:t>
            </a:r>
            <a:endParaRPr lang="tr-TR" sz="2400" dirty="0" smtClean="0"/>
          </a:p>
          <a:p>
            <a:pPr algn="just"/>
            <a:r>
              <a:rPr lang="tr-TR" sz="2400" dirty="0" smtClean="0"/>
              <a:t>Klasik </a:t>
            </a:r>
            <a:r>
              <a:rPr lang="tr-TR" sz="2400" dirty="0"/>
              <a:t>Liberaller temelde; </a:t>
            </a:r>
            <a:r>
              <a:rPr lang="tr-TR" sz="2400" dirty="0" smtClean="0"/>
              <a:t>iyimser ve </a:t>
            </a:r>
            <a:r>
              <a:rPr lang="tr-TR" sz="2400" dirty="0"/>
              <a:t>kötümser olarak ikiye ayrılırlar(diğer bir tanımlama anti-</a:t>
            </a:r>
            <a:r>
              <a:rPr lang="tr-TR" sz="2400" dirty="0" err="1"/>
              <a:t>rasyonalisler</a:t>
            </a:r>
            <a:r>
              <a:rPr lang="tr-TR" sz="2400" dirty="0"/>
              <a:t> ile </a:t>
            </a:r>
            <a:r>
              <a:rPr lang="tr-TR" sz="2400" dirty="0" smtClean="0"/>
              <a:t>yapıcı rasyonalistlerdir</a:t>
            </a:r>
            <a:r>
              <a:rPr lang="tr-TR" sz="2400" dirty="0"/>
              <a:t>). </a:t>
            </a:r>
            <a:endParaRPr lang="tr-TR" sz="2400" dirty="0" smtClean="0"/>
          </a:p>
          <a:p>
            <a:pPr algn="just"/>
            <a:r>
              <a:rPr lang="tr-TR" sz="2400" dirty="0" smtClean="0"/>
              <a:t>İyimser </a:t>
            </a:r>
            <a:r>
              <a:rPr lang="tr-TR" sz="2400" dirty="0"/>
              <a:t>klasik liberaller (Say, F. </a:t>
            </a:r>
            <a:r>
              <a:rPr lang="tr-TR" sz="2400" dirty="0" err="1"/>
              <a:t>Bastiat</a:t>
            </a:r>
            <a:r>
              <a:rPr lang="tr-TR" sz="2400" dirty="0"/>
              <a:t>) ekonomik düzenin doğal bir </a:t>
            </a:r>
            <a:r>
              <a:rPr lang="tr-TR" sz="2400" dirty="0" smtClean="0"/>
              <a:t>ahenk düzeni </a:t>
            </a:r>
            <a:r>
              <a:rPr lang="tr-TR" sz="2400" dirty="0"/>
              <a:t>olduğunu ve devler müdahalesi ile asla bozulmaması gerektiğini savunurlar. </a:t>
            </a:r>
            <a:r>
              <a:rPr lang="tr-TR" sz="2400" dirty="0" smtClean="0"/>
              <a:t>Bunu görünmez </a:t>
            </a:r>
            <a:r>
              <a:rPr lang="tr-TR" sz="2400" dirty="0"/>
              <a:t>el gerçekleştirebilecektir. </a:t>
            </a:r>
            <a:endParaRPr lang="tr-TR" sz="2400" dirty="0" smtClean="0"/>
          </a:p>
          <a:p>
            <a:pPr algn="just"/>
            <a:r>
              <a:rPr lang="tr-TR" sz="2400" dirty="0" smtClean="0"/>
              <a:t>Kötümser </a:t>
            </a:r>
            <a:r>
              <a:rPr lang="tr-TR" sz="2400" dirty="0"/>
              <a:t>(</a:t>
            </a:r>
            <a:r>
              <a:rPr lang="tr-TR" sz="2400" dirty="0" err="1"/>
              <a:t>Malthus</a:t>
            </a:r>
            <a:r>
              <a:rPr lang="tr-TR" sz="2400" dirty="0"/>
              <a:t> ve </a:t>
            </a:r>
            <a:r>
              <a:rPr lang="tr-TR" sz="2400" dirty="0" err="1"/>
              <a:t>Ricardo</a:t>
            </a:r>
            <a:r>
              <a:rPr lang="tr-TR" sz="2400" dirty="0"/>
              <a:t>) ise bu görüşün </a:t>
            </a:r>
            <a:r>
              <a:rPr lang="tr-TR" sz="2400" dirty="0" smtClean="0"/>
              <a:t>tersini savunmaktadırlar</a:t>
            </a:r>
            <a:r>
              <a:rPr lang="tr-TR" sz="2400" dirty="0"/>
              <a:t>.</a:t>
            </a:r>
          </a:p>
        </p:txBody>
      </p:sp>
    </p:spTree>
    <p:extLst>
      <p:ext uri="{BB962C8B-B14F-4D97-AF65-F5344CB8AC3E}">
        <p14:creationId xmlns:p14="http://schemas.microsoft.com/office/powerpoint/2010/main" val="28193337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49</a:t>
            </a:fld>
            <a:endParaRPr lang="tr-TR"/>
          </a:p>
        </p:txBody>
      </p:sp>
      <p:sp>
        <p:nvSpPr>
          <p:cNvPr id="3" name="Dikdörtgen 2"/>
          <p:cNvSpPr/>
          <p:nvPr/>
        </p:nvSpPr>
        <p:spPr>
          <a:xfrm>
            <a:off x="539552" y="836712"/>
            <a:ext cx="8208912" cy="4154984"/>
          </a:xfrm>
          <a:prstGeom prst="rect">
            <a:avLst/>
          </a:prstGeom>
        </p:spPr>
        <p:txBody>
          <a:bodyPr wrap="square">
            <a:spAutoFit/>
          </a:bodyPr>
          <a:lstStyle/>
          <a:p>
            <a:pPr algn="just"/>
            <a:r>
              <a:rPr lang="tr-TR" sz="2400" dirty="0"/>
              <a:t>Daha sonraları Neo-klasik ve </a:t>
            </a:r>
            <a:r>
              <a:rPr lang="tr-TR" sz="2400" dirty="0" err="1"/>
              <a:t>Keynesyen</a:t>
            </a:r>
            <a:r>
              <a:rPr lang="tr-TR" sz="2400" dirty="0"/>
              <a:t> iktisatçılar toplumsal refah </a:t>
            </a:r>
            <a:r>
              <a:rPr lang="tr-TR" sz="2400" dirty="0" smtClean="0"/>
              <a:t>için devletin </a:t>
            </a:r>
            <a:r>
              <a:rPr lang="tr-TR" sz="2400" dirty="0"/>
              <a:t>ekonomiye müdahale etmesi gerektiğini savunmuşlardır. Çünkü (Marshall, </a:t>
            </a:r>
            <a:r>
              <a:rPr lang="tr-TR" sz="2400" dirty="0" smtClean="0"/>
              <a:t>J. </a:t>
            </a:r>
            <a:r>
              <a:rPr lang="tr-TR" sz="2400" dirty="0" err="1" smtClean="0"/>
              <a:t>Robinson</a:t>
            </a:r>
            <a:r>
              <a:rPr lang="tr-TR" sz="2400" dirty="0"/>
              <a:t>, </a:t>
            </a:r>
            <a:r>
              <a:rPr lang="tr-TR" sz="2400" dirty="0" err="1"/>
              <a:t>Pigou</a:t>
            </a:r>
            <a:r>
              <a:rPr lang="tr-TR" sz="2400" dirty="0"/>
              <a:t>) gerçek yaşamda tam rekabetin gerçekleşmeyeceği içsel ve </a:t>
            </a:r>
            <a:r>
              <a:rPr lang="tr-TR" sz="2400" dirty="0" smtClean="0"/>
              <a:t>dışsal ekonomilerin </a:t>
            </a:r>
            <a:r>
              <a:rPr lang="tr-TR" sz="2400" dirty="0"/>
              <a:t>varlığı vb. nedenlerle optimum sosyal refahın sağlanmasında başarılı </a:t>
            </a:r>
            <a:r>
              <a:rPr lang="tr-TR" sz="2400" dirty="0" smtClean="0"/>
              <a:t>olunmadığı, bunun </a:t>
            </a:r>
            <a:r>
              <a:rPr lang="tr-TR" sz="2400" dirty="0"/>
              <a:t>için devletin ekonomiye müdahale etmesinin kaçınılmaz olmasıdır</a:t>
            </a:r>
            <a:r>
              <a:rPr lang="tr-TR" sz="2400" dirty="0" smtClean="0"/>
              <a:t>.</a:t>
            </a:r>
          </a:p>
          <a:p>
            <a:pPr algn="just"/>
            <a:endParaRPr lang="tr-TR" sz="2400" dirty="0"/>
          </a:p>
          <a:p>
            <a:pPr algn="just"/>
            <a:r>
              <a:rPr lang="tr-TR" sz="2400" dirty="0"/>
              <a:t>Yukarıda sayılan temel ilkelerden iki liberal düzen oluşmaktadır.</a:t>
            </a:r>
          </a:p>
          <a:p>
            <a:pPr algn="just"/>
            <a:r>
              <a:rPr lang="tr-TR" sz="2400" dirty="0"/>
              <a:t>a) Liberal Ekonomik Düzen (piyasa ekonomisi)</a:t>
            </a:r>
          </a:p>
          <a:p>
            <a:pPr algn="just"/>
            <a:r>
              <a:rPr lang="tr-TR" sz="2400" dirty="0"/>
              <a:t>b) Liberal Siyasal Düzen (liberal demokrasi)</a:t>
            </a:r>
          </a:p>
        </p:txBody>
      </p:sp>
    </p:spTree>
    <p:extLst>
      <p:ext uri="{BB962C8B-B14F-4D97-AF65-F5344CB8AC3E}">
        <p14:creationId xmlns:p14="http://schemas.microsoft.com/office/powerpoint/2010/main" val="369392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95536" y="548680"/>
            <a:ext cx="8229600" cy="1143000"/>
          </a:xfrm>
        </p:spPr>
        <p:txBody>
          <a:bodyPr>
            <a:normAutofit/>
          </a:bodyPr>
          <a:lstStyle/>
          <a:p>
            <a:pPr eaLnBrk="1" hangingPunct="1"/>
            <a:r>
              <a:rPr lang="tr-TR" altLang="tr-TR" sz="2800" b="1" dirty="0" smtClean="0"/>
              <a:t>ULUSLARARASI TİCARET TEORİSİ’NİN KAPSAMI</a:t>
            </a:r>
          </a:p>
        </p:txBody>
      </p:sp>
      <p:sp>
        <p:nvSpPr>
          <p:cNvPr id="5123" name="Rectangle 3"/>
          <p:cNvSpPr>
            <a:spLocks noGrp="1" noChangeArrowheads="1"/>
          </p:cNvSpPr>
          <p:nvPr>
            <p:ph type="body" idx="1"/>
          </p:nvPr>
        </p:nvSpPr>
        <p:spPr>
          <a:xfrm>
            <a:off x="395536" y="2204864"/>
            <a:ext cx="8229600" cy="3845024"/>
          </a:xfrm>
        </p:spPr>
        <p:txBody>
          <a:bodyPr>
            <a:normAutofit/>
          </a:bodyPr>
          <a:lstStyle/>
          <a:p>
            <a:pPr algn="just" eaLnBrk="1" hangingPunct="1">
              <a:lnSpc>
                <a:spcPct val="90000"/>
              </a:lnSpc>
            </a:pPr>
            <a:r>
              <a:rPr lang="tr-TR" altLang="tr-TR" sz="2400" dirty="0" smtClean="0"/>
              <a:t>Uluslararası ticaret teorisinin başlıca amacı, ülkeler arasındaki mal ve hizmet alım satımlarının nedenlerini açıklamaktır.</a:t>
            </a:r>
          </a:p>
          <a:p>
            <a:pPr marL="0" indent="0" algn="just" eaLnBrk="1" hangingPunct="1">
              <a:lnSpc>
                <a:spcPct val="90000"/>
              </a:lnSpc>
              <a:buNone/>
            </a:pPr>
            <a:endParaRPr lang="tr-TR" altLang="tr-TR" sz="2400" dirty="0" smtClean="0"/>
          </a:p>
          <a:p>
            <a:pPr algn="just" eaLnBrk="1" hangingPunct="1">
              <a:lnSpc>
                <a:spcPct val="90000"/>
              </a:lnSpc>
            </a:pPr>
            <a:r>
              <a:rPr lang="tr-TR" altLang="tr-TR" sz="2400" dirty="0" smtClean="0"/>
              <a:t> Uluslararası ticaret teorisine ilişkin analizler, bazı aşırı basitleştirici varsayımlar altında ülkelerin birbiriyle yapmakta oldukları ticaretin temelini, yani dış ticaret kazançlarını, dış ticaretin bileşimini ve göreceli reel fiyat ilişkilerini açıklamaya yönelik bilimsel faaliyetlerdir.  </a:t>
            </a:r>
          </a:p>
        </p:txBody>
      </p:sp>
      <p:sp>
        <p:nvSpPr>
          <p:cNvPr id="2" name="Slayt Numarası Yer Tutucusu 1"/>
          <p:cNvSpPr>
            <a:spLocks noGrp="1"/>
          </p:cNvSpPr>
          <p:nvPr>
            <p:ph type="sldNum" sz="quarter" idx="12"/>
          </p:nvPr>
        </p:nvSpPr>
        <p:spPr/>
        <p:txBody>
          <a:bodyPr/>
          <a:lstStyle/>
          <a:p>
            <a:fld id="{4F1E5FC9-9112-4CFF-B857-B730DCEDCD72}" type="slidenum">
              <a:rPr lang="tr-TR" smtClean="0"/>
              <a:t>5</a:t>
            </a:fld>
            <a:endParaRPr lang="tr-TR"/>
          </a:p>
        </p:txBody>
      </p:sp>
    </p:spTree>
    <p:extLst>
      <p:ext uri="{BB962C8B-B14F-4D97-AF65-F5344CB8AC3E}">
        <p14:creationId xmlns:p14="http://schemas.microsoft.com/office/powerpoint/2010/main" val="17429962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50</a:t>
            </a:fld>
            <a:endParaRPr lang="tr-TR"/>
          </a:p>
        </p:txBody>
      </p:sp>
      <p:sp>
        <p:nvSpPr>
          <p:cNvPr id="3" name="Dikdörtgen 2"/>
          <p:cNvSpPr/>
          <p:nvPr/>
        </p:nvSpPr>
        <p:spPr>
          <a:xfrm>
            <a:off x="573354" y="836712"/>
            <a:ext cx="7848872" cy="4893647"/>
          </a:xfrm>
          <a:prstGeom prst="rect">
            <a:avLst/>
          </a:prstGeom>
        </p:spPr>
        <p:txBody>
          <a:bodyPr wrap="square">
            <a:spAutoFit/>
          </a:bodyPr>
          <a:lstStyle/>
          <a:p>
            <a:pPr algn="just"/>
            <a:r>
              <a:rPr lang="tr-TR" sz="2400" b="1" i="1" dirty="0"/>
              <a:t>a) Liberal Ekonomik Düzen (Serbest Piyasa Ekonomisi)</a:t>
            </a:r>
          </a:p>
          <a:p>
            <a:pPr algn="just"/>
            <a:r>
              <a:rPr lang="tr-TR" sz="2400" b="1" i="1" dirty="0"/>
              <a:t>İlkeler;</a:t>
            </a:r>
          </a:p>
          <a:p>
            <a:pPr algn="just"/>
            <a:r>
              <a:rPr lang="tr-TR" sz="2400" dirty="0"/>
              <a:t>- Özel mülkiyet</a:t>
            </a:r>
          </a:p>
          <a:p>
            <a:pPr algn="just"/>
            <a:r>
              <a:rPr lang="tr-TR" sz="2400" dirty="0"/>
              <a:t>- Rekabet</a:t>
            </a:r>
          </a:p>
          <a:p>
            <a:pPr algn="just"/>
            <a:r>
              <a:rPr lang="tr-TR" sz="2400" dirty="0"/>
              <a:t>- Miras</a:t>
            </a:r>
          </a:p>
          <a:p>
            <a:pPr algn="just"/>
            <a:r>
              <a:rPr lang="tr-TR" sz="2400" dirty="0"/>
              <a:t>- Serbest Girişim</a:t>
            </a:r>
          </a:p>
          <a:p>
            <a:pPr algn="just"/>
            <a:r>
              <a:rPr lang="tr-TR" sz="2400" dirty="0"/>
              <a:t>- Fiyat Mekanizması</a:t>
            </a:r>
          </a:p>
          <a:p>
            <a:pPr algn="just"/>
            <a:r>
              <a:rPr lang="tr-TR" sz="2400" dirty="0"/>
              <a:t>- Temel ekonomik hak ve özgürlük</a:t>
            </a:r>
          </a:p>
          <a:p>
            <a:pPr algn="just"/>
            <a:r>
              <a:rPr lang="tr-TR" sz="2400" b="1" i="1" dirty="0"/>
              <a:t>b) Liberal Siyasal Düzen (Liberal Demokrasi)</a:t>
            </a:r>
          </a:p>
          <a:p>
            <a:pPr algn="just"/>
            <a:r>
              <a:rPr lang="tr-TR" sz="2400" b="1" i="1" dirty="0"/>
              <a:t>İlkeler;</a:t>
            </a:r>
          </a:p>
          <a:p>
            <a:pPr algn="just"/>
            <a:r>
              <a:rPr lang="tr-TR" sz="2400" dirty="0"/>
              <a:t>- Hukukun üstünlüğü</a:t>
            </a:r>
          </a:p>
          <a:p>
            <a:pPr algn="just"/>
            <a:r>
              <a:rPr lang="tr-TR" sz="2400" dirty="0"/>
              <a:t>- Sınırlı ve sorumlu devlet</a:t>
            </a:r>
          </a:p>
          <a:p>
            <a:pPr algn="just"/>
            <a:r>
              <a:rPr lang="tr-TR" sz="2400" dirty="0"/>
              <a:t>- Temel siyasal hak ve özgürlük</a:t>
            </a:r>
          </a:p>
        </p:txBody>
      </p:sp>
    </p:spTree>
    <p:extLst>
      <p:ext uri="{BB962C8B-B14F-4D97-AF65-F5344CB8AC3E}">
        <p14:creationId xmlns:p14="http://schemas.microsoft.com/office/powerpoint/2010/main" val="26926833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51</a:t>
            </a:fld>
            <a:endParaRPr lang="tr-TR"/>
          </a:p>
        </p:txBody>
      </p:sp>
      <p:sp>
        <p:nvSpPr>
          <p:cNvPr id="3" name="Dikdörtgen 2"/>
          <p:cNvSpPr/>
          <p:nvPr/>
        </p:nvSpPr>
        <p:spPr>
          <a:xfrm>
            <a:off x="467544" y="980728"/>
            <a:ext cx="8424936" cy="4154984"/>
          </a:xfrm>
          <a:prstGeom prst="rect">
            <a:avLst/>
          </a:prstGeom>
        </p:spPr>
        <p:txBody>
          <a:bodyPr wrap="square">
            <a:spAutoFit/>
          </a:bodyPr>
          <a:lstStyle/>
          <a:p>
            <a:pPr algn="just"/>
            <a:r>
              <a:rPr lang="tr-TR" sz="2400" b="1" dirty="0" smtClean="0"/>
              <a:t>KLASİK OKULDA DEĞER KAVRAMI</a:t>
            </a:r>
          </a:p>
          <a:p>
            <a:pPr algn="just"/>
            <a:endParaRPr lang="tr-TR" sz="2400" b="1" dirty="0" smtClean="0"/>
          </a:p>
          <a:p>
            <a:pPr algn="just"/>
            <a:r>
              <a:rPr lang="tr-TR" sz="2400" dirty="0" smtClean="0"/>
              <a:t>Klasik </a:t>
            </a:r>
            <a:r>
              <a:rPr lang="tr-TR" sz="2400" dirty="0"/>
              <a:t>okul değer kavramını incelerken öncelikli olarak fizyokratlardan gelen </a:t>
            </a:r>
            <a:r>
              <a:rPr lang="tr-TR" sz="2400" dirty="0" smtClean="0"/>
              <a:t>artık kavramına </a:t>
            </a:r>
            <a:r>
              <a:rPr lang="tr-TR" sz="2400" dirty="0"/>
              <a:t>önem verdiler. Fizyokratlardan ayrıldıkları nokta artığı sadece tarımsal </a:t>
            </a:r>
            <a:r>
              <a:rPr lang="tr-TR" sz="2400" dirty="0" smtClean="0"/>
              <a:t>üründen değil </a:t>
            </a:r>
            <a:r>
              <a:rPr lang="tr-TR" sz="2400" dirty="0"/>
              <a:t>temel olarak sanayi üretiminden geldiğini savunmaları oldu. </a:t>
            </a:r>
            <a:endParaRPr lang="tr-TR" sz="2400" dirty="0" smtClean="0"/>
          </a:p>
          <a:p>
            <a:pPr algn="just"/>
            <a:endParaRPr lang="tr-TR" sz="2400" dirty="0"/>
          </a:p>
          <a:p>
            <a:pPr algn="just"/>
            <a:r>
              <a:rPr lang="tr-TR" sz="2400" dirty="0" smtClean="0"/>
              <a:t>Klasik </a:t>
            </a:r>
            <a:r>
              <a:rPr lang="tr-TR" sz="2400" dirty="0"/>
              <a:t>okul artığı incelerken,</a:t>
            </a:r>
          </a:p>
          <a:p>
            <a:pPr algn="just"/>
            <a:r>
              <a:rPr lang="tr-TR" sz="2400" dirty="0"/>
              <a:t>a) artığın tanımı ve içeriğine</a:t>
            </a:r>
          </a:p>
          <a:p>
            <a:pPr algn="just"/>
            <a:r>
              <a:rPr lang="tr-TR" sz="2400" dirty="0"/>
              <a:t>b) artığın büyüklüğüne ve etkileyen faktörlere</a:t>
            </a:r>
          </a:p>
          <a:p>
            <a:pPr algn="just"/>
            <a:r>
              <a:rPr lang="tr-TR" sz="2400" dirty="0" smtClean="0"/>
              <a:t>c</a:t>
            </a:r>
            <a:r>
              <a:rPr lang="tr-TR" sz="2400" dirty="0"/>
              <a:t>) artığın </a:t>
            </a:r>
            <a:r>
              <a:rPr lang="tr-TR" sz="2400" dirty="0" smtClean="0"/>
              <a:t>paylaşılmasına önem </a:t>
            </a:r>
            <a:r>
              <a:rPr lang="tr-TR" sz="2400" dirty="0"/>
              <a:t>verdiler.</a:t>
            </a:r>
          </a:p>
        </p:txBody>
      </p:sp>
    </p:spTree>
    <p:extLst>
      <p:ext uri="{BB962C8B-B14F-4D97-AF65-F5344CB8AC3E}">
        <p14:creationId xmlns:p14="http://schemas.microsoft.com/office/powerpoint/2010/main" val="1608435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52</a:t>
            </a:fld>
            <a:endParaRPr lang="tr-TR"/>
          </a:p>
        </p:txBody>
      </p:sp>
      <p:sp>
        <p:nvSpPr>
          <p:cNvPr id="3" name="Dikdörtgen 2"/>
          <p:cNvSpPr/>
          <p:nvPr/>
        </p:nvSpPr>
        <p:spPr>
          <a:xfrm>
            <a:off x="323528" y="889844"/>
            <a:ext cx="8496944" cy="4154984"/>
          </a:xfrm>
          <a:prstGeom prst="rect">
            <a:avLst/>
          </a:prstGeom>
        </p:spPr>
        <p:txBody>
          <a:bodyPr wrap="square">
            <a:spAutoFit/>
          </a:bodyPr>
          <a:lstStyle/>
          <a:p>
            <a:pPr algn="just"/>
            <a:r>
              <a:rPr lang="tr-TR" sz="2400" dirty="0"/>
              <a:t>Klasiklere göre artığın büyüklüğü toplam sosyal hasılanın büyüklüğüne bağlı idi. </a:t>
            </a:r>
            <a:r>
              <a:rPr lang="tr-TR" sz="2400" dirty="0" smtClean="0"/>
              <a:t>Smith bu </a:t>
            </a:r>
            <a:r>
              <a:rPr lang="tr-TR" sz="2400" dirty="0"/>
              <a:t>toplam hasılayı büyütmeye açıklamalar </a:t>
            </a:r>
            <a:r>
              <a:rPr lang="tr-TR" sz="2400" dirty="0" smtClean="0"/>
              <a:t>getirdi. A</a:t>
            </a:r>
            <a:r>
              <a:rPr lang="tr-TR" sz="2400" dirty="0"/>
              <a:t>. Smith’e göre iktisadi artık, emeğin </a:t>
            </a:r>
            <a:r>
              <a:rPr lang="tr-TR" sz="2400" dirty="0" smtClean="0"/>
              <a:t>kattığı değerle </a:t>
            </a:r>
            <a:r>
              <a:rPr lang="tr-TR" sz="2400" dirty="0"/>
              <a:t>oluşur. </a:t>
            </a:r>
            <a:r>
              <a:rPr lang="tr-TR" sz="2400" dirty="0" err="1"/>
              <a:t>Ricardo</a:t>
            </a:r>
            <a:r>
              <a:rPr lang="tr-TR" sz="2400" dirty="0"/>
              <a:t> ise artık kavramı üzerinden bölüşüm (paylaşım) sorununu </a:t>
            </a:r>
            <a:r>
              <a:rPr lang="tr-TR" sz="2400" dirty="0" smtClean="0"/>
              <a:t>inceledi. Toprak </a:t>
            </a:r>
            <a:r>
              <a:rPr lang="tr-TR" sz="2400" dirty="0"/>
              <a:t>sahiplerinin cebine ulaşan rantı(tarımsal artığı), hak edilmemiş bir fazla olarak gösterdi</a:t>
            </a:r>
            <a:r>
              <a:rPr lang="tr-TR" sz="2400" dirty="0" smtClean="0"/>
              <a:t>.</a:t>
            </a:r>
          </a:p>
          <a:p>
            <a:pPr algn="just"/>
            <a:endParaRPr lang="tr-TR" sz="2400" dirty="0"/>
          </a:p>
          <a:p>
            <a:pPr algn="just"/>
            <a:r>
              <a:rPr lang="tr-TR" sz="2400" dirty="0"/>
              <a:t>Klasik değer teorisinin kurucusu Adam Smith, değer kavramına, bir malın </a:t>
            </a:r>
            <a:r>
              <a:rPr lang="tr-TR" sz="2400" dirty="0" smtClean="0"/>
              <a:t>değerini araştırarak </a:t>
            </a:r>
            <a:r>
              <a:rPr lang="tr-TR" sz="2400" dirty="0"/>
              <a:t>yaklaştı ve malın değerini ikiye ayırdı.</a:t>
            </a:r>
          </a:p>
          <a:p>
            <a:pPr algn="just"/>
            <a:r>
              <a:rPr lang="tr-TR" sz="2400" dirty="0"/>
              <a:t>a) </a:t>
            </a:r>
            <a:r>
              <a:rPr lang="tr-TR" sz="2400" i="1" dirty="0"/>
              <a:t>Kullanım Değeri (içsel değer, fayda ve kıtlık belirler)</a:t>
            </a:r>
          </a:p>
          <a:p>
            <a:pPr algn="just"/>
            <a:r>
              <a:rPr lang="tr-TR" sz="2400" dirty="0"/>
              <a:t>b) </a:t>
            </a:r>
            <a:r>
              <a:rPr lang="tr-TR" sz="2400" i="1" dirty="0"/>
              <a:t>Mübadele Değeri(dışsal değer, arz ve talep tarafından belirlenir)</a:t>
            </a:r>
          </a:p>
        </p:txBody>
      </p:sp>
    </p:spTree>
    <p:extLst>
      <p:ext uri="{BB962C8B-B14F-4D97-AF65-F5344CB8AC3E}">
        <p14:creationId xmlns:p14="http://schemas.microsoft.com/office/powerpoint/2010/main" val="33754643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53</a:t>
            </a:fld>
            <a:endParaRPr lang="tr-TR"/>
          </a:p>
        </p:txBody>
      </p:sp>
      <p:sp>
        <p:nvSpPr>
          <p:cNvPr id="3" name="Dikdörtgen 2"/>
          <p:cNvSpPr/>
          <p:nvPr/>
        </p:nvSpPr>
        <p:spPr>
          <a:xfrm>
            <a:off x="215924" y="404664"/>
            <a:ext cx="8604547" cy="5847755"/>
          </a:xfrm>
          <a:prstGeom prst="rect">
            <a:avLst/>
          </a:prstGeom>
        </p:spPr>
        <p:txBody>
          <a:bodyPr wrap="square">
            <a:spAutoFit/>
          </a:bodyPr>
          <a:lstStyle/>
          <a:p>
            <a:pPr algn="just"/>
            <a:r>
              <a:rPr lang="tr-TR" sz="2200" dirty="0"/>
              <a:t>Smith, kullanım ve mübadele değerlerini su ve elmas metaforunu kullanarak </a:t>
            </a:r>
            <a:r>
              <a:rPr lang="tr-TR" sz="2200" dirty="0" smtClean="0"/>
              <a:t>açıkladı. Smith’in </a:t>
            </a:r>
            <a:r>
              <a:rPr lang="tr-TR" sz="2200" dirty="0"/>
              <a:t>bu analizine göre su, insanoğlu için yaşamsal ve vazgeçilmez bir öneme sahip </a:t>
            </a:r>
            <a:r>
              <a:rPr lang="tr-TR" sz="2200" dirty="0" smtClean="0"/>
              <a:t>olduğu için </a:t>
            </a:r>
            <a:r>
              <a:rPr lang="tr-TR" sz="2200" dirty="0"/>
              <a:t>kullanım değeri(faydası)çok yüksektir. Elmas ise su örneğinde olduğu gibi yaşamsal </a:t>
            </a:r>
            <a:r>
              <a:rPr lang="tr-TR" sz="2200" dirty="0" smtClean="0"/>
              <a:t>bir önem </a:t>
            </a:r>
            <a:r>
              <a:rPr lang="tr-TR" sz="2200" dirty="0"/>
              <a:t>taşımadığı için kullanım değeri düşüktür. Buna karşılık, konuya mübadele </a:t>
            </a:r>
            <a:r>
              <a:rPr lang="tr-TR" sz="2200" dirty="0" smtClean="0"/>
              <a:t>değeri üzerinden </a:t>
            </a:r>
            <a:r>
              <a:rPr lang="tr-TR" sz="2200" dirty="0"/>
              <a:t>bakarsak, kullanım değeri yüksek olan suyun, mübadele değeri(piyasa değeri) </a:t>
            </a:r>
            <a:r>
              <a:rPr lang="tr-TR" sz="2200" dirty="0" smtClean="0"/>
              <a:t>çok düşük</a:t>
            </a:r>
            <a:r>
              <a:rPr lang="tr-TR" sz="2200" dirty="0"/>
              <a:t>, buna karşılık, kullanım değeri görece düşük olan elmasın ise mübadele </a:t>
            </a:r>
            <a:r>
              <a:rPr lang="tr-TR" sz="2200" dirty="0" smtClean="0"/>
              <a:t>değeri(piyasa değeri</a:t>
            </a:r>
            <a:r>
              <a:rPr lang="tr-TR" sz="2200" dirty="0"/>
              <a:t>) çok yüksektir. </a:t>
            </a:r>
            <a:endParaRPr lang="tr-TR" sz="2200" dirty="0" smtClean="0"/>
          </a:p>
          <a:p>
            <a:pPr algn="just"/>
            <a:endParaRPr lang="tr-TR" sz="2200" dirty="0"/>
          </a:p>
          <a:p>
            <a:pPr algn="just"/>
            <a:r>
              <a:rPr lang="tr-TR" sz="2200" dirty="0" smtClean="0"/>
              <a:t>Smith </a:t>
            </a:r>
            <a:r>
              <a:rPr lang="tr-TR" sz="2200" dirty="0"/>
              <a:t>bu ayrımı yaptıktan sonra önemli olanın mübadele </a:t>
            </a:r>
            <a:r>
              <a:rPr lang="tr-TR" sz="2200" dirty="0" smtClean="0"/>
              <a:t>değeri olduğunu </a:t>
            </a:r>
            <a:r>
              <a:rPr lang="tr-TR" sz="2200" dirty="0"/>
              <a:t>belirterek kullanım değeri üzerinde pek durmadı. Hatta mübadele değeri için </a:t>
            </a:r>
            <a:r>
              <a:rPr lang="tr-TR" sz="2200" dirty="0" smtClean="0"/>
              <a:t>gerekli olmadığını </a:t>
            </a:r>
            <a:r>
              <a:rPr lang="tr-TR" sz="2200" dirty="0"/>
              <a:t>bile söyledi. </a:t>
            </a:r>
            <a:endParaRPr lang="tr-TR" sz="2200" dirty="0" smtClean="0"/>
          </a:p>
          <a:p>
            <a:pPr algn="just"/>
            <a:endParaRPr lang="tr-TR" sz="2200" dirty="0"/>
          </a:p>
          <a:p>
            <a:pPr algn="just"/>
            <a:r>
              <a:rPr lang="tr-TR" sz="2200" dirty="0" err="1" smtClean="0"/>
              <a:t>Ricardo</a:t>
            </a:r>
            <a:r>
              <a:rPr lang="tr-TR" sz="2200" dirty="0" smtClean="0"/>
              <a:t> </a:t>
            </a:r>
            <a:r>
              <a:rPr lang="tr-TR" sz="2200" dirty="0"/>
              <a:t>ise Smith’in kullanım ve mübadele değerinden yola </a:t>
            </a:r>
            <a:r>
              <a:rPr lang="tr-TR" sz="2200" dirty="0" smtClean="0"/>
              <a:t>çıkarak geliştirdiği </a:t>
            </a:r>
            <a:r>
              <a:rPr lang="tr-TR" sz="2200" dirty="0"/>
              <a:t>analizinde </a:t>
            </a:r>
            <a:r>
              <a:rPr lang="tr-TR" sz="2200" dirty="0" err="1"/>
              <a:t>Smith’den</a:t>
            </a:r>
            <a:r>
              <a:rPr lang="tr-TR" sz="2200" dirty="0"/>
              <a:t> farklı olarak kullanım değerinin mübadele değerini </a:t>
            </a:r>
            <a:r>
              <a:rPr lang="tr-TR" sz="2200" dirty="0" smtClean="0"/>
              <a:t>belirlediği savundu</a:t>
            </a:r>
            <a:r>
              <a:rPr lang="tr-TR" sz="2200" dirty="0"/>
              <a:t>. (daha sonra da Neo-klasik iktisat da bu iki ayrımı birleştirmiş ti).</a:t>
            </a:r>
          </a:p>
        </p:txBody>
      </p:sp>
    </p:spTree>
    <p:extLst>
      <p:ext uri="{BB962C8B-B14F-4D97-AF65-F5344CB8AC3E}">
        <p14:creationId xmlns:p14="http://schemas.microsoft.com/office/powerpoint/2010/main" val="34812236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124744"/>
            <a:ext cx="8136904" cy="2215991"/>
          </a:xfrm>
          <a:prstGeom prst="rect">
            <a:avLst/>
          </a:prstGeom>
        </p:spPr>
        <p:txBody>
          <a:bodyPr wrap="square">
            <a:spAutoFit/>
          </a:bodyPr>
          <a:lstStyle/>
          <a:p>
            <a:r>
              <a:rPr lang="tr-TR" sz="2400" b="1" dirty="0" smtClean="0"/>
              <a:t>EMEK – DEĞER TEORİSİ:  </a:t>
            </a:r>
          </a:p>
          <a:p>
            <a:endParaRPr lang="tr-TR" dirty="0"/>
          </a:p>
          <a:p>
            <a:pPr algn="just"/>
            <a:r>
              <a:rPr lang="tr-TR" sz="2400" dirty="0" smtClean="0"/>
              <a:t>Bir malın maliyeti</a:t>
            </a:r>
            <a:r>
              <a:rPr lang="tr-TR" sz="2400" dirty="0"/>
              <a:t>, o </a:t>
            </a:r>
            <a:r>
              <a:rPr lang="tr-TR" sz="2400" dirty="0" smtClean="0"/>
              <a:t>malın üretimi </a:t>
            </a:r>
            <a:r>
              <a:rPr lang="tr-TR" sz="2400" dirty="0"/>
              <a:t>için harcanan emek ile ölçülmektedir. </a:t>
            </a:r>
            <a:r>
              <a:rPr lang="tr-TR" sz="2400" dirty="0" smtClean="0"/>
              <a:t>Doğal </a:t>
            </a:r>
            <a:r>
              <a:rPr lang="tr-TR" sz="2400" dirty="0"/>
              <a:t>kaynak </a:t>
            </a:r>
            <a:r>
              <a:rPr lang="tr-TR" sz="2400" dirty="0" smtClean="0"/>
              <a:t>Tanrı tarafından karşılıksız olarak verildiğinden maliyet </a:t>
            </a:r>
            <a:r>
              <a:rPr lang="tr-TR" sz="2400" dirty="0"/>
              <a:t>unsuru </a:t>
            </a:r>
            <a:r>
              <a:rPr lang="tr-TR" sz="2400" dirty="0" smtClean="0"/>
              <a:t>oluşturmaz</a:t>
            </a:r>
            <a:r>
              <a:rPr lang="tr-TR" sz="2400" dirty="0"/>
              <a:t>. </a:t>
            </a:r>
            <a:r>
              <a:rPr lang="tr-TR" sz="2400" dirty="0" smtClean="0"/>
              <a:t>Sermaye de emeğin biriktirilmiş şeklidir</a:t>
            </a:r>
            <a:r>
              <a:rPr lang="tr-TR" sz="2400" dirty="0"/>
              <a:t>. </a:t>
            </a:r>
          </a:p>
        </p:txBody>
      </p:sp>
      <p:sp>
        <p:nvSpPr>
          <p:cNvPr id="3" name="Slayt Numarası Yer Tutucusu 2"/>
          <p:cNvSpPr>
            <a:spLocks noGrp="1"/>
          </p:cNvSpPr>
          <p:nvPr>
            <p:ph type="sldNum" sz="quarter" idx="12"/>
          </p:nvPr>
        </p:nvSpPr>
        <p:spPr/>
        <p:txBody>
          <a:bodyPr/>
          <a:lstStyle/>
          <a:p>
            <a:fld id="{4F1E5FC9-9112-4CFF-B857-B730DCEDCD72}" type="slidenum">
              <a:rPr lang="tr-TR" smtClean="0"/>
              <a:t>54</a:t>
            </a:fld>
            <a:endParaRPr lang="tr-TR"/>
          </a:p>
        </p:txBody>
      </p:sp>
    </p:spTree>
    <p:extLst>
      <p:ext uri="{BB962C8B-B14F-4D97-AF65-F5344CB8AC3E}">
        <p14:creationId xmlns:p14="http://schemas.microsoft.com/office/powerpoint/2010/main" val="19441393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9632" y="332656"/>
            <a:ext cx="5913478" cy="461665"/>
          </a:xfrm>
          <a:prstGeom prst="rect">
            <a:avLst/>
          </a:prstGeom>
        </p:spPr>
        <p:txBody>
          <a:bodyPr wrap="none">
            <a:spAutoFit/>
          </a:bodyPr>
          <a:lstStyle/>
          <a:p>
            <a:r>
              <a:rPr lang="sv-SE" sz="2400" b="1" dirty="0"/>
              <a:t>I. Aşama: Adam Smith’in Emek-Değer Teorisi </a:t>
            </a:r>
            <a:endParaRPr lang="tr-TR" sz="2400" b="1" dirty="0"/>
          </a:p>
        </p:txBody>
      </p:sp>
      <p:sp>
        <p:nvSpPr>
          <p:cNvPr id="3" name="Dikdörtgen 2"/>
          <p:cNvSpPr/>
          <p:nvPr/>
        </p:nvSpPr>
        <p:spPr>
          <a:xfrm>
            <a:off x="251520" y="980728"/>
            <a:ext cx="8712968" cy="5262979"/>
          </a:xfrm>
          <a:prstGeom prst="rect">
            <a:avLst/>
          </a:prstGeom>
        </p:spPr>
        <p:txBody>
          <a:bodyPr wrap="square">
            <a:spAutoFit/>
          </a:bodyPr>
          <a:lstStyle/>
          <a:p>
            <a:pPr algn="just"/>
            <a:r>
              <a:rPr lang="tr-TR" sz="2400" dirty="0"/>
              <a:t>Adam Smith’in (1723-1790) üzerinde çalıştığı konulardan birisi de değer teorisidir. Cevabını aradığı soru şu idi: </a:t>
            </a:r>
            <a:r>
              <a:rPr lang="tr-TR" sz="2400" b="1" dirty="0"/>
              <a:t>Bir malın değerini belirleyen nedir?</a:t>
            </a:r>
            <a:r>
              <a:rPr lang="tr-TR" sz="2400" dirty="0"/>
              <a:t> Smith’in bu bağlamda ilk yaptığı şey, Aristo’dan ve Roma düşüncesinden devraldığı, </a:t>
            </a:r>
            <a:r>
              <a:rPr lang="tr-TR" sz="2400" b="1" dirty="0"/>
              <a:t>bir malın kullanım değeri ile mübadele (değişim) değeri arasındaki ayırımdı. </a:t>
            </a:r>
            <a:endParaRPr lang="tr-TR" sz="2400" b="1" dirty="0" smtClean="0"/>
          </a:p>
          <a:p>
            <a:pPr algn="just"/>
            <a:r>
              <a:rPr lang="tr-TR" sz="2400" dirty="0" smtClean="0"/>
              <a:t>Su </a:t>
            </a:r>
            <a:r>
              <a:rPr lang="tr-TR" sz="2400" dirty="0"/>
              <a:t>ve hava gibi bazı mallar büyük bir kullanım değerine sahip olduğu halde, herhangi bir mübadele değerine sahip değildi. Buna karşılık elmas, hiçbir kullanım değeri bulunmadığı halde büyük bir mübadele değerine sahip bulunmaktaydı. Smith bu ayırımı kabul etmesine rağmen, değer teorisini oluştururken, bir başka ifade ile bir malın değerini belirleyen şeyin ne olduğunu araştırırken bu ayırımdan yararlanmadı.  Smith’e göre </a:t>
            </a:r>
            <a:r>
              <a:rPr lang="tr-TR" sz="2400" b="1" dirty="0"/>
              <a:t>bir malın fiyatı ile o malın değeri bir birinden farklı şeylerdir. </a:t>
            </a:r>
            <a:r>
              <a:rPr lang="tr-TR" sz="2400" dirty="0"/>
              <a:t>Fiyat, zaman içinde dalgalandığı, değiştiği halde, değer zaman içinde değişmeyen sabit bir ölçü olmalıdır</a:t>
            </a:r>
          </a:p>
        </p:txBody>
      </p:sp>
      <p:sp>
        <p:nvSpPr>
          <p:cNvPr id="4" name="Slayt Numarası Yer Tutucusu 3"/>
          <p:cNvSpPr>
            <a:spLocks noGrp="1"/>
          </p:cNvSpPr>
          <p:nvPr>
            <p:ph type="sldNum" sz="quarter" idx="12"/>
          </p:nvPr>
        </p:nvSpPr>
        <p:spPr/>
        <p:txBody>
          <a:bodyPr/>
          <a:lstStyle/>
          <a:p>
            <a:fld id="{4F1E5FC9-9112-4CFF-B857-B730DCEDCD72}" type="slidenum">
              <a:rPr lang="tr-TR" smtClean="0"/>
              <a:t>55</a:t>
            </a:fld>
            <a:endParaRPr lang="tr-TR"/>
          </a:p>
        </p:txBody>
      </p:sp>
    </p:spTree>
    <p:extLst>
      <p:ext uri="{BB962C8B-B14F-4D97-AF65-F5344CB8AC3E}">
        <p14:creationId xmlns:p14="http://schemas.microsoft.com/office/powerpoint/2010/main" val="13899784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836712"/>
            <a:ext cx="8568952" cy="3785652"/>
          </a:xfrm>
          <a:prstGeom prst="rect">
            <a:avLst/>
          </a:prstGeom>
        </p:spPr>
        <p:txBody>
          <a:bodyPr wrap="square">
            <a:spAutoFit/>
          </a:bodyPr>
          <a:lstStyle/>
          <a:p>
            <a:pPr algn="just"/>
            <a:r>
              <a:rPr lang="tr-TR" sz="2400" b="1" dirty="0" smtClean="0"/>
              <a:t>A. Smith’in</a:t>
            </a:r>
            <a:r>
              <a:rPr lang="tr-TR" sz="2400" b="1" dirty="0"/>
              <a:t>, bir malın değerini belirleyen faktör nedir sorusuna verdiği cevap şöyledir:  </a:t>
            </a:r>
            <a:endParaRPr lang="tr-TR" sz="2400" b="1" dirty="0" smtClean="0"/>
          </a:p>
          <a:p>
            <a:pPr algn="just"/>
            <a:endParaRPr lang="tr-TR" sz="2400" dirty="0" smtClean="0"/>
          </a:p>
          <a:p>
            <a:pPr algn="just"/>
            <a:r>
              <a:rPr lang="tr-TR" sz="2400" dirty="0" smtClean="0"/>
              <a:t>Sermaye </a:t>
            </a:r>
            <a:r>
              <a:rPr lang="tr-TR" sz="2400" dirty="0"/>
              <a:t>birikimi ve özel mülkiyetin bulunmadığı ilkel ve vahşi toplum döneminde, değeri belirleyen biricik faktör ihtiva edilen emektir. </a:t>
            </a:r>
            <a:endParaRPr lang="tr-TR" sz="2400" dirty="0" smtClean="0"/>
          </a:p>
          <a:p>
            <a:pPr algn="just"/>
            <a:endParaRPr lang="tr-TR" sz="2400" dirty="0"/>
          </a:p>
          <a:p>
            <a:pPr algn="just"/>
            <a:r>
              <a:rPr lang="tr-TR" sz="2400" dirty="0" smtClean="0"/>
              <a:t>Sermaye </a:t>
            </a:r>
            <a:r>
              <a:rPr lang="tr-TR" sz="2400" dirty="0"/>
              <a:t>birikiminin ve özel mülkiyetin bulunduğu sanayi kapitalizmi döneminde emeğe kumanda etmek mümkün olduğu için, değer; emek, sermaye ve toprak tarafından toplu olarak yaratılmaktadır. </a:t>
            </a:r>
          </a:p>
        </p:txBody>
      </p:sp>
      <p:sp>
        <p:nvSpPr>
          <p:cNvPr id="3" name="Slayt Numarası Yer Tutucusu 2"/>
          <p:cNvSpPr>
            <a:spLocks noGrp="1"/>
          </p:cNvSpPr>
          <p:nvPr>
            <p:ph type="sldNum" sz="quarter" idx="12"/>
          </p:nvPr>
        </p:nvSpPr>
        <p:spPr/>
        <p:txBody>
          <a:bodyPr/>
          <a:lstStyle/>
          <a:p>
            <a:fld id="{4F1E5FC9-9112-4CFF-B857-B730DCEDCD72}" type="slidenum">
              <a:rPr lang="tr-TR" smtClean="0"/>
              <a:t>56</a:t>
            </a:fld>
            <a:endParaRPr lang="tr-TR"/>
          </a:p>
        </p:txBody>
      </p:sp>
    </p:spTree>
    <p:extLst>
      <p:ext uri="{BB962C8B-B14F-4D97-AF65-F5344CB8AC3E}">
        <p14:creationId xmlns:p14="http://schemas.microsoft.com/office/powerpoint/2010/main" val="301943345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548680"/>
            <a:ext cx="8640960" cy="4893647"/>
          </a:xfrm>
          <a:prstGeom prst="rect">
            <a:avLst/>
          </a:prstGeom>
        </p:spPr>
        <p:txBody>
          <a:bodyPr wrap="square">
            <a:spAutoFit/>
          </a:bodyPr>
          <a:lstStyle/>
          <a:p>
            <a:pPr algn="just"/>
            <a:r>
              <a:rPr lang="tr-TR" sz="2400" dirty="0"/>
              <a:t>Smith, geliştirmiş olduğu emek-değer teorisi ile </a:t>
            </a:r>
            <a:r>
              <a:rPr lang="tr-TR" sz="2400" dirty="0" err="1"/>
              <a:t>Ricardo’nun</a:t>
            </a:r>
            <a:r>
              <a:rPr lang="tr-TR" sz="2400" dirty="0"/>
              <a:t> ve </a:t>
            </a:r>
            <a:r>
              <a:rPr lang="tr-TR" sz="2400" dirty="0" err="1"/>
              <a:t>Marx’ın</a:t>
            </a:r>
            <a:r>
              <a:rPr lang="tr-TR" sz="2400" dirty="0"/>
              <a:t> değerle ilgili analizlerine öncülük etmiştir. </a:t>
            </a:r>
            <a:endParaRPr lang="tr-TR" sz="2400" dirty="0" smtClean="0"/>
          </a:p>
          <a:p>
            <a:pPr algn="just"/>
            <a:endParaRPr lang="tr-TR" sz="2400" dirty="0"/>
          </a:p>
          <a:p>
            <a:pPr algn="just"/>
            <a:r>
              <a:rPr lang="tr-TR" sz="2400" dirty="0" smtClean="0"/>
              <a:t>Smith’in </a:t>
            </a:r>
            <a:r>
              <a:rPr lang="tr-TR" sz="2400" dirty="0"/>
              <a:t>emek-değer teorisi, </a:t>
            </a:r>
            <a:r>
              <a:rPr lang="tr-TR" sz="2400" dirty="0" err="1"/>
              <a:t>Ricardo</a:t>
            </a:r>
            <a:r>
              <a:rPr lang="tr-TR" sz="2400" dirty="0"/>
              <a:t> ve </a:t>
            </a:r>
            <a:r>
              <a:rPr lang="tr-TR" sz="2400" dirty="0" err="1"/>
              <a:t>Marx’ın</a:t>
            </a:r>
            <a:r>
              <a:rPr lang="tr-TR" sz="2400" dirty="0"/>
              <a:t> ellerinde şekil ve içerik değiştirerek,   yaklaşık iki yüz yıl boyunca bütün dünyayı etkileyen ve hatta iki kutuplu bir dünyaya, soğuk savaş dönemine ve iç savaşlara yol açan ideolojik, sosyal, siyasi ve askeri sonuçlar doğurmuştur. </a:t>
            </a:r>
            <a:endParaRPr lang="tr-TR" sz="2400" dirty="0" smtClean="0"/>
          </a:p>
          <a:p>
            <a:pPr algn="just"/>
            <a:endParaRPr lang="tr-TR" sz="2400" dirty="0"/>
          </a:p>
          <a:p>
            <a:pPr algn="just"/>
            <a:r>
              <a:rPr lang="tr-TR" sz="2400" dirty="0" smtClean="0"/>
              <a:t>Sanayi </a:t>
            </a:r>
            <a:r>
              <a:rPr lang="tr-TR" sz="2400" dirty="0"/>
              <a:t>kapitalizmini savunan Smith ve </a:t>
            </a:r>
            <a:r>
              <a:rPr lang="tr-TR" sz="2400" dirty="0" err="1"/>
              <a:t>Ricardo</a:t>
            </a:r>
            <a:r>
              <a:rPr lang="tr-TR" sz="2400" dirty="0"/>
              <a:t> gibi düşünürler tarafından geliştirilen, fakat </a:t>
            </a:r>
            <a:r>
              <a:rPr lang="tr-TR" sz="2400" dirty="0" err="1"/>
              <a:t>Marx</a:t>
            </a:r>
            <a:r>
              <a:rPr lang="tr-TR" sz="2400" dirty="0"/>
              <a:t> tarafından sanayi kapitalizmini yıkacak bir silah haline dönüştürülen emek-değer teorisi, sanayi kapitalizminin ve klasik iktisadın en büyük paradokslarından </a:t>
            </a:r>
            <a:r>
              <a:rPr lang="tr-TR" sz="2400" dirty="0" smtClean="0"/>
              <a:t>biridir.  </a:t>
            </a:r>
            <a:endParaRPr lang="tr-TR" sz="2400" dirty="0"/>
          </a:p>
        </p:txBody>
      </p:sp>
      <p:sp>
        <p:nvSpPr>
          <p:cNvPr id="3" name="Slayt Numarası Yer Tutucusu 2"/>
          <p:cNvSpPr>
            <a:spLocks noGrp="1"/>
          </p:cNvSpPr>
          <p:nvPr>
            <p:ph type="sldNum" sz="quarter" idx="12"/>
          </p:nvPr>
        </p:nvSpPr>
        <p:spPr/>
        <p:txBody>
          <a:bodyPr/>
          <a:lstStyle/>
          <a:p>
            <a:fld id="{4F1E5FC9-9112-4CFF-B857-B730DCEDCD72}" type="slidenum">
              <a:rPr lang="tr-TR" smtClean="0"/>
              <a:t>57</a:t>
            </a:fld>
            <a:endParaRPr lang="tr-TR"/>
          </a:p>
        </p:txBody>
      </p:sp>
    </p:spTree>
    <p:extLst>
      <p:ext uri="{BB962C8B-B14F-4D97-AF65-F5344CB8AC3E}">
        <p14:creationId xmlns:p14="http://schemas.microsoft.com/office/powerpoint/2010/main" val="20567413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58</a:t>
            </a:fld>
            <a:endParaRPr lang="tr-TR"/>
          </a:p>
        </p:txBody>
      </p:sp>
      <p:sp>
        <p:nvSpPr>
          <p:cNvPr id="3" name="Dikdörtgen 2"/>
          <p:cNvSpPr/>
          <p:nvPr/>
        </p:nvSpPr>
        <p:spPr>
          <a:xfrm>
            <a:off x="467544" y="548680"/>
            <a:ext cx="8352928" cy="4893647"/>
          </a:xfrm>
          <a:prstGeom prst="rect">
            <a:avLst/>
          </a:prstGeom>
        </p:spPr>
        <p:txBody>
          <a:bodyPr wrap="square">
            <a:spAutoFit/>
          </a:bodyPr>
          <a:lstStyle/>
          <a:p>
            <a:pPr algn="just"/>
            <a:r>
              <a:rPr lang="tr-TR" sz="2400" dirty="0"/>
              <a:t>Smith, bir mala mübadele değerini kazandıran faktörü araştırırken toplumu iki </a:t>
            </a:r>
            <a:r>
              <a:rPr lang="tr-TR" sz="2400" dirty="0" smtClean="0"/>
              <a:t>aşamaya ayırdı</a:t>
            </a:r>
            <a:r>
              <a:rPr lang="tr-TR" sz="2400" dirty="0"/>
              <a:t>.</a:t>
            </a:r>
          </a:p>
          <a:p>
            <a:pPr algn="just"/>
            <a:r>
              <a:rPr lang="tr-TR" sz="2400" dirty="0"/>
              <a:t>a) kapital birikimin oluşmadığı ve toprakların özel mülkiyete geçmediği ilkel aşama.</a:t>
            </a:r>
          </a:p>
          <a:p>
            <a:pPr algn="just"/>
            <a:r>
              <a:rPr lang="tr-TR" sz="2400" dirty="0"/>
              <a:t>b) kapital birikim oluştuğu ve toprakların özel mülkiyete geçtiği kapitalist aşama</a:t>
            </a:r>
            <a:r>
              <a:rPr lang="tr-TR" sz="2400" dirty="0" smtClean="0"/>
              <a:t>.</a:t>
            </a:r>
          </a:p>
          <a:p>
            <a:pPr algn="just"/>
            <a:endParaRPr lang="tr-TR" sz="2400" dirty="0"/>
          </a:p>
          <a:p>
            <a:pPr algn="just"/>
            <a:r>
              <a:rPr lang="tr-TR" sz="2400" dirty="0"/>
              <a:t>Birinci aşamada emeğin tüm ürünü emeğe aittir. (kunduz-geyik) Malları sağlamak </a:t>
            </a:r>
            <a:r>
              <a:rPr lang="tr-TR" sz="2400" dirty="0" smtClean="0"/>
              <a:t>için gerekli </a:t>
            </a:r>
            <a:r>
              <a:rPr lang="tr-TR" sz="2400" dirty="0"/>
              <a:t>işgücü miktarı ve çekilen zahmetin ölçüsü, bunların mübadele değerini </a:t>
            </a:r>
            <a:r>
              <a:rPr lang="tr-TR" sz="2400" dirty="0" smtClean="0"/>
              <a:t>belirler. Örneğin</a:t>
            </a:r>
            <a:r>
              <a:rPr lang="tr-TR" sz="2400" dirty="0"/>
              <a:t>; bir kunduz öldürmek için geyik öldürmeye oranla iki kat emek ve </a:t>
            </a:r>
            <a:r>
              <a:rPr lang="tr-TR" sz="2400" dirty="0" smtClean="0"/>
              <a:t>zahmet gerekiyorsa bir </a:t>
            </a:r>
            <a:r>
              <a:rPr lang="tr-TR" sz="2400" dirty="0"/>
              <a:t>kunduz iki geyikle mübadele edilmelidir. </a:t>
            </a:r>
            <a:r>
              <a:rPr lang="tr-TR" sz="2400" dirty="0" err="1"/>
              <a:t>A.Smith</a:t>
            </a:r>
            <a:r>
              <a:rPr lang="tr-TR" sz="2400" dirty="0"/>
              <a:t> buradan hareketle verimli ve </a:t>
            </a:r>
            <a:r>
              <a:rPr lang="tr-TR" sz="2400" dirty="0" smtClean="0"/>
              <a:t>verimsiz emek </a:t>
            </a:r>
            <a:r>
              <a:rPr lang="tr-TR" sz="2400" dirty="0"/>
              <a:t>ayrımına da girer. </a:t>
            </a:r>
          </a:p>
        </p:txBody>
      </p:sp>
    </p:spTree>
    <p:extLst>
      <p:ext uri="{BB962C8B-B14F-4D97-AF65-F5344CB8AC3E}">
        <p14:creationId xmlns:p14="http://schemas.microsoft.com/office/powerpoint/2010/main" val="2357646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1268760"/>
            <a:ext cx="7848872" cy="3046988"/>
          </a:xfrm>
          <a:prstGeom prst="rect">
            <a:avLst/>
          </a:prstGeom>
        </p:spPr>
        <p:txBody>
          <a:bodyPr wrap="square">
            <a:spAutoFit/>
          </a:bodyPr>
          <a:lstStyle/>
          <a:p>
            <a:pPr algn="just"/>
            <a:r>
              <a:rPr lang="tr-TR" dirty="0" smtClean="0"/>
              <a:t> </a:t>
            </a:r>
            <a:r>
              <a:rPr lang="tr-TR" sz="2400" b="1" dirty="0"/>
              <a:t>II. Aşama: David </a:t>
            </a:r>
            <a:r>
              <a:rPr lang="tr-TR" sz="2400" b="1" dirty="0" err="1"/>
              <a:t>Ricardo’nun</a:t>
            </a:r>
            <a:r>
              <a:rPr lang="tr-TR" sz="2400" b="1" dirty="0"/>
              <a:t> Emek-Değer Teorisi  </a:t>
            </a:r>
            <a:endParaRPr lang="tr-TR" sz="2400" b="1" dirty="0" smtClean="0"/>
          </a:p>
          <a:p>
            <a:pPr algn="just"/>
            <a:endParaRPr lang="tr-TR" sz="2400" dirty="0"/>
          </a:p>
          <a:p>
            <a:pPr algn="just"/>
            <a:r>
              <a:rPr lang="tr-TR" sz="2400" dirty="0" smtClean="0"/>
              <a:t>David </a:t>
            </a:r>
            <a:r>
              <a:rPr lang="tr-TR" sz="2400" dirty="0" err="1"/>
              <a:t>Ricardo</a:t>
            </a:r>
            <a:r>
              <a:rPr lang="tr-TR" sz="2400" dirty="0"/>
              <a:t> (1772-1823), Smith’in değer teorisini geliştirerek kendi emek -değer teorisini kurdu. </a:t>
            </a:r>
            <a:r>
              <a:rPr lang="tr-TR" sz="2400" dirty="0" err="1" smtClean="0"/>
              <a:t>Ricardo’ya</a:t>
            </a:r>
            <a:r>
              <a:rPr lang="tr-TR" sz="2400" dirty="0" smtClean="0"/>
              <a:t> </a:t>
            </a:r>
            <a:r>
              <a:rPr lang="tr-TR" sz="2400" dirty="0"/>
              <a:t>göre değer kıtlıktan veya emekten doğar. Antika eşyalar, sanat eserleri gibi çoğaltılamayan mallar kıt oldukları için değerlidir. Bu nedenle </a:t>
            </a:r>
            <a:r>
              <a:rPr lang="tr-TR" sz="2400" dirty="0" err="1"/>
              <a:t>Ricardo</a:t>
            </a:r>
            <a:r>
              <a:rPr lang="tr-TR" sz="2400" dirty="0"/>
              <a:t> çoğaltılamayan mallara </a:t>
            </a:r>
            <a:r>
              <a:rPr lang="tr-TR" sz="2400" dirty="0" smtClean="0"/>
              <a:t>tekel malları adını verir ve bunları analizinin dışında tutar. </a:t>
            </a:r>
            <a:endParaRPr lang="tr-TR" sz="2400" dirty="0"/>
          </a:p>
        </p:txBody>
      </p:sp>
      <p:sp>
        <p:nvSpPr>
          <p:cNvPr id="3" name="Slayt Numarası Yer Tutucusu 2"/>
          <p:cNvSpPr>
            <a:spLocks noGrp="1"/>
          </p:cNvSpPr>
          <p:nvPr>
            <p:ph type="sldNum" sz="quarter" idx="12"/>
          </p:nvPr>
        </p:nvSpPr>
        <p:spPr/>
        <p:txBody>
          <a:bodyPr/>
          <a:lstStyle/>
          <a:p>
            <a:fld id="{4F1E5FC9-9112-4CFF-B857-B730DCEDCD72}" type="slidenum">
              <a:rPr lang="tr-TR" smtClean="0"/>
              <a:t>59</a:t>
            </a:fld>
            <a:endParaRPr lang="tr-TR"/>
          </a:p>
        </p:txBody>
      </p:sp>
    </p:spTree>
    <p:extLst>
      <p:ext uri="{BB962C8B-B14F-4D97-AF65-F5344CB8AC3E}">
        <p14:creationId xmlns:p14="http://schemas.microsoft.com/office/powerpoint/2010/main" val="3072657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11560" y="332656"/>
            <a:ext cx="7793037" cy="1701800"/>
          </a:xfrm>
        </p:spPr>
        <p:txBody>
          <a:bodyPr>
            <a:normAutofit/>
          </a:bodyPr>
          <a:lstStyle/>
          <a:p>
            <a:pPr eaLnBrk="1" hangingPunct="1"/>
            <a:r>
              <a:rPr lang="tr-TR" altLang="tr-TR" sz="2800" b="1" dirty="0" smtClean="0"/>
              <a:t>Uluslararası Ticaret Teorisi’nin yanıtlamak zorunda olduğu üç soru:</a:t>
            </a:r>
          </a:p>
        </p:txBody>
      </p:sp>
      <p:sp>
        <p:nvSpPr>
          <p:cNvPr id="6147" name="Rectangle 3"/>
          <p:cNvSpPr>
            <a:spLocks noGrp="1" noChangeArrowheads="1"/>
          </p:cNvSpPr>
          <p:nvPr>
            <p:ph type="body" idx="1"/>
          </p:nvPr>
        </p:nvSpPr>
        <p:spPr>
          <a:xfrm>
            <a:off x="467544" y="1988840"/>
            <a:ext cx="8229600" cy="3773016"/>
          </a:xfrm>
        </p:spPr>
        <p:txBody>
          <a:bodyPr>
            <a:normAutofit/>
          </a:bodyPr>
          <a:lstStyle/>
          <a:p>
            <a:pPr marL="457200" indent="-457200" algn="just" eaLnBrk="1" hangingPunct="1">
              <a:lnSpc>
                <a:spcPct val="90000"/>
              </a:lnSpc>
              <a:buAutoNum type="arabicPeriod"/>
            </a:pPr>
            <a:r>
              <a:rPr lang="tr-TR" altLang="tr-TR" sz="2400" dirty="0" smtClean="0"/>
              <a:t>Ülkeler neden dış ticaret yaparlar, yani dış ticaretin kapalı ekonomiye göre ülkelere sağladığı yararlar nelerdir?</a:t>
            </a:r>
          </a:p>
          <a:p>
            <a:pPr marL="457200" indent="-457200" algn="just" eaLnBrk="1" hangingPunct="1">
              <a:lnSpc>
                <a:spcPct val="90000"/>
              </a:lnSpc>
              <a:buAutoNum type="arabicPeriod"/>
            </a:pPr>
            <a:endParaRPr lang="tr-TR" altLang="tr-TR" sz="2400" dirty="0">
              <a:solidFill>
                <a:schemeClr val="hlink"/>
              </a:solidFill>
            </a:endParaRPr>
          </a:p>
          <a:p>
            <a:pPr marL="457200" indent="-457200" algn="just" eaLnBrk="1" hangingPunct="1">
              <a:lnSpc>
                <a:spcPct val="90000"/>
              </a:lnSpc>
              <a:buAutoNum type="arabicPeriod"/>
            </a:pPr>
            <a:r>
              <a:rPr lang="tr-TR" altLang="tr-TR" sz="2400" dirty="0" smtClean="0"/>
              <a:t>Bir ülke dış ticaretinin bileşimi nasıl açıklanabilir; yani bir ülkenin hangi malları ihraç, hangilerini ithal edeceği neye göre belirlenir?</a:t>
            </a:r>
          </a:p>
          <a:p>
            <a:pPr marL="457200" indent="-457200" algn="just" eaLnBrk="1" hangingPunct="1">
              <a:lnSpc>
                <a:spcPct val="90000"/>
              </a:lnSpc>
              <a:buAutoNum type="arabicPeriod"/>
            </a:pPr>
            <a:endParaRPr lang="tr-TR" altLang="tr-TR" sz="2400" dirty="0">
              <a:solidFill>
                <a:schemeClr val="hlink"/>
              </a:solidFill>
            </a:endParaRPr>
          </a:p>
          <a:p>
            <a:pPr marL="457200" indent="-457200" algn="just" eaLnBrk="1" hangingPunct="1">
              <a:lnSpc>
                <a:spcPct val="90000"/>
              </a:lnSpc>
              <a:buAutoNum type="arabicPeriod"/>
            </a:pPr>
            <a:r>
              <a:rPr lang="tr-TR" altLang="tr-TR" sz="2400" dirty="0" smtClean="0"/>
              <a:t>Bir ülkenin ihraç fiyatları ile ithal fiyatları oranı, yani dış ticarette </a:t>
            </a:r>
            <a:r>
              <a:rPr lang="tr-TR" altLang="tr-TR" sz="2400" dirty="0" err="1" smtClean="0"/>
              <a:t>nisbi</a:t>
            </a:r>
            <a:r>
              <a:rPr lang="tr-TR" altLang="tr-TR" sz="2400" dirty="0" smtClean="0"/>
              <a:t> fiyatlar, ya da dış ticaret hadleri nasıl oluşmaktadır?  </a:t>
            </a:r>
          </a:p>
        </p:txBody>
      </p:sp>
      <p:sp>
        <p:nvSpPr>
          <p:cNvPr id="2" name="Slayt Numarası Yer Tutucusu 1"/>
          <p:cNvSpPr>
            <a:spLocks noGrp="1"/>
          </p:cNvSpPr>
          <p:nvPr>
            <p:ph type="sldNum" sz="quarter" idx="12"/>
          </p:nvPr>
        </p:nvSpPr>
        <p:spPr/>
        <p:txBody>
          <a:bodyPr/>
          <a:lstStyle/>
          <a:p>
            <a:fld id="{4F1E5FC9-9112-4CFF-B857-B730DCEDCD72}" type="slidenum">
              <a:rPr lang="tr-TR" smtClean="0"/>
              <a:t>6</a:t>
            </a:fld>
            <a:endParaRPr lang="tr-TR"/>
          </a:p>
        </p:txBody>
      </p:sp>
    </p:spTree>
    <p:extLst>
      <p:ext uri="{BB962C8B-B14F-4D97-AF65-F5344CB8AC3E}">
        <p14:creationId xmlns:p14="http://schemas.microsoft.com/office/powerpoint/2010/main" val="33822700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476672"/>
            <a:ext cx="8280920" cy="6001643"/>
          </a:xfrm>
          <a:prstGeom prst="rect">
            <a:avLst/>
          </a:prstGeom>
        </p:spPr>
        <p:txBody>
          <a:bodyPr wrap="square">
            <a:spAutoFit/>
          </a:bodyPr>
          <a:lstStyle/>
          <a:p>
            <a:pPr algn="just"/>
            <a:r>
              <a:rPr lang="tr-TR" sz="2400" b="1" dirty="0" err="1"/>
              <a:t>Ricardo’nun</a:t>
            </a:r>
            <a:r>
              <a:rPr lang="tr-TR" sz="2400" b="1" dirty="0"/>
              <a:t> emek-değer teorisinin dayandığı varsayımlar şunlardır: </a:t>
            </a:r>
            <a:endParaRPr lang="tr-TR" sz="2400" b="1" dirty="0" smtClean="0"/>
          </a:p>
          <a:p>
            <a:pPr algn="just"/>
            <a:endParaRPr lang="tr-TR" sz="2400" b="1" dirty="0" smtClean="0"/>
          </a:p>
          <a:p>
            <a:pPr marL="457200" indent="-457200" algn="just">
              <a:buAutoNum type="arabicPeriod"/>
            </a:pPr>
            <a:r>
              <a:rPr lang="tr-TR" sz="2400" dirty="0" smtClean="0"/>
              <a:t>Bütün </a:t>
            </a:r>
            <a:r>
              <a:rPr lang="tr-TR" sz="2400" dirty="0"/>
              <a:t>ekonomi tek bir tarımsal çiftlik gibi kabul edilir. </a:t>
            </a:r>
            <a:endParaRPr lang="tr-TR" sz="2400" dirty="0" smtClean="0"/>
          </a:p>
          <a:p>
            <a:pPr marL="457200" indent="-457200" algn="just">
              <a:buAutoNum type="arabicPeriod"/>
            </a:pPr>
            <a:r>
              <a:rPr lang="tr-TR" sz="2400" dirty="0" smtClean="0"/>
              <a:t>Bütün </a:t>
            </a:r>
            <a:r>
              <a:rPr lang="tr-TR" sz="2400" dirty="0"/>
              <a:t>üretim dallarında sermaye/emek oranı sabittir. Misal olarak 1 işçiye 1 kürek gibi. Burada 1 işçi emeği, 1 kürek de sermayeyi temsil etmektedir. </a:t>
            </a:r>
            <a:endParaRPr lang="tr-TR" sz="2400" dirty="0" smtClean="0"/>
          </a:p>
          <a:p>
            <a:pPr marL="457200" indent="-457200" algn="just">
              <a:buAutoNum type="arabicPeriod"/>
            </a:pPr>
            <a:r>
              <a:rPr lang="tr-TR" sz="2400" dirty="0" smtClean="0"/>
              <a:t>Emek </a:t>
            </a:r>
            <a:r>
              <a:rPr lang="tr-TR" sz="2400" dirty="0"/>
              <a:t>homojendir, yani türdeştir. Bununla birlikte bir kol işçisi ile bir mühendisin emeği homojen olmadığı için, mesela bir mühendis dört kol işçisine eşit sayılarak, bir kol işçisi ile bir mühendisin toplam emeği 5 kol işçisi (biri kol işçisinin, dördü mühendisin olmak üzere toplam 5 kol işçisi) olarak türdeş hale getirilebilir. </a:t>
            </a:r>
            <a:endParaRPr lang="tr-TR" sz="2400" dirty="0" smtClean="0"/>
          </a:p>
          <a:p>
            <a:pPr marL="457200" indent="-457200" algn="just">
              <a:buAutoNum type="arabicPeriod"/>
            </a:pPr>
            <a:r>
              <a:rPr lang="tr-TR" sz="2400" dirty="0" smtClean="0"/>
              <a:t>Hiç </a:t>
            </a:r>
            <a:r>
              <a:rPr lang="tr-TR" sz="2400" dirty="0"/>
              <a:t>rant getirmeyen topraklarda tahıl üretimi, sadece emek ve </a:t>
            </a:r>
            <a:r>
              <a:rPr lang="tr-TR" sz="2400" dirty="0" smtClean="0"/>
              <a:t>sermaye tarafından gerçekleştirilir. Toprak sahiplerinin üretime katkısı yoktur.  </a:t>
            </a:r>
            <a:endParaRPr lang="tr-TR" sz="2400" dirty="0"/>
          </a:p>
        </p:txBody>
      </p:sp>
      <p:sp>
        <p:nvSpPr>
          <p:cNvPr id="3" name="Slayt Numarası Yer Tutucusu 2"/>
          <p:cNvSpPr>
            <a:spLocks noGrp="1"/>
          </p:cNvSpPr>
          <p:nvPr>
            <p:ph type="sldNum" sz="quarter" idx="12"/>
          </p:nvPr>
        </p:nvSpPr>
        <p:spPr/>
        <p:txBody>
          <a:bodyPr/>
          <a:lstStyle/>
          <a:p>
            <a:fld id="{4F1E5FC9-9112-4CFF-B857-B730DCEDCD72}" type="slidenum">
              <a:rPr lang="tr-TR" smtClean="0"/>
              <a:t>60</a:t>
            </a:fld>
            <a:endParaRPr lang="tr-TR"/>
          </a:p>
        </p:txBody>
      </p:sp>
    </p:spTree>
    <p:extLst>
      <p:ext uri="{BB962C8B-B14F-4D97-AF65-F5344CB8AC3E}">
        <p14:creationId xmlns:p14="http://schemas.microsoft.com/office/powerpoint/2010/main" val="27933810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620688"/>
            <a:ext cx="8424936" cy="4893647"/>
          </a:xfrm>
          <a:prstGeom prst="rect">
            <a:avLst/>
          </a:prstGeom>
        </p:spPr>
        <p:txBody>
          <a:bodyPr wrap="square">
            <a:spAutoFit/>
          </a:bodyPr>
          <a:lstStyle/>
          <a:p>
            <a:pPr algn="just"/>
            <a:r>
              <a:rPr lang="tr-TR" sz="2400" b="1" dirty="0" smtClean="0"/>
              <a:t>Sermaye </a:t>
            </a:r>
            <a:r>
              <a:rPr lang="tr-TR" sz="2400" b="1" dirty="0"/>
              <a:t>birikiminin ve özel mülkiyetin bulunduğu sanayi kapitalizmi döneminde </a:t>
            </a:r>
            <a:r>
              <a:rPr lang="tr-TR" sz="2400" b="1" dirty="0" err="1"/>
              <a:t>Ricardo’nun</a:t>
            </a:r>
            <a:r>
              <a:rPr lang="tr-TR" sz="2400" b="1" dirty="0"/>
              <a:t> emek-değer teorisi şöyle açıklanabilir: </a:t>
            </a:r>
            <a:r>
              <a:rPr lang="tr-TR" sz="2400" dirty="0"/>
              <a:t> </a:t>
            </a:r>
            <a:endParaRPr lang="tr-TR" sz="2400" dirty="0" smtClean="0"/>
          </a:p>
          <a:p>
            <a:pPr marL="457200" indent="-457200" algn="just">
              <a:buAutoNum type="arabicPeriod"/>
            </a:pPr>
            <a:r>
              <a:rPr lang="tr-TR" sz="2400" dirty="0" smtClean="0"/>
              <a:t>Nüfus </a:t>
            </a:r>
            <a:r>
              <a:rPr lang="tr-TR" sz="2400" dirty="0"/>
              <a:t>artışı gıda talebini ve gıda fiyatlarını yükselterek, tahıl üretiminin verimli topraklardan hiç rant getirmeyen topraklara doğru genişlemesine yol açar.  </a:t>
            </a:r>
            <a:endParaRPr lang="tr-TR" sz="2400" dirty="0" smtClean="0"/>
          </a:p>
          <a:p>
            <a:pPr marL="457200" indent="-457200" algn="just">
              <a:buAutoNum type="arabicPeriod"/>
            </a:pPr>
            <a:r>
              <a:rPr lang="tr-TR" sz="2400" dirty="0" smtClean="0"/>
              <a:t>Verimli </a:t>
            </a:r>
            <a:r>
              <a:rPr lang="tr-TR" sz="2400" dirty="0"/>
              <a:t>topraklarda tahılın değeri, üretimde kullanılan emek, </a:t>
            </a:r>
            <a:r>
              <a:rPr lang="tr-TR" sz="2400" dirty="0" smtClean="0"/>
              <a:t>sermaye </a:t>
            </a:r>
            <a:r>
              <a:rPr lang="tr-TR" sz="2400" dirty="0"/>
              <a:t>ve toprak faktörleri tarafından belirlenir. Bu noktada Smith ile </a:t>
            </a:r>
            <a:r>
              <a:rPr lang="tr-TR" sz="2400" dirty="0" err="1" smtClean="0"/>
              <a:t>Ricardo</a:t>
            </a:r>
            <a:r>
              <a:rPr lang="tr-TR" sz="2400" dirty="0" smtClean="0"/>
              <a:t> </a:t>
            </a:r>
            <a:r>
              <a:rPr lang="tr-TR" sz="2400" dirty="0"/>
              <a:t>benzer düşünmektedir. Ancak üretim hiç rant getirmeyen verimsiz </a:t>
            </a:r>
            <a:r>
              <a:rPr lang="tr-TR" sz="2400" dirty="0" smtClean="0"/>
              <a:t>topraklara </a:t>
            </a:r>
            <a:r>
              <a:rPr lang="tr-TR" sz="2400" dirty="0"/>
              <a:t>gelince iş değişir. </a:t>
            </a:r>
            <a:endParaRPr lang="tr-TR" sz="2400" dirty="0" smtClean="0"/>
          </a:p>
          <a:p>
            <a:pPr marL="457200" indent="-457200" algn="just">
              <a:buAutoNum type="arabicPeriod"/>
            </a:pPr>
            <a:r>
              <a:rPr lang="tr-TR" sz="2400" dirty="0" smtClean="0"/>
              <a:t>Hiç </a:t>
            </a:r>
            <a:r>
              <a:rPr lang="tr-TR" sz="2400" dirty="0"/>
              <a:t>rant getirmeyen verimsiz topraklarda tahılın değeri, sadece emek ve sermaye tarafından belirlenir. Verimsiz topraklarda rant bulunmadığı için, üretim değerinin içinde rant yer almaz.</a:t>
            </a:r>
          </a:p>
        </p:txBody>
      </p:sp>
      <p:sp>
        <p:nvSpPr>
          <p:cNvPr id="3" name="Slayt Numarası Yer Tutucusu 2"/>
          <p:cNvSpPr>
            <a:spLocks noGrp="1"/>
          </p:cNvSpPr>
          <p:nvPr>
            <p:ph type="sldNum" sz="quarter" idx="12"/>
          </p:nvPr>
        </p:nvSpPr>
        <p:spPr/>
        <p:txBody>
          <a:bodyPr/>
          <a:lstStyle/>
          <a:p>
            <a:fld id="{4F1E5FC9-9112-4CFF-B857-B730DCEDCD72}" type="slidenum">
              <a:rPr lang="tr-TR" smtClean="0"/>
              <a:t>61</a:t>
            </a:fld>
            <a:endParaRPr lang="tr-TR"/>
          </a:p>
        </p:txBody>
      </p:sp>
    </p:spTree>
    <p:extLst>
      <p:ext uri="{BB962C8B-B14F-4D97-AF65-F5344CB8AC3E}">
        <p14:creationId xmlns:p14="http://schemas.microsoft.com/office/powerpoint/2010/main" val="355913493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1819" y="548680"/>
            <a:ext cx="8424936" cy="6001643"/>
          </a:xfrm>
          <a:prstGeom prst="rect">
            <a:avLst/>
          </a:prstGeom>
        </p:spPr>
        <p:txBody>
          <a:bodyPr wrap="square">
            <a:spAutoFit/>
          </a:bodyPr>
          <a:lstStyle/>
          <a:p>
            <a:pPr algn="just"/>
            <a:r>
              <a:rPr lang="tr-TR" sz="2400" dirty="0" smtClean="0"/>
              <a:t>4</a:t>
            </a:r>
            <a:r>
              <a:rPr lang="tr-TR" sz="2400" dirty="0"/>
              <a:t>. </a:t>
            </a:r>
            <a:r>
              <a:rPr lang="tr-TR" sz="2400" dirty="0" smtClean="0"/>
              <a:t> </a:t>
            </a:r>
            <a:r>
              <a:rPr lang="tr-TR" sz="2400" dirty="0" err="1" smtClean="0"/>
              <a:t>Ricardo’nun</a:t>
            </a:r>
            <a:r>
              <a:rPr lang="tr-TR" sz="2400" dirty="0" smtClean="0"/>
              <a:t> </a:t>
            </a:r>
            <a:r>
              <a:rPr lang="tr-TR" sz="2400" dirty="0"/>
              <a:t>emek-değer teorisi, hiç rant getirmeyen topraklarda tahıl değerinin oluşumundan hareket ederek yeni bir değer anlayışına ulaşır. Hiç rant getirmeyen topraklarda tahıl değeri emek ve sermaye tarafından belirlendiğine göre, acaba sermayeyi emek cinsinden ifade etmek mümkün müdür? Eğer sermayeyi emek birimine indirgemek mümkün olursa, tahıl üretiminin tamamen emek tarafından gerçekleştirildiği ileri sürülebilir. </a:t>
            </a:r>
            <a:endParaRPr lang="tr-TR" sz="2400" dirty="0" smtClean="0"/>
          </a:p>
          <a:p>
            <a:pPr algn="just"/>
            <a:endParaRPr lang="tr-TR" sz="2400" dirty="0" smtClean="0"/>
          </a:p>
          <a:p>
            <a:pPr algn="just"/>
            <a:r>
              <a:rPr lang="tr-TR" sz="2400" dirty="0" smtClean="0"/>
              <a:t>5</a:t>
            </a:r>
            <a:r>
              <a:rPr lang="tr-TR" sz="2400" dirty="0"/>
              <a:t>. 	</a:t>
            </a:r>
            <a:r>
              <a:rPr lang="tr-TR" sz="2400" dirty="0" err="1" smtClean="0"/>
              <a:t>Ricardo’ya</a:t>
            </a:r>
            <a:r>
              <a:rPr lang="tr-TR" sz="2400" dirty="0" smtClean="0"/>
              <a:t> </a:t>
            </a:r>
            <a:r>
              <a:rPr lang="tr-TR" sz="2400" dirty="0"/>
              <a:t>göre sermaye dolaylı emektir. Bu ifadeyi şöyle açmak mümkündür: Aslında sermaye dediğimiz faktör, aletler ve makinelerden oluşur. Emek ile birlikte sermayenin üretim sürecine girmesi, emeğin alet ve makinelerle donatılması anlamına gelir. Örnek vermek gerekirse, toprağı elleriyle kazan emek faktörüne bir kürek verilirse, burada kürek sermayedir, emek faktörü sermaye ile donatılmış olur. Acaba sermayeyi üreten kimdir? </a:t>
            </a:r>
          </a:p>
        </p:txBody>
      </p:sp>
      <p:sp>
        <p:nvSpPr>
          <p:cNvPr id="3" name="Slayt Numarası Yer Tutucusu 2"/>
          <p:cNvSpPr>
            <a:spLocks noGrp="1"/>
          </p:cNvSpPr>
          <p:nvPr>
            <p:ph type="sldNum" sz="quarter" idx="12"/>
          </p:nvPr>
        </p:nvSpPr>
        <p:spPr/>
        <p:txBody>
          <a:bodyPr/>
          <a:lstStyle/>
          <a:p>
            <a:fld id="{4F1E5FC9-9112-4CFF-B857-B730DCEDCD72}" type="slidenum">
              <a:rPr lang="tr-TR" smtClean="0"/>
              <a:t>62</a:t>
            </a:fld>
            <a:endParaRPr lang="tr-TR"/>
          </a:p>
        </p:txBody>
      </p:sp>
    </p:spTree>
    <p:extLst>
      <p:ext uri="{BB962C8B-B14F-4D97-AF65-F5344CB8AC3E}">
        <p14:creationId xmlns:p14="http://schemas.microsoft.com/office/powerpoint/2010/main" val="96643015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548680"/>
            <a:ext cx="8496943" cy="5632311"/>
          </a:xfrm>
          <a:prstGeom prst="rect">
            <a:avLst/>
          </a:prstGeom>
        </p:spPr>
        <p:txBody>
          <a:bodyPr wrap="square">
            <a:spAutoFit/>
          </a:bodyPr>
          <a:lstStyle/>
          <a:p>
            <a:pPr algn="just"/>
            <a:r>
              <a:rPr lang="tr-TR" sz="2400" dirty="0" err="1" smtClean="0"/>
              <a:t>Ricardo’ya</a:t>
            </a:r>
            <a:r>
              <a:rPr lang="tr-TR" sz="2400" dirty="0" smtClean="0"/>
              <a:t> </a:t>
            </a:r>
            <a:r>
              <a:rPr lang="tr-TR" sz="2400" dirty="0"/>
              <a:t>göre sermayeyi üreten de emek olduğuna göre, emek faktörüne doğrudan emek, sermaye faktörüne de dolaylı emek adı verilebilir. Bu açıklamaya göre hiç rant getirmeyen topraklarda, tahıl üretimini emek ile sermayenin gerçekleştirmesi, tahıl üretimini doğrudan emek ile dolaylı emeğin gerçekleştirmesi demektir. </a:t>
            </a:r>
            <a:endParaRPr lang="tr-TR" sz="2400" dirty="0" smtClean="0"/>
          </a:p>
          <a:p>
            <a:pPr algn="just"/>
            <a:endParaRPr lang="tr-TR" sz="2400" dirty="0"/>
          </a:p>
          <a:p>
            <a:pPr algn="just"/>
            <a:r>
              <a:rPr lang="tr-TR" sz="2400" dirty="0" smtClean="0"/>
              <a:t>6</a:t>
            </a:r>
            <a:r>
              <a:rPr lang="tr-TR" sz="2400" dirty="0"/>
              <a:t>. </a:t>
            </a:r>
            <a:r>
              <a:rPr lang="tr-TR" sz="2400" dirty="0" smtClean="0"/>
              <a:t>	Emeğin </a:t>
            </a:r>
            <a:r>
              <a:rPr lang="tr-TR" sz="2400" dirty="0"/>
              <a:t>doğrudan emek, sermayenin ise dolaylı emek olarak yeniden tanımlanması sonucunda, değerin emek (doğrudan emek + dolaylı emek) tarafından üretildiği ortaya çıkar. </a:t>
            </a:r>
            <a:r>
              <a:rPr lang="tr-TR" sz="2400" dirty="0" err="1"/>
              <a:t>Ricardo’nun</a:t>
            </a:r>
            <a:r>
              <a:rPr lang="tr-TR" sz="2400" dirty="0"/>
              <a:t>, hiç rant getirmeyen topraklarda (ki insanlık nüfus artışı nedeniyle hiç rant getirmeyen topraklarda üretim yapmaya mecburdur.) değeri (tahıl değerini) meydana getiren faktörün sadece emekten ibaret olduğunu ileri süren görüşüne </a:t>
            </a:r>
            <a:r>
              <a:rPr lang="tr-TR" sz="2400" dirty="0" err="1"/>
              <a:t>Ricardo’nun</a:t>
            </a:r>
            <a:r>
              <a:rPr lang="tr-TR" sz="2400" dirty="0"/>
              <a:t> Emek-Değer Teorisi denir. </a:t>
            </a:r>
          </a:p>
        </p:txBody>
      </p:sp>
      <p:sp>
        <p:nvSpPr>
          <p:cNvPr id="3" name="Slayt Numarası Yer Tutucusu 2"/>
          <p:cNvSpPr>
            <a:spLocks noGrp="1"/>
          </p:cNvSpPr>
          <p:nvPr>
            <p:ph type="sldNum" sz="quarter" idx="12"/>
          </p:nvPr>
        </p:nvSpPr>
        <p:spPr/>
        <p:txBody>
          <a:bodyPr/>
          <a:lstStyle/>
          <a:p>
            <a:fld id="{4F1E5FC9-9112-4CFF-B857-B730DCEDCD72}" type="slidenum">
              <a:rPr lang="tr-TR" smtClean="0"/>
              <a:t>63</a:t>
            </a:fld>
            <a:endParaRPr lang="tr-TR"/>
          </a:p>
        </p:txBody>
      </p:sp>
    </p:spTree>
    <p:extLst>
      <p:ext uri="{BB962C8B-B14F-4D97-AF65-F5344CB8AC3E}">
        <p14:creationId xmlns:p14="http://schemas.microsoft.com/office/powerpoint/2010/main" val="32563761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64</a:t>
            </a:fld>
            <a:endParaRPr lang="tr-TR"/>
          </a:p>
        </p:txBody>
      </p:sp>
      <p:sp>
        <p:nvSpPr>
          <p:cNvPr id="3" name="Dikdörtgen 2"/>
          <p:cNvSpPr/>
          <p:nvPr/>
        </p:nvSpPr>
        <p:spPr>
          <a:xfrm>
            <a:off x="398107" y="836712"/>
            <a:ext cx="8496944" cy="4524315"/>
          </a:xfrm>
          <a:prstGeom prst="rect">
            <a:avLst/>
          </a:prstGeom>
        </p:spPr>
        <p:txBody>
          <a:bodyPr wrap="square">
            <a:spAutoFit/>
          </a:bodyPr>
          <a:lstStyle/>
          <a:p>
            <a:pPr algn="just"/>
            <a:r>
              <a:rPr lang="tr-TR" sz="2400" dirty="0" err="1"/>
              <a:t>Ricardo</a:t>
            </a:r>
            <a:r>
              <a:rPr lang="tr-TR" sz="2400" dirty="0"/>
              <a:t> mübadele değerinin ya kıtlık ya da emekten doğduğunu </a:t>
            </a:r>
            <a:r>
              <a:rPr lang="tr-TR" sz="2400" dirty="0" smtClean="0"/>
              <a:t>savunmaktadır. </a:t>
            </a:r>
            <a:r>
              <a:rPr lang="tr-TR" sz="2400" dirty="0" err="1" smtClean="0"/>
              <a:t>Ricardo’ya</a:t>
            </a:r>
            <a:r>
              <a:rPr lang="tr-TR" sz="2400" dirty="0" smtClean="0"/>
              <a:t> </a:t>
            </a:r>
            <a:r>
              <a:rPr lang="tr-TR" sz="2400" dirty="0"/>
              <a:t>göre çoğaltılamayan ve çoğaltılabilen mallar vardır. Birincilerin değerini </a:t>
            </a:r>
            <a:r>
              <a:rPr lang="tr-TR" sz="2400" dirty="0" smtClean="0"/>
              <a:t>içerdikleri emek </a:t>
            </a:r>
            <a:r>
              <a:rPr lang="tr-TR" sz="2400" dirty="0"/>
              <a:t>miktarı değil, kıt bulunmaları ve satın alanların gelirleri ile talepleri belirler. </a:t>
            </a:r>
            <a:r>
              <a:rPr lang="tr-TR" sz="2400" dirty="0" smtClean="0"/>
              <a:t>İkincilerin ise </a:t>
            </a:r>
            <a:r>
              <a:rPr lang="tr-TR" sz="2400" dirty="0"/>
              <a:t>içerdiği emek miktarı, değerlerini belirler. Rantı ise mübadele değerinin dışında bırakır</a:t>
            </a:r>
            <a:r>
              <a:rPr lang="tr-TR" sz="2400" dirty="0" smtClean="0"/>
              <a:t>.</a:t>
            </a:r>
          </a:p>
          <a:p>
            <a:pPr algn="just"/>
            <a:endParaRPr lang="tr-TR" sz="2400" dirty="0"/>
          </a:p>
          <a:p>
            <a:pPr algn="just"/>
            <a:r>
              <a:rPr lang="tr-TR" sz="2400" dirty="0" err="1"/>
              <a:t>Ricardo</a:t>
            </a:r>
            <a:r>
              <a:rPr lang="tr-TR" sz="2400" dirty="0"/>
              <a:t> aynı zamanda, dolaylı ve dolaysız emek ayrımı yapmıştır</a:t>
            </a:r>
            <a:r>
              <a:rPr lang="tr-TR" sz="2400" dirty="0" smtClean="0"/>
              <a:t>.</a:t>
            </a:r>
          </a:p>
          <a:p>
            <a:pPr algn="just"/>
            <a:endParaRPr lang="tr-TR" sz="2400" dirty="0"/>
          </a:p>
          <a:p>
            <a:pPr marL="342900" indent="-342900" algn="just">
              <a:buFont typeface="Arial" charset="0"/>
              <a:buChar char="•"/>
            </a:pPr>
            <a:r>
              <a:rPr lang="tr-TR" sz="2400" dirty="0" smtClean="0"/>
              <a:t>Dolaylı </a:t>
            </a:r>
            <a:r>
              <a:rPr lang="tr-TR" sz="2400" dirty="0"/>
              <a:t>Emek: Geçmişteki birikmiş emek, kristalleşmiş halde makine ve </a:t>
            </a:r>
            <a:r>
              <a:rPr lang="tr-TR" sz="2400" dirty="0" smtClean="0"/>
              <a:t>teçhizatta bulunan emek</a:t>
            </a:r>
          </a:p>
          <a:p>
            <a:pPr marL="342900" indent="-342900" algn="just">
              <a:buFont typeface="Arial" charset="0"/>
              <a:buChar char="•"/>
            </a:pPr>
            <a:r>
              <a:rPr lang="tr-TR" sz="2400" dirty="0" smtClean="0"/>
              <a:t>Dolaysız </a:t>
            </a:r>
            <a:r>
              <a:rPr lang="tr-TR" sz="2400" dirty="0"/>
              <a:t>Emek: Üretime doğrudan giren canlı </a:t>
            </a:r>
            <a:r>
              <a:rPr lang="tr-TR" sz="2400" dirty="0" smtClean="0"/>
              <a:t>işgücüdür.</a:t>
            </a:r>
            <a:endParaRPr lang="tr-TR" sz="2400" dirty="0"/>
          </a:p>
        </p:txBody>
      </p:sp>
    </p:spTree>
    <p:extLst>
      <p:ext uri="{BB962C8B-B14F-4D97-AF65-F5344CB8AC3E}">
        <p14:creationId xmlns:p14="http://schemas.microsoft.com/office/powerpoint/2010/main" val="20403136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65</a:t>
            </a:fld>
            <a:endParaRPr lang="tr-TR"/>
          </a:p>
        </p:txBody>
      </p:sp>
      <p:sp>
        <p:nvSpPr>
          <p:cNvPr id="3" name="Dikdörtgen 2"/>
          <p:cNvSpPr/>
          <p:nvPr/>
        </p:nvSpPr>
        <p:spPr>
          <a:xfrm>
            <a:off x="395536" y="620688"/>
            <a:ext cx="8280920" cy="5262979"/>
          </a:xfrm>
          <a:prstGeom prst="rect">
            <a:avLst/>
          </a:prstGeom>
        </p:spPr>
        <p:txBody>
          <a:bodyPr wrap="square">
            <a:spAutoFit/>
          </a:bodyPr>
          <a:lstStyle/>
          <a:p>
            <a:pPr algn="just"/>
            <a:r>
              <a:rPr lang="tr-TR" sz="2400" b="1" dirty="0" smtClean="0"/>
              <a:t>RİCARDO RANT TEORİSİ</a:t>
            </a:r>
          </a:p>
          <a:p>
            <a:pPr algn="just"/>
            <a:endParaRPr lang="tr-TR" sz="2400" dirty="0"/>
          </a:p>
          <a:p>
            <a:pPr algn="just"/>
            <a:r>
              <a:rPr lang="tr-TR" sz="2400" dirty="0"/>
              <a:t>Üretim faktörlerinin oluşturduğu gelirin, üretim faktörlerine ücret- kar ve rant </a:t>
            </a:r>
            <a:r>
              <a:rPr lang="tr-TR" sz="2400" dirty="0" smtClean="0"/>
              <a:t>olarak dağılımı </a:t>
            </a:r>
            <a:r>
              <a:rPr lang="tr-TR" sz="2400" dirty="0"/>
              <a:t>sürecinde özellikle toprak rantı ile kar arasında bir çıkar çatışması ve haksız </a:t>
            </a:r>
            <a:r>
              <a:rPr lang="tr-TR" sz="2400" dirty="0" smtClean="0"/>
              <a:t>dağılım olduğunu </a:t>
            </a:r>
            <a:r>
              <a:rPr lang="tr-TR" sz="2400" dirty="0"/>
              <a:t>savunan </a:t>
            </a:r>
            <a:r>
              <a:rPr lang="tr-TR" sz="2400" dirty="0" err="1"/>
              <a:t>Ricardo</a:t>
            </a:r>
            <a:r>
              <a:rPr lang="tr-TR" sz="2400" dirty="0"/>
              <a:t>, bölüşüme diğer klasiklerden farklı bir boyut getirmiştir. Ayrıca </a:t>
            </a:r>
            <a:r>
              <a:rPr lang="tr-TR" sz="2400" dirty="0" smtClean="0"/>
              <a:t>bu farklı </a:t>
            </a:r>
            <a:r>
              <a:rPr lang="tr-TR" sz="2400" dirty="0"/>
              <a:t>boyut, </a:t>
            </a:r>
            <a:r>
              <a:rPr lang="tr-TR" sz="2400" dirty="0" err="1" smtClean="0"/>
              <a:t>Marx’ı</a:t>
            </a:r>
            <a:r>
              <a:rPr lang="tr-TR" sz="2400" dirty="0" smtClean="0"/>
              <a:t> </a:t>
            </a:r>
            <a:r>
              <a:rPr lang="tr-TR" sz="2400" dirty="0"/>
              <a:t>da etkileyerek, artı-değer teorisini oluşturmasına kaynaklık edecektir</a:t>
            </a:r>
            <a:r>
              <a:rPr lang="tr-TR" sz="2400" dirty="0" smtClean="0"/>
              <a:t>.</a:t>
            </a:r>
          </a:p>
          <a:p>
            <a:pPr algn="just"/>
            <a:endParaRPr lang="tr-TR" sz="2400" dirty="0"/>
          </a:p>
          <a:p>
            <a:pPr algn="just"/>
            <a:r>
              <a:rPr lang="tr-TR" sz="2400" dirty="0" err="1"/>
              <a:t>Ricardo’nun</a:t>
            </a:r>
            <a:r>
              <a:rPr lang="tr-TR" sz="2400" dirty="0"/>
              <a:t> analizine göre, topraklar arasındaki verimlilik farklılıkları rantı yaratır. </a:t>
            </a:r>
            <a:r>
              <a:rPr lang="tr-TR" sz="2400" dirty="0" smtClean="0"/>
              <a:t>Bu artan </a:t>
            </a:r>
            <a:r>
              <a:rPr lang="tr-TR" sz="2400" dirty="0"/>
              <a:t>rant kapitalistin kar oranını azaltır. Çünkü gelir, rant – kar ve ücret olarak dağıldığı </a:t>
            </a:r>
            <a:r>
              <a:rPr lang="tr-TR" sz="2400" dirty="0" smtClean="0"/>
              <a:t>için ranttaki </a:t>
            </a:r>
            <a:r>
              <a:rPr lang="tr-TR" sz="2400" dirty="0"/>
              <a:t>artış karı azaltma eğilimindedir. Çünkü ücretlerin düşemeyeceği bir seviye vardır.</a:t>
            </a:r>
          </a:p>
        </p:txBody>
      </p:sp>
    </p:spTree>
    <p:extLst>
      <p:ext uri="{BB962C8B-B14F-4D97-AF65-F5344CB8AC3E}">
        <p14:creationId xmlns:p14="http://schemas.microsoft.com/office/powerpoint/2010/main" val="8901521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66</a:t>
            </a:fld>
            <a:endParaRPr lang="tr-TR"/>
          </a:p>
        </p:txBody>
      </p:sp>
      <p:sp>
        <p:nvSpPr>
          <p:cNvPr id="3" name="Dikdörtgen 2"/>
          <p:cNvSpPr/>
          <p:nvPr/>
        </p:nvSpPr>
        <p:spPr>
          <a:xfrm>
            <a:off x="395536" y="1340768"/>
            <a:ext cx="7879226" cy="3046988"/>
          </a:xfrm>
          <a:prstGeom prst="rect">
            <a:avLst/>
          </a:prstGeom>
        </p:spPr>
        <p:txBody>
          <a:bodyPr wrap="square">
            <a:spAutoFit/>
          </a:bodyPr>
          <a:lstStyle/>
          <a:p>
            <a:pPr algn="just"/>
            <a:r>
              <a:rPr lang="tr-TR" sz="2400" dirty="0"/>
              <a:t>Ekonomi gelişirken nüfus ve kapital miktarı, toprak girdisine oranla artar. Bunun </a:t>
            </a:r>
            <a:r>
              <a:rPr lang="tr-TR" sz="2400" dirty="0" smtClean="0"/>
              <a:t>sonucu üretim</a:t>
            </a:r>
            <a:r>
              <a:rPr lang="tr-TR" sz="2400" dirty="0"/>
              <a:t>, verimi daha düşük topraklara kayar ve maliyet yükselir. Şöyle ki, ürünün fiyatı, </a:t>
            </a:r>
            <a:r>
              <a:rPr lang="tr-TR" sz="2400" dirty="0" smtClean="0"/>
              <a:t>verimi en </a:t>
            </a:r>
            <a:r>
              <a:rPr lang="tr-TR" sz="2400" dirty="0"/>
              <a:t>düşük (marjinal) topraklarda çalışan firmaların giderlerini karşılayacak düzeyde </a:t>
            </a:r>
            <a:r>
              <a:rPr lang="tr-TR" sz="2400" dirty="0" smtClean="0"/>
              <a:t>yüksek oluşur</a:t>
            </a:r>
            <a:r>
              <a:rPr lang="tr-TR" sz="2400" dirty="0"/>
              <a:t>. Bu durumda fiyat, verimi yüksek topraklardaki maliyetten daha yüksek oluşur. Bu </a:t>
            </a:r>
            <a:r>
              <a:rPr lang="tr-TR" sz="2400" dirty="0" smtClean="0"/>
              <a:t>fiyat ile </a:t>
            </a:r>
            <a:r>
              <a:rPr lang="tr-TR" sz="2400" dirty="0"/>
              <a:t>verimli topraklardaki maliyet arasındaki fark rantı oluşturur.</a:t>
            </a:r>
          </a:p>
        </p:txBody>
      </p:sp>
    </p:spTree>
    <p:extLst>
      <p:ext uri="{BB962C8B-B14F-4D97-AF65-F5344CB8AC3E}">
        <p14:creationId xmlns:p14="http://schemas.microsoft.com/office/powerpoint/2010/main" val="27270380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476672"/>
            <a:ext cx="8640960" cy="4893647"/>
          </a:xfrm>
          <a:prstGeom prst="rect">
            <a:avLst/>
          </a:prstGeom>
        </p:spPr>
        <p:txBody>
          <a:bodyPr wrap="square">
            <a:spAutoFit/>
          </a:bodyPr>
          <a:lstStyle/>
          <a:p>
            <a:pPr algn="just"/>
            <a:r>
              <a:rPr lang="tr-TR" sz="2400" b="1" dirty="0"/>
              <a:t>III. Aşama: Jean-</a:t>
            </a:r>
            <a:r>
              <a:rPr lang="tr-TR" sz="2400" b="1" dirty="0" err="1"/>
              <a:t>Baptiste</a:t>
            </a:r>
            <a:r>
              <a:rPr lang="tr-TR" sz="2400" b="1" dirty="0"/>
              <a:t> Say ve William </a:t>
            </a:r>
            <a:r>
              <a:rPr lang="tr-TR" sz="2400" b="1" dirty="0" err="1"/>
              <a:t>Nassau</a:t>
            </a:r>
            <a:r>
              <a:rPr lang="tr-TR" sz="2400" b="1" dirty="0"/>
              <a:t> </a:t>
            </a:r>
            <a:r>
              <a:rPr lang="tr-TR" sz="2400" b="1" dirty="0" err="1"/>
              <a:t>Senior’un</a:t>
            </a:r>
            <a:r>
              <a:rPr lang="tr-TR" sz="2400" b="1" dirty="0"/>
              <a:t> </a:t>
            </a:r>
            <a:r>
              <a:rPr lang="tr-TR" sz="2400" b="1" dirty="0" smtClean="0"/>
              <a:t>Emek Değer </a:t>
            </a:r>
            <a:r>
              <a:rPr lang="tr-TR" sz="2400" b="1" dirty="0"/>
              <a:t>Teorisine </a:t>
            </a:r>
            <a:r>
              <a:rPr lang="tr-TR" sz="2400" b="1" dirty="0" smtClean="0"/>
              <a:t>Karşı </a:t>
            </a:r>
            <a:r>
              <a:rPr lang="tr-TR" sz="2400" b="1" dirty="0"/>
              <a:t>Görüşleri: Alternatif Maliyet Teorisi v</a:t>
            </a:r>
            <a:r>
              <a:rPr lang="tr-TR" sz="2400" b="1" dirty="0" smtClean="0"/>
              <a:t>e </a:t>
            </a:r>
            <a:r>
              <a:rPr lang="tr-TR" sz="2400" b="1" dirty="0"/>
              <a:t>İ</a:t>
            </a:r>
            <a:r>
              <a:rPr lang="tr-TR" sz="2400" b="1" dirty="0" smtClean="0"/>
              <a:t>msak </a:t>
            </a:r>
            <a:r>
              <a:rPr lang="tr-TR" sz="2400" b="1" dirty="0"/>
              <a:t>Teorisi </a:t>
            </a:r>
            <a:endParaRPr lang="tr-TR" sz="2400" b="1" dirty="0" smtClean="0"/>
          </a:p>
          <a:p>
            <a:pPr algn="just"/>
            <a:endParaRPr lang="tr-TR" sz="2400" b="1" dirty="0"/>
          </a:p>
          <a:p>
            <a:pPr algn="just"/>
            <a:r>
              <a:rPr lang="tr-TR" sz="2400" dirty="0" smtClean="0"/>
              <a:t>David </a:t>
            </a:r>
            <a:r>
              <a:rPr lang="tr-TR" sz="2400" dirty="0" err="1"/>
              <a:t>Ricardo’nun</a:t>
            </a:r>
            <a:r>
              <a:rPr lang="tr-TR" sz="2400" dirty="0"/>
              <a:t> değeri emeğe bağlayan teorisi, Jean-</a:t>
            </a:r>
            <a:r>
              <a:rPr lang="tr-TR" sz="2400" dirty="0" err="1"/>
              <a:t>Baptiste</a:t>
            </a:r>
            <a:r>
              <a:rPr lang="tr-TR" sz="2400" dirty="0"/>
              <a:t> Say ve William </a:t>
            </a:r>
            <a:r>
              <a:rPr lang="tr-TR" sz="2400" dirty="0" err="1"/>
              <a:t>Nassau</a:t>
            </a:r>
            <a:r>
              <a:rPr lang="tr-TR" sz="2400" dirty="0"/>
              <a:t> </a:t>
            </a:r>
            <a:r>
              <a:rPr lang="tr-TR" sz="2400" dirty="0" err="1"/>
              <a:t>Senior</a:t>
            </a:r>
            <a:r>
              <a:rPr lang="tr-TR" sz="2400" dirty="0"/>
              <a:t> gibi Klasik iktisatçıları değerin kaynağı konusunda farklı arayışlara itti. </a:t>
            </a:r>
            <a:endParaRPr lang="tr-TR" sz="2400" dirty="0" smtClean="0"/>
          </a:p>
          <a:p>
            <a:pPr algn="just"/>
            <a:endParaRPr lang="tr-TR" sz="2400" dirty="0"/>
          </a:p>
          <a:p>
            <a:pPr algn="just"/>
            <a:r>
              <a:rPr lang="tr-TR" sz="2400" dirty="0" smtClean="0"/>
              <a:t>Eğer </a:t>
            </a:r>
            <a:r>
              <a:rPr lang="tr-TR" sz="2400" dirty="0" err="1"/>
              <a:t>Ricardo’nun</a:t>
            </a:r>
            <a:r>
              <a:rPr lang="tr-TR" sz="2400" dirty="0"/>
              <a:t> emek-değer teorisi doğru varsayılır ise emek ile sermaye arasında ortaya çıkacak çatışma Klasik </a:t>
            </a:r>
            <a:r>
              <a:rPr lang="tr-TR" sz="2400" dirty="0" err="1"/>
              <a:t>capitalist</a:t>
            </a:r>
            <a:r>
              <a:rPr lang="tr-TR" sz="2400" dirty="0"/>
              <a:t> sistemin özünü zedeleyecekti. </a:t>
            </a:r>
            <a:r>
              <a:rPr lang="tr-TR" sz="2400" dirty="0" smtClean="0"/>
              <a:t>Bu </a:t>
            </a:r>
            <a:r>
              <a:rPr lang="tr-TR" sz="2400" dirty="0"/>
              <a:t>nedenle Say ve </a:t>
            </a:r>
            <a:r>
              <a:rPr lang="tr-TR" sz="2400" dirty="0" err="1"/>
              <a:t>Senior</a:t>
            </a:r>
            <a:r>
              <a:rPr lang="tr-TR" sz="2400" dirty="0"/>
              <a:t> değerin kaynağının emek olmadığını gösteren çalışmalar yaptılar (Kazgan, 1997, </a:t>
            </a:r>
            <a:r>
              <a:rPr lang="tr-TR" sz="2400" dirty="0" err="1"/>
              <a:t>ss</a:t>
            </a:r>
            <a:r>
              <a:rPr lang="tr-TR" sz="2400" dirty="0"/>
              <a:t>. 70-71). </a:t>
            </a:r>
          </a:p>
        </p:txBody>
      </p:sp>
      <p:sp>
        <p:nvSpPr>
          <p:cNvPr id="3" name="Slayt Numarası Yer Tutucusu 2"/>
          <p:cNvSpPr>
            <a:spLocks noGrp="1"/>
          </p:cNvSpPr>
          <p:nvPr>
            <p:ph type="sldNum" sz="quarter" idx="12"/>
          </p:nvPr>
        </p:nvSpPr>
        <p:spPr/>
        <p:txBody>
          <a:bodyPr/>
          <a:lstStyle/>
          <a:p>
            <a:fld id="{4F1E5FC9-9112-4CFF-B857-B730DCEDCD72}" type="slidenum">
              <a:rPr lang="tr-TR" smtClean="0"/>
              <a:t>67</a:t>
            </a:fld>
            <a:endParaRPr lang="tr-TR"/>
          </a:p>
        </p:txBody>
      </p:sp>
    </p:spTree>
    <p:extLst>
      <p:ext uri="{BB962C8B-B14F-4D97-AF65-F5344CB8AC3E}">
        <p14:creationId xmlns:p14="http://schemas.microsoft.com/office/powerpoint/2010/main" val="9760658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751344"/>
            <a:ext cx="8424936" cy="5262979"/>
          </a:xfrm>
          <a:prstGeom prst="rect">
            <a:avLst/>
          </a:prstGeom>
        </p:spPr>
        <p:txBody>
          <a:bodyPr wrap="square">
            <a:spAutoFit/>
          </a:bodyPr>
          <a:lstStyle/>
          <a:p>
            <a:pPr algn="just"/>
            <a:r>
              <a:rPr lang="tr-TR" sz="2400" dirty="0" smtClean="0"/>
              <a:t>Jean-</a:t>
            </a:r>
            <a:r>
              <a:rPr lang="tr-TR" sz="2400" dirty="0" err="1" smtClean="0"/>
              <a:t>Baptiste</a:t>
            </a:r>
            <a:r>
              <a:rPr lang="tr-TR" sz="2400" dirty="0" smtClean="0"/>
              <a:t> </a:t>
            </a:r>
            <a:r>
              <a:rPr lang="tr-TR" sz="2400" dirty="0"/>
              <a:t>Say’a </a:t>
            </a:r>
            <a:r>
              <a:rPr lang="tr-TR" sz="2400" dirty="0" err="1"/>
              <a:t>gore</a:t>
            </a:r>
            <a:r>
              <a:rPr lang="tr-TR" sz="2400" dirty="0"/>
              <a:t> (1767-1832), değerin yaratılmasında emek, sermaye ve toprak eşit öneme sahiptir. </a:t>
            </a:r>
            <a:endParaRPr lang="tr-TR" sz="2400" dirty="0" smtClean="0"/>
          </a:p>
          <a:p>
            <a:pPr algn="just"/>
            <a:endParaRPr lang="tr-TR" sz="2400" dirty="0" smtClean="0"/>
          </a:p>
          <a:p>
            <a:pPr algn="just"/>
            <a:r>
              <a:rPr lang="tr-TR" sz="2400" dirty="0" smtClean="0"/>
              <a:t>Say </a:t>
            </a:r>
            <a:r>
              <a:rPr lang="tr-TR" sz="2400" dirty="0"/>
              <a:t>değerin belirlenmesinde alternatif maliyet teorisini geliştirmiştir. </a:t>
            </a:r>
            <a:r>
              <a:rPr lang="tr-TR" sz="2400" dirty="0" smtClean="0"/>
              <a:t>Alternatif </a:t>
            </a:r>
            <a:r>
              <a:rPr lang="tr-TR" sz="2400" dirty="0"/>
              <a:t>maliyet teorisi, bir malı elde etmenin maliyetinin, vazgeçilen malın değerine bağlar. </a:t>
            </a:r>
            <a:endParaRPr lang="tr-TR" sz="2400" dirty="0" smtClean="0"/>
          </a:p>
          <a:p>
            <a:pPr algn="just"/>
            <a:endParaRPr lang="tr-TR" sz="2400" dirty="0"/>
          </a:p>
          <a:p>
            <a:pPr algn="just"/>
            <a:r>
              <a:rPr lang="tr-TR" sz="2400" dirty="0" smtClean="0"/>
              <a:t>İki </a:t>
            </a:r>
            <a:r>
              <a:rPr lang="tr-TR" sz="2400" dirty="0"/>
              <a:t>mal arasında tercih yapmak durumunda kalan bir kimseyi ele alalım. Bu kimse bir paket sigarayı mı yoksa bir kilo kirazı mı tercih edecektir? Eğer bir paket sigarayı tercih etmiş ise, bir paket sigaranın maliyeti vazgeçilen bir kilo kirazın değerine eşittir. Bu yaklaşım dikkatleri sigara ve kiraz üretiminde kullanılan emek faktöründen uzaklaştırmakta ve </a:t>
            </a:r>
            <a:r>
              <a:rPr lang="tr-TR" sz="2400" dirty="0" err="1"/>
              <a:t>Ricardo’nun</a:t>
            </a:r>
            <a:r>
              <a:rPr lang="tr-TR" sz="2400" dirty="0"/>
              <a:t> yaklaşımı göz ardı etmektedir.  </a:t>
            </a:r>
          </a:p>
        </p:txBody>
      </p:sp>
      <p:sp>
        <p:nvSpPr>
          <p:cNvPr id="3" name="Slayt Numarası Yer Tutucusu 2"/>
          <p:cNvSpPr>
            <a:spLocks noGrp="1"/>
          </p:cNvSpPr>
          <p:nvPr>
            <p:ph type="sldNum" sz="quarter" idx="12"/>
          </p:nvPr>
        </p:nvSpPr>
        <p:spPr/>
        <p:txBody>
          <a:bodyPr/>
          <a:lstStyle/>
          <a:p>
            <a:fld id="{4F1E5FC9-9112-4CFF-B857-B730DCEDCD72}" type="slidenum">
              <a:rPr lang="tr-TR" smtClean="0"/>
              <a:t>68</a:t>
            </a:fld>
            <a:endParaRPr lang="tr-TR"/>
          </a:p>
        </p:txBody>
      </p:sp>
    </p:spTree>
    <p:extLst>
      <p:ext uri="{BB962C8B-B14F-4D97-AF65-F5344CB8AC3E}">
        <p14:creationId xmlns:p14="http://schemas.microsoft.com/office/powerpoint/2010/main" val="123819710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476672"/>
            <a:ext cx="8640960" cy="5262979"/>
          </a:xfrm>
          <a:prstGeom prst="rect">
            <a:avLst/>
          </a:prstGeom>
        </p:spPr>
        <p:txBody>
          <a:bodyPr wrap="square">
            <a:spAutoFit/>
          </a:bodyPr>
          <a:lstStyle/>
          <a:p>
            <a:pPr algn="just"/>
            <a:r>
              <a:rPr lang="tr-TR" sz="2400" dirty="0" smtClean="0"/>
              <a:t>William </a:t>
            </a:r>
            <a:r>
              <a:rPr lang="tr-TR" sz="2400" dirty="0" err="1"/>
              <a:t>Nassau</a:t>
            </a:r>
            <a:r>
              <a:rPr lang="tr-TR" sz="2400" dirty="0"/>
              <a:t> </a:t>
            </a:r>
            <a:r>
              <a:rPr lang="tr-TR" sz="2400" dirty="0" err="1"/>
              <a:t>Senior’a</a:t>
            </a:r>
            <a:r>
              <a:rPr lang="tr-TR" sz="2400" dirty="0"/>
              <a:t> göre (1790-1864), arzı hemen arttırılamayan, yani kıt olan bütün ürünler gibi toprak faktörünün bir rant elde etmesi de son derece normaldir ve haklıdır. </a:t>
            </a:r>
            <a:endParaRPr lang="tr-TR" sz="2400" dirty="0" smtClean="0"/>
          </a:p>
          <a:p>
            <a:pPr algn="just"/>
            <a:endParaRPr lang="tr-TR" sz="2400" dirty="0"/>
          </a:p>
          <a:p>
            <a:pPr algn="just"/>
            <a:r>
              <a:rPr lang="tr-TR" sz="2400" dirty="0" smtClean="0"/>
              <a:t>Emek </a:t>
            </a:r>
            <a:r>
              <a:rPr lang="tr-TR" sz="2400" dirty="0"/>
              <a:t>ve sermaye faktörlerinin ücret ve kar şeklindeki gelirlerinin haklılığını kanıtlamak için </a:t>
            </a:r>
            <a:r>
              <a:rPr lang="tr-TR" sz="2400" dirty="0" err="1"/>
              <a:t>Senior</a:t>
            </a:r>
            <a:r>
              <a:rPr lang="tr-TR" sz="2400" dirty="0"/>
              <a:t> değer analizine, Smith’in </a:t>
            </a:r>
            <a:r>
              <a:rPr lang="tr-TR" sz="2400" b="1" dirty="0"/>
              <a:t>“bir şeyi elde etmenin reel maliyetinin onu elde etmek için gereken mücadele ve sıkıntı olduğu” </a:t>
            </a:r>
            <a:r>
              <a:rPr lang="tr-TR" sz="2400" dirty="0"/>
              <a:t>fikri ile başlar.  </a:t>
            </a:r>
            <a:endParaRPr lang="tr-TR" sz="2400" dirty="0" smtClean="0"/>
          </a:p>
          <a:p>
            <a:pPr algn="just"/>
            <a:endParaRPr lang="tr-TR" sz="2400" dirty="0"/>
          </a:p>
          <a:p>
            <a:pPr algn="just"/>
            <a:r>
              <a:rPr lang="tr-TR" sz="2400" dirty="0" smtClean="0"/>
              <a:t>Üretim </a:t>
            </a:r>
            <a:r>
              <a:rPr lang="tr-TR" sz="2400" dirty="0"/>
              <a:t>sürecinde kullanılan emek ve sermaye faktörlerinin her ikisi de mücadele etmekte ve sıkıntı çekmektedir. Emeğin üretim sürecinde karşılaştığı sıkıntı herkes tarafından bilinmektedir ve ücret bu nedenle emeğin hakkıdır. Peki sermayenin üretimden kar şeklinde bir pay alması haklı mıdır? </a:t>
            </a:r>
          </a:p>
        </p:txBody>
      </p:sp>
      <p:sp>
        <p:nvSpPr>
          <p:cNvPr id="3" name="Slayt Numarası Yer Tutucusu 2"/>
          <p:cNvSpPr>
            <a:spLocks noGrp="1"/>
          </p:cNvSpPr>
          <p:nvPr>
            <p:ph type="sldNum" sz="quarter" idx="12"/>
          </p:nvPr>
        </p:nvSpPr>
        <p:spPr/>
        <p:txBody>
          <a:bodyPr/>
          <a:lstStyle/>
          <a:p>
            <a:fld id="{4F1E5FC9-9112-4CFF-B857-B730DCEDCD72}" type="slidenum">
              <a:rPr lang="tr-TR" smtClean="0"/>
              <a:t>69</a:t>
            </a:fld>
            <a:endParaRPr lang="tr-TR"/>
          </a:p>
        </p:txBody>
      </p:sp>
    </p:spTree>
    <p:extLst>
      <p:ext uri="{BB962C8B-B14F-4D97-AF65-F5344CB8AC3E}">
        <p14:creationId xmlns:p14="http://schemas.microsoft.com/office/powerpoint/2010/main" val="1731283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7</a:t>
            </a:fld>
            <a:endParaRPr lang="tr-TR"/>
          </a:p>
        </p:txBody>
      </p:sp>
      <p:sp>
        <p:nvSpPr>
          <p:cNvPr id="3" name="Dikdörtgen 2"/>
          <p:cNvSpPr/>
          <p:nvPr/>
        </p:nvSpPr>
        <p:spPr>
          <a:xfrm>
            <a:off x="323528" y="908720"/>
            <a:ext cx="8280920" cy="3785652"/>
          </a:xfrm>
          <a:prstGeom prst="rect">
            <a:avLst/>
          </a:prstGeom>
        </p:spPr>
        <p:txBody>
          <a:bodyPr wrap="square">
            <a:spAutoFit/>
          </a:bodyPr>
          <a:lstStyle/>
          <a:p>
            <a:pPr algn="just"/>
            <a:r>
              <a:rPr lang="tr-TR" sz="2400" b="1" i="1" dirty="0"/>
              <a:t>Ülkeler Neden Ticaret Yaparlar</a:t>
            </a:r>
            <a:r>
              <a:rPr lang="tr-TR" sz="2400" b="1" i="1" dirty="0" smtClean="0"/>
              <a:t>?</a:t>
            </a:r>
          </a:p>
          <a:p>
            <a:pPr algn="just"/>
            <a:r>
              <a:rPr lang="tr-TR" sz="2400" dirty="0"/>
              <a:t/>
            </a:r>
            <a:br>
              <a:rPr lang="tr-TR" sz="2400" dirty="0"/>
            </a:br>
            <a:r>
              <a:rPr lang="tr-TR" sz="2400" dirty="0"/>
              <a:t>Dünyada hiçbir ülkenin tek başına bütün ihtiyaçlarını karşılayacak </a:t>
            </a:r>
            <a:r>
              <a:rPr lang="tr-TR" sz="2400" dirty="0" smtClean="0"/>
              <a:t>miktarda kaynağa </a:t>
            </a:r>
            <a:r>
              <a:rPr lang="tr-TR" sz="2400" dirty="0"/>
              <a:t>sahip olduğu söylenemez. Ülkelerin kendilerinde fazla miktarda </a:t>
            </a:r>
            <a:r>
              <a:rPr lang="tr-TR" sz="2400" dirty="0" smtClean="0"/>
              <a:t>olan kaynaklan </a:t>
            </a:r>
            <a:r>
              <a:rPr lang="tr-TR" sz="2400" dirty="0"/>
              <a:t>da imha veya israf etmeleri mantıkla bağdaşmaz. Bu yüzden </a:t>
            </a:r>
            <a:r>
              <a:rPr lang="tr-TR" sz="2400" dirty="0" smtClean="0"/>
              <a:t>ülkeler çeşitli </a:t>
            </a:r>
            <a:r>
              <a:rPr lang="tr-TR" sz="2400" dirty="0"/>
              <a:t>sebeplerle ellerinde fazla olan ürünleri verip, kendilerinde az olan veya </a:t>
            </a:r>
            <a:r>
              <a:rPr lang="tr-TR" sz="2400" dirty="0" smtClean="0"/>
              <a:t>hiç olmayan </a:t>
            </a:r>
            <a:r>
              <a:rPr lang="tr-TR" sz="2400" dirty="0"/>
              <a:t>ürünleri almak, uluslararası ticarette bulunmak zorundadırlar. </a:t>
            </a:r>
            <a:r>
              <a:rPr lang="tr-TR" sz="2400" dirty="0" smtClean="0"/>
              <a:t>Ülkeleri birbirleri </a:t>
            </a:r>
            <a:r>
              <a:rPr lang="tr-TR" sz="2400" dirty="0"/>
              <a:t>ile ticaret yapmaya iten sebepler şu şekilde sıralanabilir:</a:t>
            </a:r>
          </a:p>
        </p:txBody>
      </p:sp>
    </p:spTree>
    <p:extLst>
      <p:ext uri="{BB962C8B-B14F-4D97-AF65-F5344CB8AC3E}">
        <p14:creationId xmlns:p14="http://schemas.microsoft.com/office/powerpoint/2010/main" val="20711121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6976" y="476672"/>
            <a:ext cx="8437931" cy="6001643"/>
          </a:xfrm>
          <a:prstGeom prst="rect">
            <a:avLst/>
          </a:prstGeom>
        </p:spPr>
        <p:txBody>
          <a:bodyPr wrap="square">
            <a:spAutoFit/>
          </a:bodyPr>
          <a:lstStyle/>
          <a:p>
            <a:pPr algn="just"/>
            <a:r>
              <a:rPr lang="tr-TR" sz="2400" dirty="0" err="1"/>
              <a:t>Senior’a</a:t>
            </a:r>
            <a:r>
              <a:rPr lang="tr-TR" sz="2400" dirty="0"/>
              <a:t> göre kar, tüketimden vazgeçmenin, geliri harcama imkanı varken kendini sıkarak onu harcamayıp tasarruf etmenin, yatırıma dönüştürmenin ve bu esnada çekilen sıkıntıların bir karşılığıdır.  </a:t>
            </a:r>
            <a:endParaRPr lang="tr-TR" sz="2400" dirty="0" smtClean="0"/>
          </a:p>
          <a:p>
            <a:pPr algn="just"/>
            <a:endParaRPr lang="tr-TR" sz="2400" dirty="0"/>
          </a:p>
          <a:p>
            <a:pPr algn="just"/>
            <a:r>
              <a:rPr lang="tr-TR" sz="2400" dirty="0" smtClean="0"/>
              <a:t>Demek </a:t>
            </a:r>
            <a:r>
              <a:rPr lang="tr-TR" sz="2400" dirty="0"/>
              <a:t>ki sermaye sahipleri gelirlerini bugün tüketme seçeneği varken tüketmeyip, gelecekte tüketmek üzere tasarruf ederken çektikleri sıkıntının (</a:t>
            </a:r>
            <a:r>
              <a:rPr lang="tr-TR" sz="2400" dirty="0" err="1"/>
              <a:t>imsakın</a:t>
            </a:r>
            <a:r>
              <a:rPr lang="tr-TR" sz="2400" dirty="0"/>
              <a:t>) karşılığı olarak haklı bir gelir kategorisi olan karı kazanmaktadırlar. </a:t>
            </a:r>
            <a:endParaRPr lang="tr-TR" sz="2400" dirty="0" smtClean="0"/>
          </a:p>
          <a:p>
            <a:pPr algn="just"/>
            <a:endParaRPr lang="tr-TR" sz="2400" dirty="0"/>
          </a:p>
          <a:p>
            <a:pPr algn="just"/>
            <a:r>
              <a:rPr lang="tr-TR" sz="2400" dirty="0" err="1" smtClean="0"/>
              <a:t>Senior’un</a:t>
            </a:r>
            <a:r>
              <a:rPr lang="tr-TR" sz="2400" dirty="0" smtClean="0"/>
              <a:t> </a:t>
            </a:r>
            <a:r>
              <a:rPr lang="tr-TR" sz="2400" dirty="0"/>
              <a:t>karı, çekilen sıkıntının karşılığı olarak haklı bir gelir kategorisi </a:t>
            </a:r>
            <a:r>
              <a:rPr lang="tr-TR" sz="2400" dirty="0" smtClean="0"/>
              <a:t>sayan değer görüşüne imsak (sıkıntı</a:t>
            </a:r>
            <a:r>
              <a:rPr lang="tr-TR" sz="2400" dirty="0"/>
              <a:t>) teorisi denir. </a:t>
            </a:r>
            <a:endParaRPr lang="tr-TR" sz="2400" dirty="0" smtClean="0"/>
          </a:p>
          <a:p>
            <a:pPr algn="just"/>
            <a:endParaRPr lang="tr-TR" sz="2400" dirty="0"/>
          </a:p>
          <a:p>
            <a:pPr algn="just"/>
            <a:r>
              <a:rPr lang="tr-TR" sz="2400" dirty="0" smtClean="0"/>
              <a:t>Dikkat </a:t>
            </a:r>
            <a:r>
              <a:rPr lang="tr-TR" sz="2400" dirty="0"/>
              <a:t>edilirse Say ve </a:t>
            </a:r>
            <a:r>
              <a:rPr lang="tr-TR" sz="2400" dirty="0" err="1"/>
              <a:t>Senior’un</a:t>
            </a:r>
            <a:r>
              <a:rPr lang="tr-TR" sz="2400" dirty="0"/>
              <a:t> değeri belirleyen unsurlar konusundaki yaklaşımları, </a:t>
            </a:r>
            <a:r>
              <a:rPr lang="tr-TR" sz="2400" dirty="0" err="1"/>
              <a:t>Ricardo’nun</a:t>
            </a:r>
            <a:r>
              <a:rPr lang="tr-TR" sz="2400" dirty="0"/>
              <a:t> emek-değer teorisinden duydukları rahatsızlığın, emeğe karşı sermaye sahiplerini koruma endişesinin bir sonucudur.      </a:t>
            </a:r>
          </a:p>
        </p:txBody>
      </p:sp>
      <p:sp>
        <p:nvSpPr>
          <p:cNvPr id="3" name="Slayt Numarası Yer Tutucusu 2"/>
          <p:cNvSpPr>
            <a:spLocks noGrp="1"/>
          </p:cNvSpPr>
          <p:nvPr>
            <p:ph type="sldNum" sz="quarter" idx="12"/>
          </p:nvPr>
        </p:nvSpPr>
        <p:spPr/>
        <p:txBody>
          <a:bodyPr/>
          <a:lstStyle/>
          <a:p>
            <a:fld id="{4F1E5FC9-9112-4CFF-B857-B730DCEDCD72}" type="slidenum">
              <a:rPr lang="tr-TR" smtClean="0"/>
              <a:t>70</a:t>
            </a:fld>
            <a:endParaRPr lang="tr-TR"/>
          </a:p>
        </p:txBody>
      </p:sp>
    </p:spTree>
    <p:extLst>
      <p:ext uri="{BB962C8B-B14F-4D97-AF65-F5344CB8AC3E}">
        <p14:creationId xmlns:p14="http://schemas.microsoft.com/office/powerpoint/2010/main" val="224089412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404664"/>
            <a:ext cx="8568952" cy="6278642"/>
          </a:xfrm>
          <a:prstGeom prst="rect">
            <a:avLst/>
          </a:prstGeom>
        </p:spPr>
        <p:txBody>
          <a:bodyPr wrap="square">
            <a:spAutoFit/>
          </a:bodyPr>
          <a:lstStyle/>
          <a:p>
            <a:r>
              <a:rPr lang="tr-TR" sz="2400" b="1" dirty="0" smtClean="0"/>
              <a:t>IV</a:t>
            </a:r>
            <a:r>
              <a:rPr lang="tr-TR" sz="2400" b="1" dirty="0"/>
              <a:t>. Aşama: Karl </a:t>
            </a:r>
            <a:r>
              <a:rPr lang="tr-TR" sz="2400" b="1" dirty="0" err="1"/>
              <a:t>Marx’ın</a:t>
            </a:r>
            <a:r>
              <a:rPr lang="tr-TR" sz="2400" b="1" dirty="0"/>
              <a:t> Emek-Değer Teorisi </a:t>
            </a:r>
            <a:endParaRPr lang="tr-TR" sz="2400" b="1" dirty="0" smtClean="0"/>
          </a:p>
          <a:p>
            <a:endParaRPr lang="tr-TR" dirty="0"/>
          </a:p>
          <a:p>
            <a:pPr algn="just"/>
            <a:r>
              <a:rPr lang="tr-TR" sz="2400" dirty="0" smtClean="0"/>
              <a:t>Karl </a:t>
            </a:r>
            <a:r>
              <a:rPr lang="tr-TR" sz="2400" dirty="0" err="1"/>
              <a:t>Marx’ın</a:t>
            </a:r>
            <a:r>
              <a:rPr lang="tr-TR" sz="2400" dirty="0"/>
              <a:t> (1818-1883) analizinin başlangıç noktası, kapitalist toplumda malların </a:t>
            </a:r>
            <a:r>
              <a:rPr lang="tr-TR" sz="2400" dirty="0" smtClean="0"/>
              <a:t>analizidir. </a:t>
            </a:r>
            <a:r>
              <a:rPr lang="tr-TR" sz="2400" dirty="0"/>
              <a:t>Mallar, kar amacıyla üretilen ve insan ihtiyacını karşılama özelliğine sahip olan nesnelerdir. Mallar insan ihtiyaçlarını iki şekilde karşılayabilir: Doğrudan tüketim malları şeklinde </a:t>
            </a:r>
            <a:r>
              <a:rPr lang="tr-TR" sz="2400" dirty="0" smtClean="0"/>
              <a:t>veya dolaylı olarak yatırım malları (üretim araçları) şeklinde</a:t>
            </a:r>
            <a:r>
              <a:rPr lang="tr-TR" sz="2400" dirty="0"/>
              <a:t>. </a:t>
            </a:r>
            <a:endParaRPr lang="tr-TR" sz="2400" dirty="0" smtClean="0"/>
          </a:p>
          <a:p>
            <a:pPr algn="just"/>
            <a:endParaRPr lang="tr-TR" sz="2400" dirty="0"/>
          </a:p>
          <a:p>
            <a:pPr algn="just"/>
            <a:r>
              <a:rPr lang="tr-TR" sz="2400" dirty="0" err="1" smtClean="0"/>
              <a:t>Marx’a</a:t>
            </a:r>
            <a:r>
              <a:rPr lang="tr-TR" sz="2400" dirty="0" smtClean="0"/>
              <a:t> </a:t>
            </a:r>
            <a:r>
              <a:rPr lang="tr-TR" sz="2400" dirty="0"/>
              <a:t>göre, bir malın değeri, normal üretim şartları ve emeğin ortalama becerisi ve yoğunluğu veri iken, o malın içinde gömülü bulunan sosyal olarak gerekli emek-zamandır. Sosyal olarak gerekli emek-zaman; </a:t>
            </a:r>
            <a:endParaRPr lang="tr-TR" sz="2400" dirty="0" smtClean="0"/>
          </a:p>
          <a:p>
            <a:pPr marL="342900" indent="-342900" algn="just">
              <a:buFont typeface="Arial" charset="0"/>
              <a:buChar char="•"/>
            </a:pPr>
            <a:r>
              <a:rPr lang="tr-TR" sz="2400" dirty="0" smtClean="0"/>
              <a:t>O </a:t>
            </a:r>
            <a:r>
              <a:rPr lang="tr-TR" sz="2400" dirty="0"/>
              <a:t>malın üretiminde kullanılan doğrudan emeği, </a:t>
            </a:r>
            <a:endParaRPr lang="tr-TR" sz="2400" dirty="0" smtClean="0"/>
          </a:p>
          <a:p>
            <a:pPr marL="342900" indent="-342900" algn="just">
              <a:buFont typeface="Arial" charset="0"/>
              <a:buChar char="•"/>
            </a:pPr>
            <a:r>
              <a:rPr lang="tr-TR" sz="2400" dirty="0" smtClean="0"/>
              <a:t>O </a:t>
            </a:r>
            <a:r>
              <a:rPr lang="tr-TR" sz="2400" dirty="0"/>
              <a:t>malın üretiminde kullanılan makine ve ham maddeyi (dolaylı emeği</a:t>
            </a:r>
            <a:r>
              <a:rPr lang="tr-TR" sz="2400" dirty="0" smtClean="0"/>
              <a:t>), </a:t>
            </a:r>
          </a:p>
          <a:p>
            <a:pPr marL="342900" indent="-342900" algn="just">
              <a:buFont typeface="Arial" charset="0"/>
              <a:buChar char="•"/>
            </a:pPr>
            <a:r>
              <a:rPr lang="tr-TR" sz="2400" dirty="0" smtClean="0"/>
              <a:t>Üretim </a:t>
            </a:r>
            <a:r>
              <a:rPr lang="tr-TR" sz="2400" dirty="0"/>
              <a:t>sürecinde mala transfer edilen değeri kapsar. </a:t>
            </a:r>
          </a:p>
        </p:txBody>
      </p:sp>
      <p:sp>
        <p:nvSpPr>
          <p:cNvPr id="3" name="Slayt Numarası Yer Tutucusu 2"/>
          <p:cNvSpPr>
            <a:spLocks noGrp="1"/>
          </p:cNvSpPr>
          <p:nvPr>
            <p:ph type="sldNum" sz="quarter" idx="12"/>
          </p:nvPr>
        </p:nvSpPr>
        <p:spPr/>
        <p:txBody>
          <a:bodyPr/>
          <a:lstStyle/>
          <a:p>
            <a:fld id="{4F1E5FC9-9112-4CFF-B857-B730DCEDCD72}" type="slidenum">
              <a:rPr lang="tr-TR" smtClean="0"/>
              <a:t>71</a:t>
            </a:fld>
            <a:endParaRPr lang="tr-TR"/>
          </a:p>
        </p:txBody>
      </p:sp>
    </p:spTree>
    <p:extLst>
      <p:ext uri="{BB962C8B-B14F-4D97-AF65-F5344CB8AC3E}">
        <p14:creationId xmlns:p14="http://schemas.microsoft.com/office/powerpoint/2010/main" val="134130248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1196752"/>
            <a:ext cx="8568952" cy="4154984"/>
          </a:xfrm>
          <a:prstGeom prst="rect">
            <a:avLst/>
          </a:prstGeom>
        </p:spPr>
        <p:txBody>
          <a:bodyPr wrap="square">
            <a:spAutoFit/>
          </a:bodyPr>
          <a:lstStyle/>
          <a:p>
            <a:pPr algn="just"/>
            <a:r>
              <a:rPr lang="tr-TR" sz="2400" dirty="0" err="1" smtClean="0"/>
              <a:t>Marx’ın</a:t>
            </a:r>
            <a:r>
              <a:rPr lang="tr-TR" sz="2400" dirty="0" smtClean="0"/>
              <a:t> </a:t>
            </a:r>
            <a:r>
              <a:rPr lang="tr-TR" sz="2400" dirty="0"/>
              <a:t>emek-değer teorisi </a:t>
            </a:r>
            <a:r>
              <a:rPr lang="tr-TR" sz="2400" dirty="0" err="1"/>
              <a:t>Ricardo’nun</a:t>
            </a:r>
            <a:r>
              <a:rPr lang="tr-TR" sz="2400" dirty="0"/>
              <a:t> emek-değer teorisinden farklıdır. </a:t>
            </a:r>
            <a:endParaRPr lang="tr-TR" sz="2400" dirty="0" smtClean="0"/>
          </a:p>
          <a:p>
            <a:pPr algn="just"/>
            <a:endParaRPr lang="tr-TR" sz="2400" dirty="0"/>
          </a:p>
          <a:p>
            <a:pPr algn="just"/>
            <a:r>
              <a:rPr lang="tr-TR" sz="2400" dirty="0" err="1" smtClean="0"/>
              <a:t>Marx’a</a:t>
            </a:r>
            <a:r>
              <a:rPr lang="tr-TR" sz="2400" dirty="0" smtClean="0"/>
              <a:t> </a:t>
            </a:r>
            <a:r>
              <a:rPr lang="tr-TR" sz="2400" dirty="0"/>
              <a:t>göre, emek-zaman malların ve hizmetlerin mutlak değerini belirler. </a:t>
            </a:r>
            <a:r>
              <a:rPr lang="tr-TR" sz="2400" dirty="0" err="1"/>
              <a:t>Ricardo’da</a:t>
            </a:r>
            <a:r>
              <a:rPr lang="tr-TR" sz="2400" dirty="0"/>
              <a:t> ise emek-zaman malların ve hizmetlerin nispi (göreceli) değerinin ölçüsüdür. </a:t>
            </a:r>
            <a:endParaRPr lang="tr-TR" sz="2400" dirty="0" smtClean="0"/>
          </a:p>
          <a:p>
            <a:pPr algn="just"/>
            <a:endParaRPr lang="tr-TR" sz="2400" dirty="0"/>
          </a:p>
          <a:p>
            <a:pPr algn="just"/>
            <a:r>
              <a:rPr lang="tr-TR" sz="2400" dirty="0" err="1" smtClean="0"/>
              <a:t>Marx’ın</a:t>
            </a:r>
            <a:r>
              <a:rPr lang="tr-TR" sz="2400" dirty="0" smtClean="0"/>
              <a:t> </a:t>
            </a:r>
            <a:r>
              <a:rPr lang="tr-TR" sz="2400" dirty="0"/>
              <a:t>emek-değer teorisi, sermaye ve toprağın bir malın değerine hiç katkıda bulunmadığını ileri sürmektedir. </a:t>
            </a:r>
            <a:r>
              <a:rPr lang="tr-TR" sz="2400" dirty="0" err="1"/>
              <a:t>Ricardo</a:t>
            </a:r>
            <a:r>
              <a:rPr lang="tr-TR" sz="2400" dirty="0"/>
              <a:t>, hiç rant getirmeyen topraklara gelinceye kadar, toprağın malların değerine katkı yapmaya devam ettiğini düşünmektedir. </a:t>
            </a:r>
          </a:p>
        </p:txBody>
      </p:sp>
      <p:sp>
        <p:nvSpPr>
          <p:cNvPr id="3" name="Slayt Numarası Yer Tutucusu 2"/>
          <p:cNvSpPr>
            <a:spLocks noGrp="1"/>
          </p:cNvSpPr>
          <p:nvPr>
            <p:ph type="sldNum" sz="quarter" idx="12"/>
          </p:nvPr>
        </p:nvSpPr>
        <p:spPr/>
        <p:txBody>
          <a:bodyPr/>
          <a:lstStyle/>
          <a:p>
            <a:fld id="{4F1E5FC9-9112-4CFF-B857-B730DCEDCD72}" type="slidenum">
              <a:rPr lang="tr-TR" smtClean="0"/>
              <a:t>72</a:t>
            </a:fld>
            <a:endParaRPr lang="tr-TR"/>
          </a:p>
        </p:txBody>
      </p:sp>
    </p:spTree>
    <p:extLst>
      <p:ext uri="{BB962C8B-B14F-4D97-AF65-F5344CB8AC3E}">
        <p14:creationId xmlns:p14="http://schemas.microsoft.com/office/powerpoint/2010/main" val="55056161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260648"/>
            <a:ext cx="8568952" cy="6370975"/>
          </a:xfrm>
          <a:prstGeom prst="rect">
            <a:avLst/>
          </a:prstGeom>
        </p:spPr>
        <p:txBody>
          <a:bodyPr wrap="square">
            <a:spAutoFit/>
          </a:bodyPr>
          <a:lstStyle/>
          <a:p>
            <a:pPr algn="just"/>
            <a:r>
              <a:rPr lang="tr-TR" sz="2400" b="1" dirty="0" smtClean="0"/>
              <a:t>V</a:t>
            </a:r>
            <a:r>
              <a:rPr lang="tr-TR" sz="2400" b="1" dirty="0"/>
              <a:t>. Aşama: William </a:t>
            </a:r>
            <a:r>
              <a:rPr lang="tr-TR" sz="2400" b="1" dirty="0" err="1"/>
              <a:t>Stanley</a:t>
            </a:r>
            <a:r>
              <a:rPr lang="tr-TR" sz="2400" b="1" dirty="0"/>
              <a:t> </a:t>
            </a:r>
            <a:r>
              <a:rPr lang="tr-TR" sz="2400" b="1" dirty="0" err="1"/>
              <a:t>Jevons’un</a:t>
            </a:r>
            <a:r>
              <a:rPr lang="tr-TR" sz="2400" b="1" dirty="0"/>
              <a:t> Değer Teorisi </a:t>
            </a:r>
            <a:endParaRPr lang="tr-TR" sz="2400" b="1" dirty="0" smtClean="0"/>
          </a:p>
          <a:p>
            <a:pPr algn="just"/>
            <a:endParaRPr lang="tr-TR" sz="2400" dirty="0"/>
          </a:p>
          <a:p>
            <a:pPr algn="just"/>
            <a:r>
              <a:rPr lang="tr-TR" sz="2400" dirty="0" smtClean="0"/>
              <a:t>William </a:t>
            </a:r>
            <a:r>
              <a:rPr lang="tr-TR" sz="2400" dirty="0" err="1"/>
              <a:t>Stanley</a:t>
            </a:r>
            <a:r>
              <a:rPr lang="tr-TR" sz="2400" dirty="0"/>
              <a:t> </a:t>
            </a:r>
            <a:r>
              <a:rPr lang="tr-TR" sz="2400" dirty="0" err="1"/>
              <a:t>Jevons</a:t>
            </a:r>
            <a:r>
              <a:rPr lang="tr-TR" sz="2400" dirty="0"/>
              <a:t> (1835-1882), </a:t>
            </a:r>
            <a:r>
              <a:rPr lang="tr-TR" sz="2400" dirty="0" err="1"/>
              <a:t>Ricardo’nun</a:t>
            </a:r>
            <a:r>
              <a:rPr lang="tr-TR" sz="2400" dirty="0"/>
              <a:t> yetenekli fakat </a:t>
            </a:r>
            <a:r>
              <a:rPr lang="tr-TR" sz="2400" dirty="0" err="1"/>
              <a:t>terskafalı</a:t>
            </a:r>
            <a:r>
              <a:rPr lang="tr-TR" sz="2400" dirty="0"/>
              <a:t> biri olduğunu, iktisat bilimini yanlış yola </a:t>
            </a:r>
            <a:r>
              <a:rPr lang="tr-TR" sz="2400" dirty="0" smtClean="0"/>
              <a:t>soktuğunu </a:t>
            </a:r>
            <a:r>
              <a:rPr lang="tr-TR" sz="2400" dirty="0"/>
              <a:t>ileri sürdü. </a:t>
            </a:r>
            <a:r>
              <a:rPr lang="tr-TR" sz="2400" dirty="0" err="1" smtClean="0"/>
              <a:t>Jevons</a:t>
            </a:r>
            <a:r>
              <a:rPr lang="tr-TR" sz="2400" dirty="0"/>
              <a:t>, </a:t>
            </a:r>
            <a:r>
              <a:rPr lang="tr-TR" sz="2400" dirty="0" err="1"/>
              <a:t>Senior’un</a:t>
            </a:r>
            <a:r>
              <a:rPr lang="tr-TR" sz="2400" dirty="0"/>
              <a:t> iktisadi analizini takdir etti.  </a:t>
            </a:r>
            <a:endParaRPr lang="tr-TR" sz="2400" dirty="0" smtClean="0"/>
          </a:p>
          <a:p>
            <a:pPr algn="just"/>
            <a:endParaRPr lang="tr-TR" sz="2400" dirty="0"/>
          </a:p>
          <a:p>
            <a:pPr algn="just"/>
            <a:r>
              <a:rPr lang="tr-TR" sz="2400" dirty="0" err="1" smtClean="0"/>
              <a:t>Ricardo</a:t>
            </a:r>
            <a:r>
              <a:rPr lang="tr-TR" sz="2400" dirty="0"/>
              <a:t>, insanlar çıkarmak için denize dalmak zorunda oldukları için </a:t>
            </a:r>
            <a:r>
              <a:rPr lang="tr-TR" sz="2400" dirty="0" smtClean="0"/>
              <a:t>incilerin </a:t>
            </a:r>
            <a:r>
              <a:rPr lang="tr-TR" sz="2400" dirty="0"/>
              <a:t>değerli olduğunu ileri sürerken; </a:t>
            </a:r>
            <a:r>
              <a:rPr lang="tr-TR" sz="2400" dirty="0" err="1"/>
              <a:t>Jevons</a:t>
            </a:r>
            <a:r>
              <a:rPr lang="tr-TR" sz="2400" dirty="0"/>
              <a:t>, tüketiciler ondan fayda elde ettikleri için incilerin değerli olduğunu ve inciler değerli olduğu için insanların denize daldığını ileri sürmektedir.  </a:t>
            </a:r>
            <a:endParaRPr lang="tr-TR" sz="2400" dirty="0" smtClean="0"/>
          </a:p>
          <a:p>
            <a:pPr algn="just"/>
            <a:endParaRPr lang="tr-TR" sz="2400" dirty="0"/>
          </a:p>
          <a:p>
            <a:pPr algn="just"/>
            <a:r>
              <a:rPr lang="tr-TR" sz="2400" dirty="0" err="1" smtClean="0"/>
              <a:t>Ricardo</a:t>
            </a:r>
            <a:r>
              <a:rPr lang="tr-TR" sz="2400" dirty="0"/>
              <a:t>, incinin emek harcandığı için değerli olduğunu, </a:t>
            </a:r>
            <a:r>
              <a:rPr lang="tr-TR" sz="2400" dirty="0" err="1"/>
              <a:t>Jevons</a:t>
            </a:r>
            <a:r>
              <a:rPr lang="tr-TR" sz="2400" dirty="0"/>
              <a:t> ise değerli olduğu için emek harcandığını savunmaktadır. </a:t>
            </a:r>
            <a:r>
              <a:rPr lang="tr-TR" sz="2400" dirty="0" err="1" smtClean="0"/>
              <a:t>Jevons’a</a:t>
            </a:r>
            <a:r>
              <a:rPr lang="tr-TR" sz="2400" dirty="0" smtClean="0"/>
              <a:t> </a:t>
            </a:r>
            <a:r>
              <a:rPr lang="tr-TR" sz="2400" dirty="0"/>
              <a:t>göre, incinin tatmin ettiği belirli bir fayda seviyesi, insanların halen sahip oldukları inci sayısına bağlıdır. İnci bol ise incinin faydası az, inci kıt ise incinin faydası çoktur. Faydası çok ise emek harcanmaya değer. Sadece emek harcanarak fayda yaratılamaz. </a:t>
            </a:r>
          </a:p>
        </p:txBody>
      </p:sp>
      <p:sp>
        <p:nvSpPr>
          <p:cNvPr id="3" name="Slayt Numarası Yer Tutucusu 2"/>
          <p:cNvSpPr>
            <a:spLocks noGrp="1"/>
          </p:cNvSpPr>
          <p:nvPr>
            <p:ph type="sldNum" sz="quarter" idx="12"/>
          </p:nvPr>
        </p:nvSpPr>
        <p:spPr/>
        <p:txBody>
          <a:bodyPr/>
          <a:lstStyle/>
          <a:p>
            <a:fld id="{4F1E5FC9-9112-4CFF-B857-B730DCEDCD72}" type="slidenum">
              <a:rPr lang="tr-TR" smtClean="0"/>
              <a:t>73</a:t>
            </a:fld>
            <a:endParaRPr lang="tr-TR"/>
          </a:p>
        </p:txBody>
      </p:sp>
    </p:spTree>
    <p:extLst>
      <p:ext uri="{BB962C8B-B14F-4D97-AF65-F5344CB8AC3E}">
        <p14:creationId xmlns:p14="http://schemas.microsoft.com/office/powerpoint/2010/main" val="335856152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3409" y="127618"/>
            <a:ext cx="8496944" cy="6740307"/>
          </a:xfrm>
          <a:prstGeom prst="rect">
            <a:avLst/>
          </a:prstGeom>
        </p:spPr>
        <p:txBody>
          <a:bodyPr wrap="square">
            <a:spAutoFit/>
          </a:bodyPr>
          <a:lstStyle/>
          <a:p>
            <a:pPr algn="just"/>
            <a:r>
              <a:rPr lang="tr-TR" sz="2400" dirty="0" smtClean="0"/>
              <a:t>Marjinal </a:t>
            </a:r>
            <a:r>
              <a:rPr lang="tr-TR" sz="2400" dirty="0"/>
              <a:t>fayda mübadele değerini belirler. Mübadele değerindeki bir değişme, halkın mallara olan göreceli tercihlerindeki bir değişmeden kaynaklanmış olabilir. </a:t>
            </a:r>
            <a:endParaRPr lang="tr-TR" sz="2400" dirty="0" smtClean="0"/>
          </a:p>
          <a:p>
            <a:pPr algn="just"/>
            <a:endParaRPr lang="tr-TR" sz="2400" dirty="0"/>
          </a:p>
          <a:p>
            <a:pPr algn="just"/>
            <a:r>
              <a:rPr lang="tr-TR" sz="2400" dirty="0" smtClean="0"/>
              <a:t>Mübadele </a:t>
            </a:r>
            <a:r>
              <a:rPr lang="tr-TR" sz="2400" dirty="0"/>
              <a:t>değeri değiştiği zaman, malların üretiminde kullanılan emeğin değeri (ücreti) de değişir. Emeğin değerindeki (ücretindeki) değişmeler, çeşitli endüstrilerde çalışan işçilerin optimal iş süresi ile ilgili görüşlerini değiştirir. </a:t>
            </a:r>
            <a:endParaRPr lang="tr-TR" sz="2400" dirty="0" smtClean="0"/>
          </a:p>
          <a:p>
            <a:pPr algn="just"/>
            <a:endParaRPr lang="tr-TR" sz="2400" dirty="0"/>
          </a:p>
          <a:p>
            <a:pPr algn="just"/>
            <a:r>
              <a:rPr lang="tr-TR" sz="2400" dirty="0" smtClean="0"/>
              <a:t>Bu </a:t>
            </a:r>
            <a:r>
              <a:rPr lang="tr-TR" sz="2400" dirty="0"/>
              <a:t>mantık zinciri sonucunda, emeğin değişim değerinin sebebi ve ölçüsü olduğu söylenemez. Aksine bir saatlik emek değeri (ücreti), üretimine katıldığı malın marjinal faydası tarafından belirlenir. Emek değeri ürün değerini belirlemez, ürün değeri emek değerini belirler. Bu nedenle bulaşık yıkamada harcanan bir saatlik emeğin ücreti düşük (çünkü bulaşık yıkamanın marjinal faydası düşük), buna karşılık bilgisayar yazılımında harcanan bir saatlik emeğin ücreti yüksek (çünkü bilgisayar yazılımının marjinal faydası yüksektir).  </a:t>
            </a:r>
            <a:r>
              <a:rPr lang="tr-TR" sz="2400" dirty="0" smtClean="0"/>
              <a:t>  </a:t>
            </a:r>
            <a:endParaRPr lang="tr-TR" sz="2400" dirty="0"/>
          </a:p>
        </p:txBody>
      </p:sp>
      <p:sp>
        <p:nvSpPr>
          <p:cNvPr id="3" name="Slayt Numarası Yer Tutucusu 2"/>
          <p:cNvSpPr>
            <a:spLocks noGrp="1"/>
          </p:cNvSpPr>
          <p:nvPr>
            <p:ph type="sldNum" sz="quarter" idx="12"/>
          </p:nvPr>
        </p:nvSpPr>
        <p:spPr/>
        <p:txBody>
          <a:bodyPr/>
          <a:lstStyle/>
          <a:p>
            <a:fld id="{4F1E5FC9-9112-4CFF-B857-B730DCEDCD72}" type="slidenum">
              <a:rPr lang="tr-TR" smtClean="0"/>
              <a:t>74</a:t>
            </a:fld>
            <a:endParaRPr lang="tr-TR"/>
          </a:p>
        </p:txBody>
      </p:sp>
    </p:spTree>
    <p:extLst>
      <p:ext uri="{BB962C8B-B14F-4D97-AF65-F5344CB8AC3E}">
        <p14:creationId xmlns:p14="http://schemas.microsoft.com/office/powerpoint/2010/main" val="402193596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9667" y="620688"/>
            <a:ext cx="8568952" cy="5632311"/>
          </a:xfrm>
          <a:prstGeom prst="rect">
            <a:avLst/>
          </a:prstGeom>
        </p:spPr>
        <p:txBody>
          <a:bodyPr wrap="square">
            <a:spAutoFit/>
          </a:bodyPr>
          <a:lstStyle/>
          <a:p>
            <a:pPr algn="just"/>
            <a:r>
              <a:rPr lang="tr-TR" sz="2400" b="1" dirty="0" smtClean="0"/>
              <a:t>VI</a:t>
            </a:r>
            <a:r>
              <a:rPr lang="tr-TR" sz="2400" b="1" dirty="0"/>
              <a:t>. Aşama: Carl </a:t>
            </a:r>
            <a:r>
              <a:rPr lang="tr-TR" sz="2400" b="1" dirty="0" err="1"/>
              <a:t>Menger’in</a:t>
            </a:r>
            <a:r>
              <a:rPr lang="tr-TR" sz="2400" b="1" dirty="0"/>
              <a:t> Değer Teorisi </a:t>
            </a:r>
            <a:endParaRPr lang="tr-TR" sz="2400" b="1" dirty="0" smtClean="0"/>
          </a:p>
          <a:p>
            <a:pPr algn="just"/>
            <a:endParaRPr lang="tr-TR" sz="2400" b="1" dirty="0"/>
          </a:p>
          <a:p>
            <a:pPr algn="just"/>
            <a:r>
              <a:rPr lang="tr-TR" sz="2400" dirty="0" smtClean="0"/>
              <a:t>Tıpkı </a:t>
            </a:r>
            <a:r>
              <a:rPr lang="tr-TR" sz="2400" dirty="0" err="1"/>
              <a:t>Jevons</a:t>
            </a:r>
            <a:r>
              <a:rPr lang="tr-TR" sz="2400" dirty="0"/>
              <a:t> gibi Carl </a:t>
            </a:r>
            <a:r>
              <a:rPr lang="tr-TR" sz="2400" dirty="0" err="1"/>
              <a:t>Menger</a:t>
            </a:r>
            <a:r>
              <a:rPr lang="tr-TR" sz="2400" dirty="0"/>
              <a:t> (1840-1921) de değer teorisini fayda kavramı üzerine </a:t>
            </a:r>
            <a:r>
              <a:rPr lang="tr-TR" sz="2400" dirty="0" smtClean="0"/>
              <a:t>kurdu. </a:t>
            </a:r>
            <a:r>
              <a:rPr lang="tr-TR" sz="2400" dirty="0" err="1"/>
              <a:t>Jevons’tan</a:t>
            </a:r>
            <a:r>
              <a:rPr lang="tr-TR" sz="2400" dirty="0"/>
              <a:t> farklı olarak, teorisinde hiç matematik </a:t>
            </a:r>
            <a:r>
              <a:rPr lang="tr-TR" sz="2400" dirty="0" smtClean="0"/>
              <a:t>kullanmadı.  </a:t>
            </a:r>
          </a:p>
          <a:p>
            <a:pPr algn="just"/>
            <a:endParaRPr lang="tr-TR" sz="2400" dirty="0"/>
          </a:p>
          <a:p>
            <a:pPr algn="just"/>
            <a:r>
              <a:rPr lang="tr-TR" sz="2400" dirty="0" err="1" smtClean="0"/>
              <a:t>Jevons</a:t>
            </a:r>
            <a:r>
              <a:rPr lang="tr-TR" sz="2400" dirty="0" smtClean="0"/>
              <a:t> </a:t>
            </a:r>
            <a:r>
              <a:rPr lang="tr-TR" sz="2400" dirty="0"/>
              <a:t>mübadele değerini marjinal fayda ile açıklarken, </a:t>
            </a:r>
            <a:r>
              <a:rPr lang="tr-TR" sz="2400" dirty="0" err="1"/>
              <a:t>Menger</a:t>
            </a:r>
            <a:r>
              <a:rPr lang="tr-TR" sz="2400" dirty="0"/>
              <a:t> toplam ve marjinal fayda ile açıkladı.  </a:t>
            </a:r>
            <a:endParaRPr lang="tr-TR" sz="2400" dirty="0" smtClean="0"/>
          </a:p>
          <a:p>
            <a:pPr algn="just"/>
            <a:endParaRPr lang="tr-TR" sz="2400" dirty="0"/>
          </a:p>
          <a:p>
            <a:pPr algn="just"/>
            <a:r>
              <a:rPr lang="tr-TR" sz="2400" dirty="0" err="1" smtClean="0"/>
              <a:t>Menger’e</a:t>
            </a:r>
            <a:r>
              <a:rPr lang="tr-TR" sz="2400" dirty="0" smtClean="0"/>
              <a:t> </a:t>
            </a:r>
            <a:r>
              <a:rPr lang="tr-TR" sz="2400" dirty="0"/>
              <a:t>göre, değerin ölçülmesi tamamen sübjektiftir. Her bir bireyin sahip olduğu gelir seviyesi ve tercihlerindeki farklılıklara bağlı olarak, bir mal bir birey için çok değerli, aynı mal başka birey için az değerli ve aynı mal başka birey için de tamamen değersiz olabilir. Böylece, sadece değerin doğası/özü değil fakat değerin ölçülmesi de </a:t>
            </a:r>
            <a:r>
              <a:rPr lang="tr-TR" sz="2400" dirty="0" smtClean="0"/>
              <a:t>sübjektiftir.</a:t>
            </a:r>
            <a:endParaRPr lang="tr-TR" sz="2400" dirty="0"/>
          </a:p>
        </p:txBody>
      </p:sp>
      <p:sp>
        <p:nvSpPr>
          <p:cNvPr id="3" name="Slayt Numarası Yer Tutucusu 2"/>
          <p:cNvSpPr>
            <a:spLocks noGrp="1"/>
          </p:cNvSpPr>
          <p:nvPr>
            <p:ph type="sldNum" sz="quarter" idx="12"/>
          </p:nvPr>
        </p:nvSpPr>
        <p:spPr/>
        <p:txBody>
          <a:bodyPr/>
          <a:lstStyle/>
          <a:p>
            <a:fld id="{4F1E5FC9-9112-4CFF-B857-B730DCEDCD72}" type="slidenum">
              <a:rPr lang="tr-TR" smtClean="0"/>
              <a:t>75</a:t>
            </a:fld>
            <a:endParaRPr lang="tr-TR"/>
          </a:p>
        </p:txBody>
      </p:sp>
    </p:spTree>
    <p:extLst>
      <p:ext uri="{BB962C8B-B14F-4D97-AF65-F5344CB8AC3E}">
        <p14:creationId xmlns:p14="http://schemas.microsoft.com/office/powerpoint/2010/main" val="8069963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836712"/>
            <a:ext cx="8424936" cy="3785652"/>
          </a:xfrm>
          <a:prstGeom prst="rect">
            <a:avLst/>
          </a:prstGeom>
        </p:spPr>
        <p:txBody>
          <a:bodyPr wrap="square">
            <a:spAutoFit/>
          </a:bodyPr>
          <a:lstStyle/>
          <a:p>
            <a:pPr algn="just"/>
            <a:r>
              <a:rPr lang="tr-TR" sz="2400" dirty="0" err="1"/>
              <a:t>Menger</a:t>
            </a:r>
            <a:r>
              <a:rPr lang="tr-TR" sz="2400" dirty="0"/>
              <a:t> ortalama işçinin ücretinin, işçinin ve ailesinin geçimini minimum seviyede sağlayacak bir maliyet tarafından belirlendiği fikrini, yani emek-değer teorisini reddetti. </a:t>
            </a:r>
            <a:endParaRPr lang="tr-TR" sz="2400" dirty="0" smtClean="0"/>
          </a:p>
          <a:p>
            <a:pPr algn="just"/>
            <a:endParaRPr lang="tr-TR" sz="2400" dirty="0"/>
          </a:p>
          <a:p>
            <a:pPr algn="just"/>
            <a:r>
              <a:rPr lang="tr-TR" sz="2400" dirty="0" smtClean="0"/>
              <a:t>Diğer </a:t>
            </a:r>
            <a:r>
              <a:rPr lang="tr-TR" sz="2400" dirty="0"/>
              <a:t>bütün malların fiyatları gibi emeğin fiyatı da, ürettiği ürünlerin değeri tarafından belirlenir. Bu nedenle bulaşık yıkayan işçi düşük, bilgisayar yazılımı yapan işçi yüksek ücret alır. Çünkü bulaşık yıkamanın faydası düşük, bilgisayar yazılımının faydası yüksektir.  </a:t>
            </a:r>
          </a:p>
          <a:p>
            <a:pPr algn="just"/>
            <a:r>
              <a:rPr lang="tr-TR" sz="2400" dirty="0"/>
              <a:t> </a:t>
            </a:r>
          </a:p>
        </p:txBody>
      </p:sp>
      <p:sp>
        <p:nvSpPr>
          <p:cNvPr id="3" name="Slayt Numarası Yer Tutucusu 2"/>
          <p:cNvSpPr>
            <a:spLocks noGrp="1"/>
          </p:cNvSpPr>
          <p:nvPr>
            <p:ph type="sldNum" sz="quarter" idx="12"/>
          </p:nvPr>
        </p:nvSpPr>
        <p:spPr/>
        <p:txBody>
          <a:bodyPr/>
          <a:lstStyle/>
          <a:p>
            <a:fld id="{4F1E5FC9-9112-4CFF-B857-B730DCEDCD72}" type="slidenum">
              <a:rPr lang="tr-TR" smtClean="0"/>
              <a:t>76</a:t>
            </a:fld>
            <a:endParaRPr lang="tr-TR"/>
          </a:p>
        </p:txBody>
      </p:sp>
    </p:spTree>
    <p:extLst>
      <p:ext uri="{BB962C8B-B14F-4D97-AF65-F5344CB8AC3E}">
        <p14:creationId xmlns:p14="http://schemas.microsoft.com/office/powerpoint/2010/main" val="286050788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850106"/>
          </a:xfrm>
        </p:spPr>
        <p:txBody>
          <a:bodyPr>
            <a:normAutofit/>
          </a:bodyPr>
          <a:lstStyle/>
          <a:p>
            <a:r>
              <a:rPr lang="az-Latn-AZ" altLang="tr-TR" sz="2400" b="1" dirty="0" smtClean="0"/>
              <a:t>KAYNAKLAR</a:t>
            </a:r>
            <a:endParaRPr lang="en-US" altLang="tr-TR" sz="2400" b="1" dirty="0"/>
          </a:p>
        </p:txBody>
      </p:sp>
      <p:sp>
        <p:nvSpPr>
          <p:cNvPr id="45059" name="Rectangle 3"/>
          <p:cNvSpPr>
            <a:spLocks noGrp="1" noChangeArrowheads="1"/>
          </p:cNvSpPr>
          <p:nvPr>
            <p:ph idx="1"/>
          </p:nvPr>
        </p:nvSpPr>
        <p:spPr>
          <a:xfrm>
            <a:off x="467544" y="1124744"/>
            <a:ext cx="8229600" cy="5328592"/>
          </a:xfrm>
        </p:spPr>
        <p:txBody>
          <a:bodyPr>
            <a:noAutofit/>
          </a:bodyPr>
          <a:lstStyle/>
          <a:p>
            <a:pPr marL="533400" indent="-533400"/>
            <a:r>
              <a:rPr lang="az-Latn-AZ" altLang="tr-TR" sz="2400" dirty="0"/>
              <a:t>P. </a:t>
            </a:r>
            <a:r>
              <a:rPr lang="tr-TR" altLang="tr-TR" sz="2400" dirty="0"/>
              <a:t>Krugman </a:t>
            </a:r>
            <a:r>
              <a:rPr lang="tr-TR" altLang="tr-TR" sz="2400" dirty="0" err="1"/>
              <a:t>and</a:t>
            </a:r>
            <a:r>
              <a:rPr lang="tr-TR" altLang="tr-TR" sz="2400" dirty="0"/>
              <a:t> M. </a:t>
            </a:r>
            <a:r>
              <a:rPr lang="tr-TR" altLang="tr-TR" sz="2400" dirty="0" err="1"/>
              <a:t>Obstfeld</a:t>
            </a:r>
            <a:r>
              <a:rPr lang="tr-TR" altLang="tr-TR" sz="2400" dirty="0"/>
              <a:t>, </a:t>
            </a:r>
            <a:r>
              <a:rPr lang="tr-TR" altLang="tr-TR" sz="2400" b="1" dirty="0"/>
              <a:t>International </a:t>
            </a:r>
            <a:r>
              <a:rPr lang="tr-TR" altLang="tr-TR" sz="2400" b="1" dirty="0" err="1"/>
              <a:t>Economics</a:t>
            </a:r>
            <a:r>
              <a:rPr lang="tr-TR" altLang="tr-TR" sz="2400" b="1" dirty="0"/>
              <a:t>: </a:t>
            </a:r>
            <a:r>
              <a:rPr lang="tr-TR" altLang="tr-TR" sz="2400" b="1" dirty="0" err="1"/>
              <a:t>Theory</a:t>
            </a:r>
            <a:r>
              <a:rPr lang="tr-TR" altLang="tr-TR" sz="2400" b="1" dirty="0"/>
              <a:t> </a:t>
            </a:r>
            <a:r>
              <a:rPr lang="tr-TR" altLang="tr-TR" sz="2400" b="1" dirty="0" err="1"/>
              <a:t>and</a:t>
            </a:r>
            <a:r>
              <a:rPr lang="tr-TR" altLang="tr-TR" sz="2400" b="1" dirty="0"/>
              <a:t> </a:t>
            </a:r>
            <a:r>
              <a:rPr lang="tr-TR" altLang="tr-TR" sz="2400" b="1" dirty="0" err="1"/>
              <a:t>Policy</a:t>
            </a:r>
            <a:r>
              <a:rPr lang="tr-TR" altLang="tr-TR" sz="2400" dirty="0"/>
              <a:t>, </a:t>
            </a:r>
            <a:r>
              <a:rPr lang="tr-TR" altLang="tr-TR" sz="2400" dirty="0" err="1"/>
              <a:t>Seventh</a:t>
            </a:r>
            <a:r>
              <a:rPr lang="tr-TR" altLang="tr-TR" sz="2400" dirty="0"/>
              <a:t> Edition </a:t>
            </a:r>
            <a:r>
              <a:rPr lang="tr-TR" altLang="tr-TR" sz="2400" dirty="0" err="1"/>
              <a:t>Pearson</a:t>
            </a:r>
            <a:r>
              <a:rPr lang="tr-TR" altLang="tr-TR" sz="2400" dirty="0"/>
              <a:t> – </a:t>
            </a:r>
            <a:r>
              <a:rPr lang="tr-TR" altLang="tr-TR" sz="2400" dirty="0" err="1"/>
              <a:t>Addison</a:t>
            </a:r>
            <a:r>
              <a:rPr lang="tr-TR" altLang="tr-TR" sz="2400" dirty="0"/>
              <a:t> </a:t>
            </a:r>
            <a:r>
              <a:rPr lang="tr-TR" altLang="tr-TR" sz="2400" dirty="0" err="1"/>
              <a:t>Weasley</a:t>
            </a:r>
            <a:r>
              <a:rPr lang="tr-TR" altLang="tr-TR" sz="2400" dirty="0"/>
              <a:t>. </a:t>
            </a:r>
            <a:endParaRPr lang="az-Latn-AZ" altLang="tr-TR" sz="2400" dirty="0"/>
          </a:p>
          <a:p>
            <a:pPr marL="533400" indent="-533400"/>
            <a:r>
              <a:rPr lang="az-Latn-AZ" altLang="tr-TR" sz="2400" dirty="0"/>
              <a:t>James Gerber, </a:t>
            </a:r>
            <a:r>
              <a:rPr lang="az-Latn-AZ" altLang="tr-TR" sz="2400" b="1" dirty="0"/>
              <a:t>International Economics</a:t>
            </a:r>
            <a:r>
              <a:rPr lang="az-Latn-AZ" altLang="tr-TR" sz="2400" dirty="0"/>
              <a:t>, Third Edition, Pearson Education , 2005.</a:t>
            </a:r>
            <a:endParaRPr lang="en-US" altLang="tr-TR" sz="2400" b="1" dirty="0"/>
          </a:p>
          <a:p>
            <a:pPr marL="533400" indent="-533400"/>
            <a:r>
              <a:rPr lang="tr-TR" altLang="tr-TR" sz="2400" dirty="0"/>
              <a:t>H. Seyidoğlu, </a:t>
            </a:r>
            <a:r>
              <a:rPr lang="az-Latn-AZ" altLang="tr-TR" sz="2400" b="1" dirty="0"/>
              <a:t>Uluslararası İktisat: Teori, Politika ve Uygulama</a:t>
            </a:r>
            <a:r>
              <a:rPr lang="tr-TR" altLang="tr-TR" sz="2400" dirty="0"/>
              <a:t>, XV. Baskı, İstanbul, 2003.</a:t>
            </a:r>
            <a:endParaRPr lang="en-US" altLang="tr-TR" sz="2400" b="1" dirty="0"/>
          </a:p>
          <a:p>
            <a:pPr marL="533400" indent="-533400"/>
            <a:r>
              <a:rPr lang="tr-TR" altLang="tr-TR" sz="2400" dirty="0"/>
              <a:t>R. Karluk, </a:t>
            </a:r>
            <a:r>
              <a:rPr lang="tr-TR" altLang="tr-TR" sz="2400" b="1" dirty="0"/>
              <a:t>Uluslararası Ekonomi: Teori ve Politika</a:t>
            </a:r>
            <a:r>
              <a:rPr lang="tr-TR" altLang="tr-TR" sz="2400" dirty="0"/>
              <a:t>, VI. Baskı, İstanbul, 2002. </a:t>
            </a:r>
          </a:p>
          <a:p>
            <a:pPr marL="533400" indent="-533400"/>
            <a:r>
              <a:rPr lang="tr-TR" altLang="tr-TR" sz="2400" dirty="0" smtClean="0"/>
              <a:t>BOCUTOĞLU</a:t>
            </a:r>
            <a:r>
              <a:rPr lang="tr-TR" altLang="tr-TR" sz="2400" dirty="0"/>
              <a:t>, E., İktisadi Düşünceler Tarihi, Murathan Yayınevi, Trabzon, 2012.</a:t>
            </a:r>
          </a:p>
          <a:p>
            <a:pPr marL="533400" indent="-533400"/>
            <a:r>
              <a:rPr lang="tr-TR" altLang="tr-TR" sz="2400" dirty="0"/>
              <a:t> BOCUTOĞLU, E., Karşılaştırmalı Makro İktisat, 5. Baskı, Murathan Yayınevi, Trabzon,2012. </a:t>
            </a:r>
            <a:endParaRPr lang="en-US" altLang="tr-TR" sz="2400" dirty="0"/>
          </a:p>
        </p:txBody>
      </p:sp>
      <p:sp>
        <p:nvSpPr>
          <p:cNvPr id="6" name="Slayt Numarası Yer Tutucusu 5"/>
          <p:cNvSpPr>
            <a:spLocks noGrp="1"/>
          </p:cNvSpPr>
          <p:nvPr>
            <p:ph type="sldNum" sz="quarter" idx="12"/>
          </p:nvPr>
        </p:nvSpPr>
        <p:spPr/>
        <p:txBody>
          <a:bodyPr>
            <a:normAutofit/>
          </a:bodyPr>
          <a:lstStyle/>
          <a:p>
            <a:r>
              <a:rPr lang="tr-TR" altLang="tr-TR" dirty="0" smtClean="0"/>
              <a:t>44</a:t>
            </a:r>
            <a:endParaRPr lang="en-US" altLang="tr-TR" dirty="0"/>
          </a:p>
        </p:txBody>
      </p:sp>
    </p:spTree>
    <p:extLst>
      <p:ext uri="{BB962C8B-B14F-4D97-AF65-F5344CB8AC3E}">
        <p14:creationId xmlns:p14="http://schemas.microsoft.com/office/powerpoint/2010/main" val="1653233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539750" y="620713"/>
            <a:ext cx="8001000" cy="795337"/>
          </a:xfrm>
        </p:spPr>
        <p:txBody>
          <a:bodyPr>
            <a:normAutofit fontScale="90000"/>
          </a:bodyPr>
          <a:lstStyle/>
          <a:p>
            <a:r>
              <a:rPr lang="tr-TR" altLang="tr-TR" sz="2500" dirty="0">
                <a:solidFill>
                  <a:schemeClr val="hlink"/>
                </a:solidFill>
              </a:rPr>
              <a:t>Ülkeler Neden Ticaret Yaparlar?</a:t>
            </a:r>
            <a:br>
              <a:rPr lang="tr-TR" altLang="tr-TR" sz="2500" dirty="0">
                <a:solidFill>
                  <a:schemeClr val="hlink"/>
                </a:solidFill>
              </a:rPr>
            </a:br>
            <a:endParaRPr lang="tr-TR" altLang="tr-TR" sz="2500" dirty="0">
              <a:solidFill>
                <a:schemeClr val="hlink"/>
              </a:solidFill>
            </a:endParaRPr>
          </a:p>
        </p:txBody>
      </p:sp>
      <p:sp>
        <p:nvSpPr>
          <p:cNvPr id="81923" name="Rectangle 3"/>
          <p:cNvSpPr>
            <a:spLocks noGrp="1" noChangeArrowheads="1"/>
          </p:cNvSpPr>
          <p:nvPr>
            <p:ph type="body" idx="1"/>
          </p:nvPr>
        </p:nvSpPr>
        <p:spPr>
          <a:xfrm>
            <a:off x="260350" y="1412776"/>
            <a:ext cx="8883650" cy="4768850"/>
          </a:xfrm>
        </p:spPr>
        <p:txBody>
          <a:bodyPr>
            <a:normAutofit/>
          </a:bodyPr>
          <a:lstStyle/>
          <a:p>
            <a:pPr marL="342900" indent="-342900">
              <a:lnSpc>
                <a:spcPct val="80000"/>
              </a:lnSpc>
            </a:pPr>
            <a:r>
              <a:rPr lang="tr-TR" altLang="tr-TR" sz="2100" b="1" dirty="0"/>
              <a:t>Farklı ulusların varlığı; </a:t>
            </a:r>
          </a:p>
          <a:p>
            <a:pPr marL="342900" indent="-342900">
              <a:lnSpc>
                <a:spcPct val="80000"/>
              </a:lnSpc>
              <a:buFont typeface="Wingdings" pitchFamily="2" charset="2"/>
              <a:buNone/>
            </a:pPr>
            <a:r>
              <a:rPr lang="tr-TR" altLang="tr-TR" sz="2100" dirty="0"/>
              <a:t>   -farklı ulusal paraların varlığı,</a:t>
            </a:r>
          </a:p>
          <a:p>
            <a:pPr marL="342900" indent="-342900">
              <a:lnSpc>
                <a:spcPct val="80000"/>
              </a:lnSpc>
              <a:buFont typeface="Wingdings" pitchFamily="2" charset="2"/>
              <a:buNone/>
            </a:pPr>
            <a:r>
              <a:rPr lang="tr-TR" altLang="tr-TR" sz="2100" dirty="0"/>
              <a:t>   -ekonomik sistem farklılığı</a:t>
            </a:r>
          </a:p>
          <a:p>
            <a:pPr marL="342900" indent="-342900">
              <a:lnSpc>
                <a:spcPct val="80000"/>
              </a:lnSpc>
              <a:buFont typeface="Wingdings" pitchFamily="2" charset="2"/>
              <a:buNone/>
            </a:pPr>
            <a:r>
              <a:rPr lang="tr-TR" altLang="tr-TR" sz="2100" dirty="0"/>
              <a:t>   -farklı dil, kültür, din ve tarihi değerler…</a:t>
            </a:r>
          </a:p>
          <a:p>
            <a:pPr marL="342900" indent="-342900">
              <a:lnSpc>
                <a:spcPct val="80000"/>
              </a:lnSpc>
              <a:buFont typeface="Wingdings" pitchFamily="2" charset="2"/>
              <a:buNone/>
            </a:pPr>
            <a:r>
              <a:rPr lang="tr-TR" altLang="tr-TR" sz="2100" dirty="0"/>
              <a:t>   -gelişmişlik farklılıkları (teknoloji, vasıflı işgücü..)</a:t>
            </a:r>
          </a:p>
          <a:p>
            <a:pPr marL="342900" indent="-342900">
              <a:lnSpc>
                <a:spcPct val="80000"/>
              </a:lnSpc>
              <a:buFont typeface="Wingdings" pitchFamily="2" charset="2"/>
              <a:buNone/>
            </a:pPr>
            <a:r>
              <a:rPr lang="tr-TR" altLang="tr-TR" sz="2100" dirty="0"/>
              <a:t>   -uluslararası fiyat farklılıkları</a:t>
            </a:r>
          </a:p>
          <a:p>
            <a:pPr marL="342900" indent="-342900">
              <a:lnSpc>
                <a:spcPct val="80000"/>
              </a:lnSpc>
              <a:buFont typeface="Wingdings" pitchFamily="2" charset="2"/>
              <a:buNone/>
            </a:pPr>
            <a:r>
              <a:rPr lang="tr-TR" altLang="tr-TR" sz="2100" dirty="0"/>
              <a:t>   -</a:t>
            </a:r>
            <a:r>
              <a:rPr lang="tr-TR" altLang="tr-TR" sz="2100" dirty="0" smtClean="0"/>
              <a:t>uluslararası </a:t>
            </a:r>
            <a:r>
              <a:rPr lang="tr-TR" altLang="tr-TR" sz="2100" dirty="0"/>
              <a:t>mal farklılaşması</a:t>
            </a:r>
          </a:p>
          <a:p>
            <a:pPr marL="342900" indent="-342900">
              <a:lnSpc>
                <a:spcPct val="80000"/>
              </a:lnSpc>
            </a:pPr>
            <a:r>
              <a:rPr lang="tr-TR" altLang="tr-TR" sz="2100" b="1" dirty="0"/>
              <a:t>Üretim faktörlerinin </a:t>
            </a:r>
            <a:r>
              <a:rPr lang="tr-TR" altLang="tr-TR" sz="2100" b="1" dirty="0" smtClean="0"/>
              <a:t>ülkeler arasında </a:t>
            </a:r>
            <a:r>
              <a:rPr lang="tr-TR" altLang="tr-TR" sz="2100" b="1" dirty="0"/>
              <a:t>mobil olmayışı bu faktörlerle üretilen mal ve hizmetlerin nispeten mobil oluşu</a:t>
            </a:r>
          </a:p>
          <a:p>
            <a:pPr marL="342900" indent="-342900">
              <a:lnSpc>
                <a:spcPct val="80000"/>
              </a:lnSpc>
            </a:pPr>
            <a:r>
              <a:rPr lang="tr-TR" altLang="tr-TR" sz="2100" b="1" dirty="0"/>
              <a:t>Yerli üretimin yetersizliği;</a:t>
            </a:r>
          </a:p>
          <a:p>
            <a:pPr marL="342900" indent="-342900">
              <a:lnSpc>
                <a:spcPct val="80000"/>
              </a:lnSpc>
              <a:buFont typeface="Wingdings" pitchFamily="2" charset="2"/>
              <a:buNone/>
            </a:pPr>
            <a:r>
              <a:rPr lang="tr-TR" altLang="tr-TR" sz="2100" dirty="0"/>
              <a:t>   - doğal kaynakların yeryüzünde dengesiz dağılımı,</a:t>
            </a:r>
          </a:p>
          <a:p>
            <a:pPr marL="342900" indent="-342900">
              <a:lnSpc>
                <a:spcPct val="80000"/>
              </a:lnSpc>
              <a:buFont typeface="Wingdings" pitchFamily="2" charset="2"/>
              <a:buNone/>
            </a:pPr>
            <a:r>
              <a:rPr lang="tr-TR" altLang="tr-TR" sz="2100" dirty="0"/>
              <a:t>   - teknik bilgi ve uzman işgücü </a:t>
            </a:r>
            <a:r>
              <a:rPr lang="tr-TR" altLang="tr-TR" sz="2100" dirty="0" smtClean="0"/>
              <a:t>yetersizliği</a:t>
            </a:r>
          </a:p>
          <a:p>
            <a:pPr>
              <a:lnSpc>
                <a:spcPct val="80000"/>
              </a:lnSpc>
              <a:buFont typeface="Arial" charset="0"/>
              <a:buChar char="•"/>
            </a:pPr>
            <a:r>
              <a:rPr lang="tr-TR" altLang="tr-TR" sz="2100" b="1" dirty="0" smtClean="0"/>
              <a:t>Coğrafi </a:t>
            </a:r>
            <a:r>
              <a:rPr lang="tr-TR" altLang="tr-TR" sz="2100" b="1" dirty="0"/>
              <a:t>uzaklık ve ulaştırma </a:t>
            </a:r>
            <a:r>
              <a:rPr lang="tr-TR" altLang="tr-TR" sz="2100" b="1" dirty="0" smtClean="0"/>
              <a:t>masrafları</a:t>
            </a:r>
          </a:p>
          <a:p>
            <a:pPr marL="0" indent="0">
              <a:lnSpc>
                <a:spcPct val="80000"/>
              </a:lnSpc>
              <a:buNone/>
            </a:pPr>
            <a:endParaRPr lang="tr-TR" altLang="tr-TR" sz="2100" dirty="0"/>
          </a:p>
          <a:p>
            <a:pPr marL="342900" indent="-342900">
              <a:lnSpc>
                <a:spcPct val="80000"/>
              </a:lnSpc>
              <a:buFont typeface="Wingdings" pitchFamily="2" charset="2"/>
              <a:buNone/>
            </a:pPr>
            <a:r>
              <a:rPr lang="tr-TR" altLang="tr-TR" sz="2100" dirty="0"/>
              <a:t>   </a:t>
            </a:r>
          </a:p>
        </p:txBody>
      </p:sp>
      <p:sp>
        <p:nvSpPr>
          <p:cNvPr id="2" name="Slayt Numarası Yer Tutucusu 1"/>
          <p:cNvSpPr>
            <a:spLocks noGrp="1"/>
          </p:cNvSpPr>
          <p:nvPr>
            <p:ph type="sldNum" sz="quarter" idx="12"/>
          </p:nvPr>
        </p:nvSpPr>
        <p:spPr/>
        <p:txBody>
          <a:bodyPr/>
          <a:lstStyle/>
          <a:p>
            <a:fld id="{4F1E5FC9-9112-4CFF-B857-B730DCEDCD72}" type="slidenum">
              <a:rPr lang="tr-TR" smtClean="0"/>
              <a:t>8</a:t>
            </a:fld>
            <a:endParaRPr lang="tr-TR"/>
          </a:p>
        </p:txBody>
      </p:sp>
    </p:spTree>
    <p:extLst>
      <p:ext uri="{BB962C8B-B14F-4D97-AF65-F5344CB8AC3E}">
        <p14:creationId xmlns:p14="http://schemas.microsoft.com/office/powerpoint/2010/main" val="781301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9</a:t>
            </a:fld>
            <a:endParaRPr lang="tr-TR"/>
          </a:p>
        </p:txBody>
      </p:sp>
      <p:sp>
        <p:nvSpPr>
          <p:cNvPr id="3" name="Dikdörtgen 2"/>
          <p:cNvSpPr/>
          <p:nvPr/>
        </p:nvSpPr>
        <p:spPr>
          <a:xfrm>
            <a:off x="539552" y="1700808"/>
            <a:ext cx="8136904" cy="3046988"/>
          </a:xfrm>
          <a:prstGeom prst="rect">
            <a:avLst/>
          </a:prstGeom>
        </p:spPr>
        <p:txBody>
          <a:bodyPr wrap="square">
            <a:spAutoFit/>
          </a:bodyPr>
          <a:lstStyle/>
          <a:p>
            <a:pPr algn="just"/>
            <a:r>
              <a:rPr lang="tr-TR" sz="2400" b="1" i="1" dirty="0"/>
              <a:t>Üretim farklılıkları: </a:t>
            </a:r>
            <a:r>
              <a:rPr lang="tr-TR" sz="2400" dirty="0"/>
              <a:t>Bazı ülkelerde belirli mallar ya hiç üretilemez ya da ihtiyaçtan az üretilebilir. Diğer ülkelerde ise bu mallar ihtiyaçlarından fazla üretilebilir. Toplumun ihtiyaçlarını karşılayabilmek için, üretim açığı kadar diğer ülkelerden mal ithal etmek yoluna gidilir. Öte yandan ülkenin ihtiyacından fazla üretilen mallar, ihtiyacı olan ülkelere ihraç edilir. Üretim farklılıklarına yol açan nedenleri coğrafi farklılıklar, iklim, teknoloji, yetişmiş insan gücü vb. şeklinde sıralayabiliriz.</a:t>
            </a:r>
          </a:p>
        </p:txBody>
      </p:sp>
      <p:sp>
        <p:nvSpPr>
          <p:cNvPr id="4" name="Dikdörtgen 3"/>
          <p:cNvSpPr/>
          <p:nvPr/>
        </p:nvSpPr>
        <p:spPr>
          <a:xfrm>
            <a:off x="755576" y="764704"/>
            <a:ext cx="6408712" cy="523220"/>
          </a:xfrm>
          <a:prstGeom prst="rect">
            <a:avLst/>
          </a:prstGeom>
        </p:spPr>
        <p:txBody>
          <a:bodyPr wrap="square">
            <a:spAutoFit/>
          </a:bodyPr>
          <a:lstStyle/>
          <a:p>
            <a:r>
              <a:rPr lang="tr-TR" sz="2800" b="1" i="1" dirty="0" smtClean="0"/>
              <a:t>DAHA AÇIK İFADE EDERSEK:</a:t>
            </a:r>
            <a:endParaRPr lang="tr-TR" sz="2800" b="1" i="1" dirty="0"/>
          </a:p>
        </p:txBody>
      </p:sp>
    </p:spTree>
    <p:extLst>
      <p:ext uri="{BB962C8B-B14F-4D97-AF65-F5344CB8AC3E}">
        <p14:creationId xmlns:p14="http://schemas.microsoft.com/office/powerpoint/2010/main" val="17941101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1986</TotalTime>
  <Words>6619</Words>
  <Application>Microsoft Office PowerPoint</Application>
  <PresentationFormat>Ekran Gösterisi (4:3)</PresentationFormat>
  <Paragraphs>440</Paragraphs>
  <Slides>77</Slides>
  <Notes>0</Notes>
  <HiddenSlides>0</HiddenSlides>
  <MMClips>0</MMClips>
  <ScaleCrop>false</ScaleCrop>
  <HeadingPairs>
    <vt:vector size="4" baseType="variant">
      <vt:variant>
        <vt:lpstr>Tema</vt:lpstr>
      </vt:variant>
      <vt:variant>
        <vt:i4>1</vt:i4>
      </vt:variant>
      <vt:variant>
        <vt:lpstr>Slayt Başlıkları</vt:lpstr>
      </vt:variant>
      <vt:variant>
        <vt:i4>77</vt:i4>
      </vt:variant>
    </vt:vector>
  </HeadingPairs>
  <TitlesOfParts>
    <vt:vector size="78" baseType="lpstr">
      <vt:lpstr>Ofis Teması</vt:lpstr>
      <vt:lpstr>ULUSLARARASI EKONOMİ KURAMI UTL 503</vt:lpstr>
      <vt:lpstr>PowerPoint Sunusu</vt:lpstr>
      <vt:lpstr>ULUSLARARASI İKTİSAT</vt:lpstr>
      <vt:lpstr>PowerPoint Sunusu</vt:lpstr>
      <vt:lpstr>ULUSLARARASI TİCARET TEORİSİ’NİN KAPSAMI</vt:lpstr>
      <vt:lpstr>Uluslararası Ticaret Teorisi’nin yanıtlamak zorunda olduğu üç soru:</vt:lpstr>
      <vt:lpstr>PowerPoint Sunusu</vt:lpstr>
      <vt:lpstr>Ülkeler Neden Ticaret Yaparlar?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dilek</dc:creator>
  <cp:lastModifiedBy>Evren</cp:lastModifiedBy>
  <cp:revision>182</cp:revision>
  <dcterms:created xsi:type="dcterms:W3CDTF">2017-01-28T10:22:17Z</dcterms:created>
  <dcterms:modified xsi:type="dcterms:W3CDTF">2021-01-31T21:25:59Z</dcterms:modified>
</cp:coreProperties>
</file>