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61"/>
  </p:notesMasterIdLst>
  <p:sldIdLst>
    <p:sldId id="256" r:id="rId3"/>
    <p:sldId id="274" r:id="rId4"/>
    <p:sldId id="276" r:id="rId5"/>
    <p:sldId id="277" r:id="rId6"/>
    <p:sldId id="303" r:id="rId7"/>
    <p:sldId id="278" r:id="rId8"/>
    <p:sldId id="298" r:id="rId9"/>
    <p:sldId id="293" r:id="rId10"/>
    <p:sldId id="295" r:id="rId11"/>
    <p:sldId id="304" r:id="rId12"/>
    <p:sldId id="280" r:id="rId13"/>
    <p:sldId id="300" r:id="rId14"/>
    <p:sldId id="281" r:id="rId15"/>
    <p:sldId id="301" r:id="rId16"/>
    <p:sldId id="305" r:id="rId17"/>
    <p:sldId id="302" r:id="rId18"/>
    <p:sldId id="282" r:id="rId19"/>
    <p:sldId id="297" r:id="rId20"/>
    <p:sldId id="283" r:id="rId21"/>
    <p:sldId id="284" r:id="rId22"/>
    <p:sldId id="285" r:id="rId23"/>
    <p:sldId id="290" r:id="rId24"/>
    <p:sldId id="306" r:id="rId25"/>
    <p:sldId id="307" r:id="rId26"/>
    <p:sldId id="308" r:id="rId27"/>
    <p:sldId id="309" r:id="rId28"/>
    <p:sldId id="311" r:id="rId29"/>
    <p:sldId id="312" r:id="rId30"/>
    <p:sldId id="342" r:id="rId31"/>
    <p:sldId id="343" r:id="rId32"/>
    <p:sldId id="344" r:id="rId33"/>
    <p:sldId id="313" r:id="rId34"/>
    <p:sldId id="314" r:id="rId35"/>
    <p:sldId id="315" r:id="rId36"/>
    <p:sldId id="316" r:id="rId37"/>
    <p:sldId id="317" r:id="rId38"/>
    <p:sldId id="318" r:id="rId39"/>
    <p:sldId id="319" r:id="rId40"/>
    <p:sldId id="345" r:id="rId41"/>
    <p:sldId id="321" r:id="rId42"/>
    <p:sldId id="346" r:id="rId43"/>
    <p:sldId id="322" r:id="rId44"/>
    <p:sldId id="347" r:id="rId45"/>
    <p:sldId id="348" r:id="rId46"/>
    <p:sldId id="323" r:id="rId47"/>
    <p:sldId id="349" r:id="rId48"/>
    <p:sldId id="324" r:id="rId49"/>
    <p:sldId id="325" r:id="rId50"/>
    <p:sldId id="326" r:id="rId51"/>
    <p:sldId id="327" r:id="rId52"/>
    <p:sldId id="328" r:id="rId53"/>
    <p:sldId id="329" r:id="rId54"/>
    <p:sldId id="330" r:id="rId55"/>
    <p:sldId id="331" r:id="rId56"/>
    <p:sldId id="338" r:id="rId57"/>
    <p:sldId id="339" r:id="rId58"/>
    <p:sldId id="341" r:id="rId59"/>
    <p:sldId id="270" r:id="rId6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63" autoAdjust="0"/>
    <p:restoredTop sz="94660"/>
  </p:normalViewPr>
  <p:slideViewPr>
    <p:cSldViewPr>
      <p:cViewPr varScale="1">
        <p:scale>
          <a:sx n="65" d="100"/>
          <a:sy n="65" d="100"/>
        </p:scale>
        <p:origin x="-157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95B9B3-0E9E-4FDE-BDA0-D7151F4F55B7}" type="datetimeFigureOut">
              <a:rPr lang="tr-TR" smtClean="0"/>
              <a:t>01.02.2021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F1619D-D313-4E7B-9801-8F29925E5884}" type="slidenum">
              <a:rPr lang="tr-TR" smtClean="0"/>
              <a:t>‹#›</a:t>
            </a:fld>
            <a:endParaRPr lang="tr-TR"/>
          </a:p>
        </p:txBody>
      </p:sp>
    </p:spTree>
    <p:extLst>
      <p:ext uri="{BB962C8B-B14F-4D97-AF65-F5344CB8AC3E}">
        <p14:creationId xmlns:p14="http://schemas.microsoft.com/office/powerpoint/2010/main" val="1285728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233EAE6-9551-49D9-A7D2-B86F9BCBFF84}" type="slidenum">
              <a:rPr lang="en-US" altLang="tr-TR" smtClean="0"/>
              <a:pPr eaLnBrk="1" hangingPunct="1">
                <a:spcBef>
                  <a:spcPct val="0"/>
                </a:spcBef>
              </a:pPr>
              <a:t>6</a:t>
            </a:fld>
            <a:endParaRPr lang="en-US" altLang="tr-TR"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BB4D281-67D3-43AE-8580-BD5DEF3E7EE1}" type="slidenum">
              <a:rPr lang="en-US" altLang="tr-TR" smtClean="0"/>
              <a:pPr eaLnBrk="1" hangingPunct="1">
                <a:spcBef>
                  <a:spcPct val="0"/>
                </a:spcBef>
              </a:pPr>
              <a:t>13</a:t>
            </a:fld>
            <a:endParaRPr lang="en-US" altLang="tr-TR"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4" name="Slide Number Placeholder 3"/>
          <p:cNvSpPr>
            <a:spLocks noGrp="1"/>
          </p:cNvSpPr>
          <p:nvPr>
            <p:ph type="sldNum" sz="quarter" idx="5"/>
          </p:nvPr>
        </p:nvSpPr>
        <p:spPr/>
        <p:txBody>
          <a:bodyPr/>
          <a:lstStyle/>
          <a:p>
            <a:pPr>
              <a:defRPr/>
            </a:pPr>
            <a:fld id="{927A09D0-AE2D-481D-92E7-1889E66429FB}" type="slidenum">
              <a:rPr lang="en-US" smtClean="0">
                <a:solidFill>
                  <a:prstClr val="black"/>
                </a:solidFill>
              </a:rPr>
              <a:pPr>
                <a:defRPr/>
              </a:pPr>
              <a:t>37</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tr-TR" smtClean="0"/>
          </a:p>
        </p:txBody>
      </p:sp>
      <p:sp>
        <p:nvSpPr>
          <p:cNvPr id="4" name="Slide Number Placeholder 3"/>
          <p:cNvSpPr>
            <a:spLocks noGrp="1"/>
          </p:cNvSpPr>
          <p:nvPr>
            <p:ph type="sldNum" sz="quarter" idx="5"/>
          </p:nvPr>
        </p:nvSpPr>
        <p:spPr/>
        <p:txBody>
          <a:bodyPr/>
          <a:lstStyle/>
          <a:p>
            <a:pPr>
              <a:defRPr/>
            </a:pPr>
            <a:fld id="{E2C0F7B4-FAFD-47CA-8A3B-E6648539C2B8}" type="slidenum">
              <a:rPr lang="en-US" smtClean="0">
                <a:solidFill>
                  <a:prstClr val="black"/>
                </a:solidFill>
              </a:rPr>
              <a:pPr>
                <a:defRPr/>
              </a:pPr>
              <a:t>38</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328ABF-4115-425E-A4BD-051C557BA7A3}"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455218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A48F93-FBB5-49E2-92B9-08E47EBD316B}"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504505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8636FA-D3F8-4FD1-935D-B046EDBDBDE9}"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3626247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6200" y="304800"/>
            <a:ext cx="77724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Slayt Numarası Yer Tutucusu"/>
          <p:cNvSpPr>
            <a:spLocks noGrp="1"/>
          </p:cNvSpPr>
          <p:nvPr>
            <p:ph type="sldNum" sz="quarter" idx="10"/>
          </p:nvPr>
        </p:nvSpPr>
        <p:spPr>
          <a:xfrm>
            <a:off x="6553200" y="6248400"/>
            <a:ext cx="1905000" cy="457200"/>
          </a:xfrm>
        </p:spPr>
        <p:txBody>
          <a:bodyPr/>
          <a:lstStyle>
            <a:lvl1pPr>
              <a:defRPr sz="1200"/>
            </a:lvl1pPr>
          </a:lstStyle>
          <a:p>
            <a:pPr>
              <a:defRPr/>
            </a:pPr>
            <a:endParaRPr lang="en-US"/>
          </a:p>
          <a:p>
            <a:pPr>
              <a:defRPr/>
            </a:pPr>
            <a:r>
              <a:rPr lang="en-US"/>
              <a:t>Slide 2-</a:t>
            </a:r>
            <a:fld id="{CBC74944-117E-49EC-A8F6-7CBF2B2B0094}" type="slidenum">
              <a:rPr lang="en-US"/>
              <a:pPr>
                <a:defRPr/>
              </a:pPr>
              <a:t>‹#›</a:t>
            </a:fld>
            <a:endParaRPr lang="en-US"/>
          </a:p>
        </p:txBody>
      </p:sp>
      <p:sp>
        <p:nvSpPr>
          <p:cNvPr id="6" name="5 Veri Yer Tutucusu"/>
          <p:cNvSpPr>
            <a:spLocks noGrp="1"/>
          </p:cNvSpPr>
          <p:nvPr>
            <p:ph type="dt" sz="half" idx="11"/>
          </p:nvPr>
        </p:nvSpPr>
        <p:spPr>
          <a:xfrm>
            <a:off x="0" y="6248400"/>
            <a:ext cx="3657600" cy="457200"/>
          </a:xfrm>
        </p:spPr>
        <p:txBody>
          <a:bodyPr/>
          <a:lstStyle>
            <a:lvl1pPr>
              <a:defRPr sz="1200"/>
            </a:lvl1pPr>
          </a:lstStyle>
          <a:p>
            <a:pPr>
              <a:defRPr/>
            </a:pPr>
            <a:endParaRPr lang="en-US"/>
          </a:p>
          <a:p>
            <a:pPr>
              <a:defRPr/>
            </a:pPr>
            <a:r>
              <a:rPr lang="en-US"/>
              <a:t>Copyright © 2003 Pearson Education, Inc.</a:t>
            </a:r>
          </a:p>
        </p:txBody>
      </p:sp>
      <p:sp>
        <p:nvSpPr>
          <p:cNvPr id="7" name="6 Altbilgi Yer Tutucusu"/>
          <p:cNvSpPr>
            <a:spLocks noGrp="1"/>
          </p:cNvSpPr>
          <p:nvPr>
            <p:ph type="ftr" sz="quarter" idx="12"/>
          </p:nvPr>
        </p:nvSpPr>
        <p:spPr>
          <a:xfrm>
            <a:off x="3124200" y="6248400"/>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196821092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31525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41399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79453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78722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520332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0947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1016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96921ED-F289-4C33-80CC-05634FA4F371}"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619621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624562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008104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381275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549621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0"/>
            <a:ext cx="8229600" cy="4525963"/>
          </a:xfrm>
        </p:spPr>
        <p:txBody>
          <a:bodyPr/>
          <a:lstStyle/>
          <a:p>
            <a:endParaRPr lang="tr-TR"/>
          </a:p>
        </p:txBody>
      </p:sp>
      <p:sp>
        <p:nvSpPr>
          <p:cNvPr id="4" name="Veri Yer Tutucusu 3"/>
          <p:cNvSpPr>
            <a:spLocks noGrp="1"/>
          </p:cNvSpPr>
          <p:nvPr>
            <p:ph type="dt" sz="half" idx="10"/>
          </p:nvPr>
        </p:nvSpPr>
        <p:spPr>
          <a:xfrm>
            <a:off x="457200" y="6251575"/>
            <a:ext cx="2133600" cy="476250"/>
          </a:xfrm>
        </p:spPr>
        <p:txBody>
          <a:bodyPr/>
          <a:lstStyle>
            <a:lvl1pPr>
              <a:defRPr/>
            </a:lvl1pPr>
          </a:lstStyle>
          <a:p>
            <a:endParaRPr lang="tr-TR" altLang="tr-TR">
              <a:solidFill>
                <a:prstClr val="black">
                  <a:tint val="75000"/>
                </a:prstClr>
              </a:solidFill>
            </a:endParaRPr>
          </a:p>
        </p:txBody>
      </p:sp>
      <p:sp>
        <p:nvSpPr>
          <p:cNvPr id="5" name="Slayt Numarası Yer Tutucusu 4"/>
          <p:cNvSpPr>
            <a:spLocks noGrp="1"/>
          </p:cNvSpPr>
          <p:nvPr>
            <p:ph type="sldNum" sz="quarter" idx="11"/>
          </p:nvPr>
        </p:nvSpPr>
        <p:spPr>
          <a:xfrm>
            <a:off x="6553200" y="6248400"/>
            <a:ext cx="2133600" cy="476250"/>
          </a:xfrm>
        </p:spPr>
        <p:txBody>
          <a:bodyPr/>
          <a:lstStyle>
            <a:lvl1pPr>
              <a:defRPr/>
            </a:lvl1pPr>
          </a:lstStyle>
          <a:p>
            <a:fld id="{A890C5B7-D1FB-4B64-8AE9-68B273FBAF64}" type="slidenum">
              <a:rPr lang="tr-TR" altLang="tr-TR">
                <a:solidFill>
                  <a:prstClr val="black">
                    <a:tint val="75000"/>
                  </a:prstClr>
                </a:solidFill>
              </a:rPr>
              <a:pPr/>
              <a:t>‹#›</a:t>
            </a:fld>
            <a:endParaRPr lang="tr-TR" altLang="tr-TR">
              <a:solidFill>
                <a:prstClr val="black">
                  <a:tint val="75000"/>
                </a:prstClr>
              </a:solidFill>
            </a:endParaRPr>
          </a:p>
        </p:txBody>
      </p:sp>
      <p:sp>
        <p:nvSpPr>
          <p:cNvPr id="6" name="Altbilgi Yer Tutucusu 5"/>
          <p:cNvSpPr>
            <a:spLocks noGrp="1"/>
          </p:cNvSpPr>
          <p:nvPr>
            <p:ph type="ftr" sz="quarter" idx="12"/>
          </p:nvPr>
        </p:nvSpPr>
        <p:spPr>
          <a:xfrm>
            <a:off x="3124200" y="6248400"/>
            <a:ext cx="2895600" cy="476250"/>
          </a:xfrm>
        </p:spPr>
        <p:txBody>
          <a:bodyPr/>
          <a:lstStyle>
            <a:lvl1pPr>
              <a:defRPr/>
            </a:lvl1pPr>
          </a:lstStyle>
          <a:p>
            <a:endParaRPr lang="tr-TR" altLang="tr-TR">
              <a:solidFill>
                <a:prstClr val="black">
                  <a:tint val="75000"/>
                </a:prstClr>
              </a:solidFill>
            </a:endParaRPr>
          </a:p>
        </p:txBody>
      </p:sp>
    </p:spTree>
    <p:extLst>
      <p:ext uri="{BB962C8B-B14F-4D97-AF65-F5344CB8AC3E}">
        <p14:creationId xmlns:p14="http://schemas.microsoft.com/office/powerpoint/2010/main" val="3488361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E36D3E0-0AAC-4CF9-801A-C40584BFE615}" type="datetime1">
              <a:rPr lang="tr-TR" smtClean="0"/>
              <a:t>01.02.2021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82724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B561F38-D317-4064-A813-3CC614802BD2}" type="datetime1">
              <a:rPr lang="tr-TR" smtClean="0"/>
              <a:t>01.02.2021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09506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7DAF910-9359-4DC3-A0ED-C1C5D773332D}" type="datetime1">
              <a:rPr lang="tr-TR" smtClean="0"/>
              <a:t>01.02.2021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43336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242A140-6E1B-458F-BA4E-817BBD3CCE7C}" type="datetime1">
              <a:rPr lang="tr-TR" smtClean="0"/>
              <a:t>01.02.2021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2342302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5FCB29B-6682-4E2C-A37B-55ED99B329A4}" type="datetime1">
              <a:rPr lang="tr-TR" smtClean="0"/>
              <a:t>01.02.2021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3641688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31AFAB4-65F1-431A-863A-006657CEC9EA}" type="datetime1">
              <a:rPr lang="tr-TR" smtClean="0"/>
              <a:t>01.02.2021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3197193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23526FD-A9C4-4384-ADD1-2FA69E479DE1}" type="datetime1">
              <a:rPr lang="tr-TR" smtClean="0"/>
              <a:t>01.02.2021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1E5FC9-9112-4CFF-B857-B730DCEDCD72}" type="slidenum">
              <a:rPr lang="tr-TR" smtClean="0"/>
              <a:t>‹#›</a:t>
            </a:fld>
            <a:endParaRPr lang="tr-TR"/>
          </a:p>
        </p:txBody>
      </p:sp>
    </p:spTree>
    <p:extLst>
      <p:ext uri="{BB962C8B-B14F-4D97-AF65-F5344CB8AC3E}">
        <p14:creationId xmlns:p14="http://schemas.microsoft.com/office/powerpoint/2010/main" val="1026627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8C2F5-AE46-4A3E-9180-E74DB242F95F}" type="datetime1">
              <a:rPr lang="tr-TR" smtClean="0"/>
              <a:t>01.02.2021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E5FC9-9112-4CFF-B857-B730DCEDCD72}" type="slidenum">
              <a:rPr lang="tr-TR" smtClean="0"/>
              <a:t>‹#›</a:t>
            </a:fld>
            <a:endParaRPr lang="tr-TR"/>
          </a:p>
        </p:txBody>
      </p:sp>
    </p:spTree>
    <p:extLst>
      <p:ext uri="{BB962C8B-B14F-4D97-AF65-F5344CB8AC3E}">
        <p14:creationId xmlns:p14="http://schemas.microsoft.com/office/powerpoint/2010/main" val="27144225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DC363-9CD5-44D3-AAE9-E4C95EA49E1A}" type="datetimeFigureOut">
              <a:rPr lang="tr-TR" smtClean="0">
                <a:solidFill>
                  <a:prstClr val="black">
                    <a:tint val="75000"/>
                  </a:prstClr>
                </a:solidFill>
              </a:rPr>
              <a:pPr/>
              <a:t>01.02.2021</a:t>
            </a:fld>
            <a:endParaRPr lang="tr-TR">
              <a:solidFill>
                <a:prstClr val="black">
                  <a:tint val="75000"/>
                </a:prstClr>
              </a:solidFill>
            </a:endParaRP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85F6E6-3AC8-430B-992F-55F605DC36B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459126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1470025"/>
          </a:xfrm>
        </p:spPr>
        <p:txBody>
          <a:bodyPr>
            <a:normAutofit/>
          </a:bodyPr>
          <a:lstStyle/>
          <a:p>
            <a:r>
              <a:rPr lang="tr-TR" dirty="0" smtClean="0"/>
              <a:t>UTL </a:t>
            </a:r>
            <a:r>
              <a:rPr lang="tr-TR" dirty="0" smtClean="0"/>
              <a:t>503</a:t>
            </a:r>
            <a:endParaRPr lang="tr-TR" dirty="0"/>
          </a:p>
        </p:txBody>
      </p:sp>
      <p:sp>
        <p:nvSpPr>
          <p:cNvPr id="3" name="Alt Başlık 2"/>
          <p:cNvSpPr>
            <a:spLocks noGrp="1"/>
          </p:cNvSpPr>
          <p:nvPr>
            <p:ph type="subTitle" idx="1"/>
          </p:nvPr>
        </p:nvSpPr>
        <p:spPr>
          <a:xfrm>
            <a:off x="971600" y="3068960"/>
            <a:ext cx="6904856" cy="1752600"/>
          </a:xfrm>
        </p:spPr>
        <p:txBody>
          <a:bodyPr/>
          <a:lstStyle/>
          <a:p>
            <a:r>
              <a:rPr lang="tr-TR" b="1" dirty="0" smtClean="0">
                <a:solidFill>
                  <a:srgbClr val="C00000"/>
                </a:solidFill>
              </a:rPr>
              <a:t>BÖLÜM </a:t>
            </a:r>
            <a:r>
              <a:rPr lang="tr-TR" b="1" dirty="0" smtClean="0">
                <a:solidFill>
                  <a:srgbClr val="C00000"/>
                </a:solidFill>
              </a:rPr>
              <a:t>2</a:t>
            </a:r>
          </a:p>
          <a:p>
            <a:r>
              <a:rPr lang="tr-TR" b="1" dirty="0">
                <a:solidFill>
                  <a:srgbClr val="C00000"/>
                </a:solidFill>
              </a:rPr>
              <a:t>Uluslararası Ticaret Teorisinin Doğuşu</a:t>
            </a:r>
            <a:endParaRPr lang="tr-TR" b="1" dirty="0" smtClean="0">
              <a:solidFill>
                <a:srgbClr val="C00000"/>
              </a:solidFill>
            </a:endParaRPr>
          </a:p>
        </p:txBody>
      </p:sp>
      <p:sp>
        <p:nvSpPr>
          <p:cNvPr id="4" name="Slayt Numarası Yer Tutucusu 3"/>
          <p:cNvSpPr>
            <a:spLocks noGrp="1"/>
          </p:cNvSpPr>
          <p:nvPr>
            <p:ph type="sldNum" sz="quarter" idx="12"/>
          </p:nvPr>
        </p:nvSpPr>
        <p:spPr/>
        <p:txBody>
          <a:bodyPr/>
          <a:lstStyle/>
          <a:p>
            <a:fld id="{4F1E5FC9-9112-4CFF-B857-B730DCEDCD72}" type="slidenum">
              <a:rPr lang="tr-TR" smtClean="0"/>
              <a:t>1</a:t>
            </a:fld>
            <a:endParaRPr lang="tr-TR"/>
          </a:p>
        </p:txBody>
      </p:sp>
    </p:spTree>
    <p:extLst>
      <p:ext uri="{BB962C8B-B14F-4D97-AF65-F5344CB8AC3E}">
        <p14:creationId xmlns:p14="http://schemas.microsoft.com/office/powerpoint/2010/main" val="277947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10</a:t>
            </a:fld>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401182"/>
            <a:ext cx="5835897" cy="160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ikdörtgen 2"/>
          <p:cNvSpPr/>
          <p:nvPr/>
        </p:nvSpPr>
        <p:spPr>
          <a:xfrm>
            <a:off x="2452286" y="1002811"/>
            <a:ext cx="4383444" cy="369332"/>
          </a:xfrm>
          <a:prstGeom prst="rect">
            <a:avLst/>
          </a:prstGeom>
        </p:spPr>
        <p:txBody>
          <a:bodyPr wrap="none">
            <a:spAutoFit/>
          </a:bodyPr>
          <a:lstStyle/>
          <a:p>
            <a:r>
              <a:rPr lang="tr-TR" dirty="0"/>
              <a:t>Bir işçinin bir günde üretebildiği mal miktarı; </a:t>
            </a:r>
            <a:endParaRPr lang="tr-TR" dirty="0"/>
          </a:p>
        </p:txBody>
      </p:sp>
      <p:sp>
        <p:nvSpPr>
          <p:cNvPr id="4" name="Dikdörtgen 3"/>
          <p:cNvSpPr/>
          <p:nvPr/>
        </p:nvSpPr>
        <p:spPr>
          <a:xfrm>
            <a:off x="283852" y="548680"/>
            <a:ext cx="1172116" cy="461665"/>
          </a:xfrm>
          <a:prstGeom prst="rect">
            <a:avLst/>
          </a:prstGeom>
        </p:spPr>
        <p:txBody>
          <a:bodyPr wrap="none">
            <a:spAutoFit/>
          </a:bodyPr>
          <a:lstStyle/>
          <a:p>
            <a:r>
              <a:rPr lang="tr-TR" sz="2400" b="1" dirty="0" smtClean="0"/>
              <a:t>ÖRNEK:</a:t>
            </a:r>
            <a:endParaRPr lang="tr-TR" sz="2400" b="1" dirty="0"/>
          </a:p>
        </p:txBody>
      </p:sp>
      <p:sp>
        <p:nvSpPr>
          <p:cNvPr id="5" name="Dikdörtgen 4"/>
          <p:cNvSpPr/>
          <p:nvPr/>
        </p:nvSpPr>
        <p:spPr>
          <a:xfrm>
            <a:off x="433834" y="3212976"/>
            <a:ext cx="8420347" cy="2862322"/>
          </a:xfrm>
          <a:prstGeom prst="rect">
            <a:avLst/>
          </a:prstGeom>
        </p:spPr>
        <p:txBody>
          <a:bodyPr wrap="square">
            <a:spAutoFit/>
          </a:bodyPr>
          <a:lstStyle/>
          <a:p>
            <a:pPr algn="just"/>
            <a:r>
              <a:rPr lang="tr-TR" sz="2000" dirty="0"/>
              <a:t>Adam Smith’e göre; </a:t>
            </a:r>
          </a:p>
          <a:p>
            <a:pPr algn="just"/>
            <a:r>
              <a:rPr lang="tr-TR" sz="2000" dirty="0"/>
              <a:t>İtalya’da 1 işçinin 1 günde ürettiği A malı miktarı 40 </a:t>
            </a:r>
            <a:r>
              <a:rPr lang="tr-TR" sz="2000" dirty="0" err="1"/>
              <a:t>br</a:t>
            </a:r>
            <a:r>
              <a:rPr lang="tr-TR" sz="2000" dirty="0"/>
              <a:t>., B malı miktarı 20 </a:t>
            </a:r>
            <a:r>
              <a:rPr lang="tr-TR" sz="2000" dirty="0" err="1"/>
              <a:t>br’dir</a:t>
            </a:r>
            <a:r>
              <a:rPr lang="tr-TR" sz="2000" dirty="0"/>
              <a:t>. </a:t>
            </a:r>
          </a:p>
          <a:p>
            <a:pPr algn="just"/>
            <a:r>
              <a:rPr lang="tr-TR" sz="2000" dirty="0"/>
              <a:t>Türkiye’de 1 işçinin 1 günde ürettiği A malı miktarı 10 </a:t>
            </a:r>
            <a:r>
              <a:rPr lang="tr-TR" sz="2000" dirty="0" err="1"/>
              <a:t>br</a:t>
            </a:r>
            <a:r>
              <a:rPr lang="tr-TR" sz="2000" dirty="0"/>
              <a:t>., B malı miktarı 60 </a:t>
            </a:r>
            <a:r>
              <a:rPr lang="tr-TR" sz="2000" dirty="0" err="1"/>
              <a:t>br’dir</a:t>
            </a:r>
            <a:r>
              <a:rPr lang="tr-TR" sz="2000" dirty="0"/>
              <a:t>. </a:t>
            </a:r>
          </a:p>
          <a:p>
            <a:pPr algn="just"/>
            <a:r>
              <a:rPr lang="tr-TR" sz="2000" b="1" dirty="0"/>
              <a:t>Sonuç; </a:t>
            </a:r>
          </a:p>
          <a:p>
            <a:pPr algn="just"/>
            <a:r>
              <a:rPr lang="tr-TR" sz="2000" b="1" dirty="0"/>
              <a:t>İtalya A malında uzmanlaşmalıdır. </a:t>
            </a:r>
          </a:p>
          <a:p>
            <a:pPr algn="just"/>
            <a:r>
              <a:rPr lang="tr-TR" sz="2000" b="1" dirty="0"/>
              <a:t>Türkiye B malında uzmanlaşmalıdır. </a:t>
            </a:r>
          </a:p>
          <a:p>
            <a:pPr algn="just"/>
            <a:r>
              <a:rPr lang="tr-TR" sz="2000" dirty="0"/>
              <a:t>Eğer bir ülke her iki malda da üstün olursa, o zaman Adam Smith’e göre ticaret yapılmamalıdır. Bu durum modelin eksikliği olarak görülmüştür. </a:t>
            </a:r>
            <a:endParaRPr lang="tr-TR" sz="2000" dirty="0"/>
          </a:p>
        </p:txBody>
      </p:sp>
    </p:spTree>
    <p:extLst>
      <p:ext uri="{BB962C8B-B14F-4D97-AF65-F5344CB8AC3E}">
        <p14:creationId xmlns:p14="http://schemas.microsoft.com/office/powerpoint/2010/main" val="1157881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418D6F81-F06A-434A-BE75-9F37B97FBBAE}" type="slidenum">
              <a:rPr lang="tr-TR" altLang="tr-TR" sz="1400" smtClean="0"/>
              <a:pPr eaLnBrk="1" hangingPunct="1">
                <a:spcBef>
                  <a:spcPct val="0"/>
                </a:spcBef>
                <a:buClrTx/>
                <a:buSzTx/>
                <a:buFontTx/>
                <a:buNone/>
              </a:pPr>
              <a:t>11</a:t>
            </a:fld>
            <a:endParaRPr lang="tr-TR" altLang="tr-TR" sz="1400" smtClean="0"/>
          </a:p>
        </p:txBody>
      </p:sp>
      <p:sp>
        <p:nvSpPr>
          <p:cNvPr id="23555" name="Rectangle 2"/>
          <p:cNvSpPr>
            <a:spLocks noGrp="1" noChangeArrowheads="1"/>
          </p:cNvSpPr>
          <p:nvPr>
            <p:ph type="title"/>
          </p:nvPr>
        </p:nvSpPr>
        <p:spPr>
          <a:xfrm>
            <a:off x="438252" y="980728"/>
            <a:ext cx="7793037" cy="676275"/>
          </a:xfrm>
        </p:spPr>
        <p:txBody>
          <a:bodyPr>
            <a:normAutofit/>
          </a:bodyPr>
          <a:lstStyle/>
          <a:p>
            <a:pPr eaLnBrk="1" hangingPunct="1"/>
            <a:r>
              <a:rPr lang="tr-TR" altLang="tr-TR" sz="2400" dirty="0" smtClean="0"/>
              <a:t>Bir işçinin bir günde üretebildiği mallar</a:t>
            </a:r>
          </a:p>
        </p:txBody>
      </p:sp>
      <p:sp>
        <p:nvSpPr>
          <p:cNvPr id="23556" name="Rectangle 3"/>
          <p:cNvSpPr>
            <a:spLocks noGrp="1" noChangeArrowheads="1"/>
          </p:cNvSpPr>
          <p:nvPr>
            <p:ph type="body" idx="1"/>
          </p:nvPr>
        </p:nvSpPr>
        <p:spPr>
          <a:xfrm>
            <a:off x="444983" y="1700809"/>
            <a:ext cx="7772400" cy="1656184"/>
          </a:xfrm>
        </p:spPr>
        <p:txBody>
          <a:bodyPr>
            <a:normAutofit/>
          </a:bodyPr>
          <a:lstStyle/>
          <a:p>
            <a:pPr marL="0" indent="0" eaLnBrk="1" hangingPunct="1">
              <a:buNone/>
            </a:pPr>
            <a:r>
              <a:rPr lang="tr-TR" altLang="tr-TR" sz="2400" dirty="0" smtClean="0"/>
              <a:t>                              </a:t>
            </a:r>
            <a:r>
              <a:rPr lang="tr-TR" altLang="tr-TR" sz="2400" b="1" u="sng" dirty="0" smtClean="0">
                <a:solidFill>
                  <a:schemeClr val="hlink"/>
                </a:solidFill>
              </a:rPr>
              <a:t>A Malı</a:t>
            </a:r>
            <a:r>
              <a:rPr lang="tr-TR" altLang="tr-TR" sz="2400" dirty="0" smtClean="0"/>
              <a:t>   	      </a:t>
            </a:r>
            <a:r>
              <a:rPr lang="tr-TR" altLang="tr-TR" sz="2400" b="1" u="sng" dirty="0" smtClean="0">
                <a:solidFill>
                  <a:schemeClr val="hlink"/>
                </a:solidFill>
              </a:rPr>
              <a:t>B Malı</a:t>
            </a:r>
          </a:p>
          <a:p>
            <a:pPr marL="0" indent="0" eaLnBrk="1" hangingPunct="1">
              <a:buNone/>
            </a:pPr>
            <a:r>
              <a:rPr lang="tr-TR" altLang="tr-TR" sz="2400" b="1" dirty="0" smtClean="0">
                <a:solidFill>
                  <a:schemeClr val="folHlink"/>
                </a:solidFill>
              </a:rPr>
              <a:t>      Amerika  </a:t>
            </a:r>
            <a:r>
              <a:rPr lang="tr-TR" altLang="tr-TR" sz="2400" dirty="0" smtClean="0"/>
              <a:t>      </a:t>
            </a:r>
            <a:r>
              <a:rPr lang="tr-TR" altLang="tr-TR" sz="2400" b="1" dirty="0" smtClean="0"/>
              <a:t>50</a:t>
            </a:r>
            <a:r>
              <a:rPr lang="tr-TR" altLang="tr-TR" sz="2400" dirty="0" smtClean="0"/>
              <a:t> Birim   </a:t>
            </a:r>
            <a:r>
              <a:rPr lang="tr-TR" altLang="tr-TR" sz="2400" dirty="0" smtClean="0"/>
              <a:t>         </a:t>
            </a:r>
            <a:r>
              <a:rPr lang="tr-TR" altLang="tr-TR" sz="2400" dirty="0" smtClean="0"/>
              <a:t>30 Birim</a:t>
            </a:r>
          </a:p>
          <a:p>
            <a:pPr marL="0" indent="0" eaLnBrk="1" hangingPunct="1">
              <a:buNone/>
            </a:pPr>
            <a:r>
              <a:rPr lang="tr-TR" altLang="tr-TR" sz="2400" b="1" dirty="0" smtClean="0">
                <a:solidFill>
                  <a:schemeClr val="folHlink"/>
                </a:solidFill>
              </a:rPr>
              <a:t>      Almanya </a:t>
            </a:r>
            <a:r>
              <a:rPr lang="tr-TR" altLang="tr-TR" sz="2400" dirty="0" smtClean="0"/>
              <a:t>      </a:t>
            </a:r>
            <a:r>
              <a:rPr lang="tr-TR" altLang="tr-TR" sz="2400" dirty="0" smtClean="0"/>
              <a:t>20 Birim   </a:t>
            </a:r>
            <a:r>
              <a:rPr lang="tr-TR" altLang="tr-TR" sz="2400" dirty="0" smtClean="0"/>
              <a:t>          </a:t>
            </a:r>
            <a:r>
              <a:rPr lang="tr-TR" altLang="tr-TR" sz="2400" b="1" dirty="0" smtClean="0"/>
              <a:t>80</a:t>
            </a:r>
            <a:r>
              <a:rPr lang="tr-TR" altLang="tr-TR" sz="2400" dirty="0" smtClean="0"/>
              <a:t> Birim</a:t>
            </a:r>
          </a:p>
        </p:txBody>
      </p:sp>
      <p:sp>
        <p:nvSpPr>
          <p:cNvPr id="5" name="Rectangle 2"/>
          <p:cNvSpPr txBox="1">
            <a:spLocks noChangeArrowheads="1"/>
          </p:cNvSpPr>
          <p:nvPr/>
        </p:nvSpPr>
        <p:spPr bwMode="auto">
          <a:xfrm>
            <a:off x="467544" y="214313"/>
            <a:ext cx="7943850" cy="622399"/>
          </a:xfrm>
          <a:prstGeom prst="rect">
            <a:avLst/>
          </a:prstGeom>
          <a:noFill/>
          <a:ln w="9525">
            <a:noFill/>
            <a:miter lim="800000"/>
            <a:headEnd/>
            <a:tailEnd/>
          </a:ln>
        </p:spPr>
        <p:txBody>
          <a:bodyPr anchor="b"/>
          <a:lstStyle/>
          <a:p>
            <a:pPr>
              <a:defRPr/>
            </a:pPr>
            <a:r>
              <a:rPr lang="tr-TR" sz="3600" b="1" kern="0" dirty="0" smtClean="0">
                <a:solidFill>
                  <a:schemeClr val="folHlink"/>
                </a:solidFill>
                <a:latin typeface="+mj-lt"/>
                <a:ea typeface="+mj-ea"/>
                <a:cs typeface="+mj-cs"/>
              </a:rPr>
              <a:t>Örnek: </a:t>
            </a:r>
            <a:endParaRPr lang="tr-TR" sz="2400" kern="0" dirty="0">
              <a:solidFill>
                <a:schemeClr val="folHlink"/>
              </a:solidFill>
              <a:latin typeface="+mj-lt"/>
              <a:ea typeface="+mj-ea"/>
              <a:cs typeface="+mj-cs"/>
            </a:endParaRPr>
          </a:p>
        </p:txBody>
      </p:sp>
      <p:sp>
        <p:nvSpPr>
          <p:cNvPr id="2" name="Dikdörtgen 1"/>
          <p:cNvSpPr/>
          <p:nvPr/>
        </p:nvSpPr>
        <p:spPr>
          <a:xfrm>
            <a:off x="971600" y="3501008"/>
            <a:ext cx="4572000" cy="646331"/>
          </a:xfrm>
          <a:prstGeom prst="rect">
            <a:avLst/>
          </a:prstGeom>
        </p:spPr>
        <p:txBody>
          <a:bodyPr>
            <a:spAutoFit/>
          </a:bodyPr>
          <a:lstStyle/>
          <a:p>
            <a:r>
              <a:rPr lang="tr-TR" dirty="0" smtClean="0"/>
              <a:t>Amerika A </a:t>
            </a:r>
            <a:r>
              <a:rPr lang="tr-TR" dirty="0"/>
              <a:t>malında uzmanlaşmalıdır. </a:t>
            </a:r>
          </a:p>
          <a:p>
            <a:r>
              <a:rPr lang="tr-TR" dirty="0" smtClean="0"/>
              <a:t>Almanya </a:t>
            </a:r>
            <a:r>
              <a:rPr lang="tr-TR" dirty="0"/>
              <a:t>B malında uzmanlaşmalıdır. </a:t>
            </a:r>
          </a:p>
        </p:txBody>
      </p:sp>
    </p:spTree>
    <p:extLst>
      <p:ext uri="{BB962C8B-B14F-4D97-AF65-F5344CB8AC3E}">
        <p14:creationId xmlns:p14="http://schemas.microsoft.com/office/powerpoint/2010/main" val="2419708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764704"/>
            <a:ext cx="8784976" cy="5184576"/>
          </a:xfrm>
        </p:spPr>
        <p:txBody>
          <a:bodyPr>
            <a:noAutofit/>
          </a:bodyPr>
          <a:lstStyle/>
          <a:p>
            <a:pPr marL="0" indent="0" algn="just">
              <a:lnSpc>
                <a:spcPct val="150000"/>
              </a:lnSpc>
              <a:buNone/>
            </a:pPr>
            <a:r>
              <a:rPr lang="tr-TR" sz="2400" dirty="0" smtClean="0">
                <a:solidFill>
                  <a:schemeClr val="tx1"/>
                </a:solidFill>
              </a:rPr>
              <a:t>Adam Smith, Mutlak Üstünlükler Teorisi ile dış ticaretin iki taraf içinde kazançlı olduğunu ortaya koymuş ve ticaretin nedenini bilimsel olarak açıklamış, dış ticarete bilimsel bir nitelik kazandırmıştır. Ancak  bu teori dış ticaretin bazı soruları yanıtlamakta yetersiz kalmaktadır.</a:t>
            </a:r>
          </a:p>
          <a:p>
            <a:pPr marL="0" indent="0" algn="just">
              <a:lnSpc>
                <a:spcPct val="150000"/>
              </a:lnSpc>
              <a:buNone/>
            </a:pPr>
            <a:r>
              <a:rPr lang="tr-TR" sz="2400" b="1" dirty="0" smtClean="0">
                <a:solidFill>
                  <a:schemeClr val="tx1"/>
                </a:solidFill>
              </a:rPr>
              <a:t>Bir ülke iki malı da diğer ülkeye göre daha ucuza üretirse dış ticaret nasıl olur?</a:t>
            </a:r>
          </a:p>
          <a:p>
            <a:pPr marL="0" indent="0" algn="just">
              <a:lnSpc>
                <a:spcPct val="150000"/>
              </a:lnSpc>
              <a:buNone/>
            </a:pPr>
            <a:r>
              <a:rPr lang="tr-TR" sz="2400" dirty="0" smtClean="0">
                <a:solidFill>
                  <a:schemeClr val="tx1"/>
                </a:solidFill>
              </a:rPr>
              <a:t>Smith’in teorisi bu soruyu açıklamaya yetmemektedir. Mutlak Üstünlükler Teorisi’nin eksiklerini </a:t>
            </a:r>
            <a:r>
              <a:rPr lang="tr-TR" sz="2400" b="1" dirty="0" smtClean="0">
                <a:solidFill>
                  <a:schemeClr val="tx1"/>
                </a:solidFill>
              </a:rPr>
              <a:t>David Ricardo Karşılaştırmalı Üstünlükler Teorisinde</a:t>
            </a:r>
            <a:r>
              <a:rPr lang="tr-TR" sz="2400" dirty="0" smtClean="0">
                <a:solidFill>
                  <a:schemeClr val="tx1"/>
                </a:solidFill>
              </a:rPr>
              <a:t> açıklamıştır.</a:t>
            </a:r>
            <a:endParaRPr lang="tr-TR" sz="2400" dirty="0">
              <a:solidFill>
                <a:schemeClr val="tx1"/>
              </a:solidFill>
            </a:endParaRPr>
          </a:p>
        </p:txBody>
      </p:sp>
    </p:spTree>
    <p:extLst>
      <p:ext uri="{BB962C8B-B14F-4D97-AF65-F5344CB8AC3E}">
        <p14:creationId xmlns:p14="http://schemas.microsoft.com/office/powerpoint/2010/main" val="3067431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71059" y="332656"/>
            <a:ext cx="8319839" cy="692696"/>
          </a:xfrm>
        </p:spPr>
        <p:txBody>
          <a:bodyPr/>
          <a:lstStyle/>
          <a:p>
            <a:r>
              <a:rPr lang="tr-TR" sz="2800" b="1" dirty="0" smtClean="0"/>
              <a:t>2</a:t>
            </a:r>
            <a:r>
              <a:rPr lang="tr-TR" sz="2800" b="1" dirty="0"/>
              <a:t>. David </a:t>
            </a:r>
            <a:r>
              <a:rPr lang="tr-TR" sz="2800" b="1" dirty="0" err="1"/>
              <a:t>Ricardo’nun</a:t>
            </a:r>
            <a:r>
              <a:rPr lang="tr-TR" sz="2800" b="1" dirty="0"/>
              <a:t> Karşılaştırmalı Üstünlükler Teorisi </a:t>
            </a:r>
            <a:endParaRPr lang="en-US" altLang="tr-TR" sz="2800" dirty="0" smtClean="0"/>
          </a:p>
        </p:txBody>
      </p:sp>
      <p:sp>
        <p:nvSpPr>
          <p:cNvPr id="24579" name="Rectangle 3"/>
          <p:cNvSpPr>
            <a:spLocks noGrp="1" noChangeArrowheads="1"/>
          </p:cNvSpPr>
          <p:nvPr>
            <p:ph type="body" sz="half" idx="1"/>
          </p:nvPr>
        </p:nvSpPr>
        <p:spPr>
          <a:xfrm>
            <a:off x="357188" y="2143125"/>
            <a:ext cx="4471987" cy="2400300"/>
          </a:xfrm>
        </p:spPr>
        <p:txBody>
          <a:bodyPr/>
          <a:lstStyle/>
          <a:p>
            <a:r>
              <a:rPr lang="az-Latn-AZ" altLang="tr-TR" sz="2400" smtClean="0"/>
              <a:t>Teori David Ricardo</a:t>
            </a:r>
            <a:r>
              <a:rPr lang="en-US" altLang="tr-TR" sz="2400" smtClean="0"/>
              <a:t>’</a:t>
            </a:r>
            <a:r>
              <a:rPr lang="az-Latn-AZ" altLang="tr-TR" sz="2400" smtClean="0"/>
              <a:t>nun 1817 yılında yayınladığı “Siyasal İktisadın ve Vergilendirmenin İlkeleri” kitabında ortaya atılmıştır. </a:t>
            </a:r>
            <a:endParaRPr lang="en-US" altLang="tr-TR" sz="2400" smtClean="0"/>
          </a:p>
        </p:txBody>
      </p:sp>
      <p:sp>
        <p:nvSpPr>
          <p:cNvPr id="24580" name="Rectangle 6"/>
          <p:cNvSpPr>
            <a:spLocks noChangeArrowheads="1"/>
          </p:cNvSpPr>
          <p:nvPr/>
        </p:nvSpPr>
        <p:spPr bwMode="auto">
          <a:xfrm>
            <a:off x="357188" y="4786313"/>
            <a:ext cx="4370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n-US" altLang="tr-TR" sz="2400"/>
              <a:t>David Ricardo (1772-1823)</a:t>
            </a:r>
            <a:endParaRPr lang="en-GB" altLang="tr-TR" sz="2400"/>
          </a:p>
        </p:txBody>
      </p:sp>
      <p:pic>
        <p:nvPicPr>
          <p:cNvPr id="9" name="Picture 8" descr="Ricardo"/>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129213" y="1885950"/>
            <a:ext cx="3076575" cy="3543300"/>
          </a:xfrm>
          <a:noFill/>
        </p:spPr>
      </p:pic>
    </p:spTree>
    <p:extLst>
      <p:ext uri="{BB962C8B-B14F-4D97-AF65-F5344CB8AC3E}">
        <p14:creationId xmlns:p14="http://schemas.microsoft.com/office/powerpoint/2010/main" val="6043565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14</a:t>
            </a:fld>
            <a:endParaRPr lang="tr-TR"/>
          </a:p>
        </p:txBody>
      </p:sp>
      <p:sp>
        <p:nvSpPr>
          <p:cNvPr id="3" name="Dikdörtgen 2"/>
          <p:cNvSpPr/>
          <p:nvPr/>
        </p:nvSpPr>
        <p:spPr>
          <a:xfrm>
            <a:off x="475317" y="260648"/>
            <a:ext cx="8352928" cy="6129050"/>
          </a:xfrm>
          <a:prstGeom prst="rect">
            <a:avLst/>
          </a:prstGeom>
        </p:spPr>
        <p:txBody>
          <a:bodyPr wrap="square">
            <a:spAutoFit/>
          </a:bodyPr>
          <a:lstStyle/>
          <a:p>
            <a:pPr algn="just">
              <a:lnSpc>
                <a:spcPct val="150000"/>
              </a:lnSpc>
            </a:pPr>
            <a:r>
              <a:rPr lang="tr-TR" sz="2400" dirty="0">
                <a:latin typeface="+mj-lt"/>
                <a:cs typeface="Times New Roman" pitchFamily="18" charset="0"/>
              </a:rPr>
              <a:t>Mutlak üstünlük teorisinin dış ticareti açıklamakta yetersiz kalması üzerine David </a:t>
            </a:r>
            <a:r>
              <a:rPr lang="tr-TR" sz="2400" dirty="0" err="1">
                <a:latin typeface="+mj-lt"/>
                <a:cs typeface="Times New Roman" pitchFamily="18" charset="0"/>
              </a:rPr>
              <a:t>Ricardo</a:t>
            </a:r>
            <a:r>
              <a:rPr lang="tr-TR" sz="2400" dirty="0">
                <a:latin typeface="+mj-lt"/>
                <a:cs typeface="Times New Roman" pitchFamily="18" charset="0"/>
              </a:rPr>
              <a:t> </a:t>
            </a:r>
            <a:r>
              <a:rPr lang="tr-TR" sz="2400" dirty="0" smtClean="0">
                <a:latin typeface="+mj-lt"/>
                <a:cs typeface="Times New Roman" pitchFamily="18" charset="0"/>
              </a:rPr>
              <a:t>tarafından Karşılaştırmalı </a:t>
            </a:r>
            <a:r>
              <a:rPr lang="tr-TR" sz="2400" dirty="0">
                <a:latin typeface="+mj-lt"/>
                <a:cs typeface="Times New Roman" pitchFamily="18" charset="0"/>
              </a:rPr>
              <a:t>Üstünlükler Teorisi ortaya atılmıştır</a:t>
            </a:r>
            <a:r>
              <a:rPr lang="tr-TR" sz="2400" dirty="0" smtClean="0">
                <a:latin typeface="+mj-lt"/>
                <a:cs typeface="Times New Roman" pitchFamily="18" charset="0"/>
              </a:rPr>
              <a:t>. </a:t>
            </a:r>
            <a:r>
              <a:rPr lang="tr-TR" sz="2400" dirty="0" err="1" smtClean="0">
                <a:latin typeface="+mj-lt"/>
                <a:cs typeface="Times New Roman" pitchFamily="18" charset="0"/>
              </a:rPr>
              <a:t>Ricardo</a:t>
            </a:r>
            <a:r>
              <a:rPr lang="tr-TR" sz="2400" dirty="0" smtClean="0">
                <a:latin typeface="+mj-lt"/>
                <a:cs typeface="Times New Roman" pitchFamily="18" charset="0"/>
              </a:rPr>
              <a:t> </a:t>
            </a:r>
            <a:r>
              <a:rPr lang="tr-TR" sz="2400" dirty="0">
                <a:latin typeface="+mj-lt"/>
                <a:cs typeface="Times New Roman" pitchFamily="18" charset="0"/>
              </a:rPr>
              <a:t>’ya göre mutlak üstünlükler karşılaştırmalı üstünlüklerin özel bir durumu gibidir ve mutlak üstünlüklerin bulunduğu her durumda karşılaştırmalı üstünlükler zaten vardır. Ancak karşılaştırmalı üstünlüğün olduğu her durumda mutlak üstünlük </a:t>
            </a:r>
            <a:r>
              <a:rPr lang="tr-TR" sz="2400" dirty="0" smtClean="0">
                <a:latin typeface="+mj-lt"/>
                <a:cs typeface="Times New Roman" pitchFamily="18" charset="0"/>
              </a:rPr>
              <a:t>olmayabilir. Karşılaştırmalı </a:t>
            </a:r>
            <a:r>
              <a:rPr lang="tr-TR" sz="2400" dirty="0">
                <a:latin typeface="+mj-lt"/>
                <a:cs typeface="Times New Roman" pitchFamily="18" charset="0"/>
              </a:rPr>
              <a:t>Üstünlükler bugünde uluslararası ticaretin temelini oluşturmaktadır çünkü gerçek dış ticareti daha iyi </a:t>
            </a:r>
            <a:r>
              <a:rPr lang="tr-TR" sz="2400" dirty="0" smtClean="0">
                <a:latin typeface="+mj-lt"/>
                <a:cs typeface="Times New Roman" pitchFamily="18" charset="0"/>
              </a:rPr>
              <a:t>yansıtmaktadır. Örneğin </a:t>
            </a:r>
            <a:r>
              <a:rPr lang="tr-TR" sz="2400" dirty="0">
                <a:latin typeface="+mj-lt"/>
                <a:cs typeface="Times New Roman" pitchFamily="18" charset="0"/>
              </a:rPr>
              <a:t>bir büyük sanayi ülke ile az gelişmiş ülkenin dış ticaretlerine bakıldığında gelişmiş ülkenin tüm mallarda mutlak olarak üstün olduğu görülmektedir.</a:t>
            </a:r>
          </a:p>
        </p:txBody>
      </p:sp>
    </p:spTree>
    <p:extLst>
      <p:ext uri="{BB962C8B-B14F-4D97-AF65-F5344CB8AC3E}">
        <p14:creationId xmlns:p14="http://schemas.microsoft.com/office/powerpoint/2010/main" val="3600826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15</a:t>
            </a:fld>
            <a:endParaRPr lang="tr-TR"/>
          </a:p>
        </p:txBody>
      </p:sp>
      <p:sp>
        <p:nvSpPr>
          <p:cNvPr id="3" name="Dikdörtgen 2"/>
          <p:cNvSpPr/>
          <p:nvPr/>
        </p:nvSpPr>
        <p:spPr>
          <a:xfrm>
            <a:off x="323528" y="474345"/>
            <a:ext cx="8280920" cy="5262979"/>
          </a:xfrm>
          <a:prstGeom prst="rect">
            <a:avLst/>
          </a:prstGeom>
        </p:spPr>
        <p:txBody>
          <a:bodyPr wrap="square">
            <a:spAutoFit/>
          </a:bodyPr>
          <a:lstStyle/>
          <a:p>
            <a:pPr algn="just"/>
            <a:r>
              <a:rPr lang="tr-TR" sz="2400" dirty="0"/>
              <a:t>Ülkeler iki temel nedenden dolayı uluslararası ticaret yaparlar. </a:t>
            </a:r>
            <a:endParaRPr lang="tr-TR" sz="2400" dirty="0" smtClean="0"/>
          </a:p>
          <a:p>
            <a:pPr marL="457200" indent="-457200" algn="just">
              <a:buAutoNum type="arabicPeriod"/>
            </a:pPr>
            <a:r>
              <a:rPr lang="tr-TR" sz="2400" dirty="0" smtClean="0"/>
              <a:t>Ülkeler </a:t>
            </a:r>
            <a:r>
              <a:rPr lang="tr-TR" sz="2400" dirty="0"/>
              <a:t>birbirlerinden farklı oldukları için ticaret yapar. Uluslar da göreceli olarak daha iyi yaptığı şeyi </a:t>
            </a:r>
            <a:r>
              <a:rPr lang="tr-TR" sz="2400" dirty="0" smtClean="0"/>
              <a:t>üreterek diğer </a:t>
            </a:r>
            <a:r>
              <a:rPr lang="tr-TR" sz="2400" dirty="0"/>
              <a:t>ülkelere ihracat yaparlar. </a:t>
            </a:r>
            <a:endParaRPr lang="tr-TR" sz="2400" dirty="0" smtClean="0"/>
          </a:p>
          <a:p>
            <a:pPr marL="457200" indent="-457200" algn="just">
              <a:buAutoNum type="arabicPeriod"/>
            </a:pPr>
            <a:r>
              <a:rPr lang="tr-TR" sz="2400" dirty="0" smtClean="0"/>
              <a:t>İkinci </a:t>
            </a:r>
            <a:r>
              <a:rPr lang="tr-TR" sz="2400" dirty="0"/>
              <a:t>olarak ülkeler üretimde ölçek kazançları elde edebilmek için ticaret yapar. Ölçeğe göre artan getirinin söz konusu olduğu mal çeşidini üretip ihracat </a:t>
            </a:r>
            <a:r>
              <a:rPr lang="tr-TR" sz="2400" dirty="0" smtClean="0"/>
              <a:t>yaparlar.</a:t>
            </a:r>
          </a:p>
          <a:p>
            <a:pPr algn="just"/>
            <a:endParaRPr lang="tr-TR" sz="2400" dirty="0"/>
          </a:p>
          <a:p>
            <a:pPr algn="just"/>
            <a:r>
              <a:rPr lang="tr-TR" sz="2400" dirty="0"/>
              <a:t>David </a:t>
            </a:r>
            <a:r>
              <a:rPr lang="tr-TR" sz="2400" dirty="0" err="1"/>
              <a:t>Ricardo</a:t>
            </a:r>
            <a:r>
              <a:rPr lang="tr-TR" sz="2400" dirty="0"/>
              <a:t> iki ülkeden biri her iki malda da mutlak üstünlüğe sahip ise, yine de bu iki ülkenin ticaret yapabileceğini vurgulamıştır. Bu durumda ülkelerin nispi üstünlüklerine bakılacaktır. Yani üretimdeki üstünlük derecesine bakılacaktır. Mutlak üstünlüğe bakılmayacaktır. Kıt olan kaynakların etkin değerlendirilmesi esastır.</a:t>
            </a:r>
          </a:p>
        </p:txBody>
      </p:sp>
    </p:spTree>
    <p:extLst>
      <p:ext uri="{BB962C8B-B14F-4D97-AF65-F5344CB8AC3E}">
        <p14:creationId xmlns:p14="http://schemas.microsoft.com/office/powerpoint/2010/main" val="2750695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16</a:t>
            </a:fld>
            <a:endParaRPr lang="tr-TR"/>
          </a:p>
        </p:txBody>
      </p:sp>
      <p:sp>
        <p:nvSpPr>
          <p:cNvPr id="3" name="Dikdörtgen 2"/>
          <p:cNvSpPr/>
          <p:nvPr/>
        </p:nvSpPr>
        <p:spPr>
          <a:xfrm>
            <a:off x="323528" y="260648"/>
            <a:ext cx="8256586" cy="6297108"/>
          </a:xfrm>
          <a:prstGeom prst="rect">
            <a:avLst/>
          </a:prstGeom>
        </p:spPr>
        <p:txBody>
          <a:bodyPr wrap="square">
            <a:spAutoFit/>
          </a:bodyPr>
          <a:lstStyle/>
          <a:p>
            <a:pPr lvl="0" algn="just">
              <a:spcBef>
                <a:spcPct val="20000"/>
              </a:spcBef>
            </a:pPr>
            <a:r>
              <a:rPr lang="tr-TR" sz="2400" b="1" dirty="0">
                <a:solidFill>
                  <a:prstClr val="black"/>
                </a:solidFill>
                <a:latin typeface="+mj-lt"/>
              </a:rPr>
              <a:t>Karşılaştırmalı Üstünlük Teorisine göre; </a:t>
            </a:r>
            <a:r>
              <a:rPr lang="tr-TR" sz="2400" i="1" dirty="0">
                <a:solidFill>
                  <a:prstClr val="black"/>
                </a:solidFill>
                <a:latin typeface="+mj-lt"/>
              </a:rPr>
              <a:t>Bir ülke, diğerlerine göre hangi malların üretiminde  daha yüksek oranda(göreceli) bir üstünlüğe sahip ise o malların üretiminde uzmanlaşmalıdır.</a:t>
            </a:r>
          </a:p>
          <a:p>
            <a:pPr lvl="0" algn="just">
              <a:spcBef>
                <a:spcPct val="20000"/>
              </a:spcBef>
            </a:pPr>
            <a:r>
              <a:rPr lang="tr-TR" sz="2400" b="1" dirty="0">
                <a:solidFill>
                  <a:prstClr val="black"/>
                </a:solidFill>
                <a:latin typeface="+mj-lt"/>
              </a:rPr>
              <a:t>Bu durumu günlük yaşamdan bir örnekle şu şekilde açıklayabiliriz;</a:t>
            </a:r>
          </a:p>
          <a:p>
            <a:pPr lvl="0" algn="just">
              <a:spcBef>
                <a:spcPct val="20000"/>
              </a:spcBef>
            </a:pPr>
            <a:r>
              <a:rPr lang="tr-TR" sz="2400" dirty="0">
                <a:solidFill>
                  <a:prstClr val="black"/>
                </a:solidFill>
                <a:latin typeface="+mj-lt"/>
              </a:rPr>
              <a:t>Bir doktor sekreterine göre bilgisayarda iki kat daha hızlı yazı yazabiliyor olsun. Bu durumda doktor, her iki işte de mutlak üstünlük sahibidir. Ancak doktor olarak çalışması daha avantajlı olacağından bu alanda karşılaştırmalı üstünlüğe sahip olacaktır. Dolayısıyla zamanını doktorluk mesleğine ayırması ve yazılarını bir sekreter tutup yaptırması daha akıllıca olacaktır.</a:t>
            </a:r>
          </a:p>
          <a:p>
            <a:pPr lvl="0" algn="just">
              <a:spcBef>
                <a:spcPct val="20000"/>
              </a:spcBef>
            </a:pPr>
            <a:r>
              <a:rPr lang="tr-TR" sz="2400" b="1" dirty="0">
                <a:solidFill>
                  <a:prstClr val="black"/>
                </a:solidFill>
                <a:latin typeface="+mj-lt"/>
              </a:rPr>
              <a:t>Başka bir örnekle:</a:t>
            </a:r>
          </a:p>
          <a:p>
            <a:pPr lvl="0" algn="just">
              <a:spcBef>
                <a:spcPct val="20000"/>
              </a:spcBef>
            </a:pPr>
            <a:r>
              <a:rPr lang="tr-TR" sz="2400" dirty="0">
                <a:solidFill>
                  <a:prstClr val="black"/>
                </a:solidFill>
                <a:latin typeface="+mj-lt"/>
              </a:rPr>
              <a:t>Günümüzde Çin de işgücü çok ucuz olduğundan bütün mallarda Çin’in mutlak üstünlüğü vardır. O zaman Mutlak Üstünlük Teorisine göre Çin her şeyi kendisi üretecektir ve dış ticarete ihtiyacı yoktur. Ancak gerçekte bu mümkün değildir.</a:t>
            </a:r>
          </a:p>
        </p:txBody>
      </p:sp>
    </p:spTree>
    <p:extLst>
      <p:ext uri="{BB962C8B-B14F-4D97-AF65-F5344CB8AC3E}">
        <p14:creationId xmlns:p14="http://schemas.microsoft.com/office/powerpoint/2010/main" val="2971580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28F65370-889B-4117-AC1D-3F8F2FB2C31C}" type="slidenum">
              <a:rPr lang="tr-TR" altLang="tr-TR" sz="1400" smtClean="0"/>
              <a:pPr eaLnBrk="1" hangingPunct="1">
                <a:spcBef>
                  <a:spcPct val="0"/>
                </a:spcBef>
                <a:buClrTx/>
                <a:buSzTx/>
                <a:buFontTx/>
                <a:buNone/>
              </a:pPr>
              <a:t>17</a:t>
            </a:fld>
            <a:endParaRPr lang="tr-TR" altLang="tr-TR" sz="1400" smtClean="0"/>
          </a:p>
        </p:txBody>
      </p:sp>
      <p:sp>
        <p:nvSpPr>
          <p:cNvPr id="25604" name="Rectangle 3"/>
          <p:cNvSpPr>
            <a:spLocks noGrp="1" noChangeArrowheads="1"/>
          </p:cNvSpPr>
          <p:nvPr>
            <p:ph type="body" idx="1"/>
          </p:nvPr>
        </p:nvSpPr>
        <p:spPr>
          <a:xfrm>
            <a:off x="395536" y="1844824"/>
            <a:ext cx="7772400" cy="2087562"/>
          </a:xfrm>
        </p:spPr>
        <p:txBody>
          <a:bodyPr>
            <a:normAutofit/>
          </a:bodyPr>
          <a:lstStyle/>
          <a:p>
            <a:pPr marL="0" indent="0" algn="just" eaLnBrk="1" hangingPunct="1">
              <a:lnSpc>
                <a:spcPct val="150000"/>
              </a:lnSpc>
              <a:buNone/>
            </a:pPr>
            <a:r>
              <a:rPr lang="tr-TR" altLang="tr-TR" sz="2400" dirty="0" smtClean="0"/>
              <a:t>Önemli olan üretimde üstünlük derecesidir. Bir ülke, diğerine göre, hangi malların üretiminde daha yüksek oranda üstünlük sahibi ise o mallarda uzmanlaşmalıdır. </a:t>
            </a:r>
          </a:p>
        </p:txBody>
      </p:sp>
    </p:spTree>
    <p:extLst>
      <p:ext uri="{BB962C8B-B14F-4D97-AF65-F5344CB8AC3E}">
        <p14:creationId xmlns:p14="http://schemas.microsoft.com/office/powerpoint/2010/main" val="119037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nvPr>
        </p:nvGraphicFramePr>
        <p:xfrm>
          <a:off x="1331550" y="2420860"/>
          <a:ext cx="2769235" cy="2614071"/>
        </p:xfrm>
        <a:graphic>
          <a:graphicData uri="http://schemas.openxmlformats.org/drawingml/2006/table">
            <a:tbl>
              <a:tblPr firstRow="1" firstCol="1" bandRow="1"/>
              <a:tblGrid>
                <a:gridCol w="878840"/>
                <a:gridCol w="900430"/>
                <a:gridCol w="989965"/>
              </a:tblGrid>
              <a:tr h="871357">
                <a:tc>
                  <a:txBody>
                    <a:bodyPr/>
                    <a:lstStyle/>
                    <a:p>
                      <a:pPr algn="ctr">
                        <a:lnSpc>
                          <a:spcPct val="115000"/>
                        </a:lnSpc>
                        <a:spcAft>
                          <a:spcPts val="1000"/>
                        </a:spcAft>
                      </a:pPr>
                      <a:r>
                        <a:rPr lang="tr-TR" sz="1600" b="1" i="1" dirty="0" smtClean="0">
                          <a:solidFill>
                            <a:srgbClr val="FF0000"/>
                          </a:solidFill>
                          <a:effectLst/>
                          <a:latin typeface="Calibri"/>
                          <a:ea typeface="Calibri"/>
                          <a:cs typeface="Times New Roman"/>
                        </a:rPr>
                        <a:t>Örnek</a:t>
                      </a:r>
                      <a:r>
                        <a:rPr lang="tr-TR" sz="1600" b="1" i="1" dirty="0">
                          <a:solidFill>
                            <a:srgbClr val="FF0000"/>
                          </a:solidFill>
                          <a:effectLst/>
                          <a:latin typeface="Calibri"/>
                          <a:ea typeface="Calibri"/>
                          <a:cs typeface="Times New Roman"/>
                        </a:rPr>
                        <a:t> </a:t>
                      </a:r>
                      <a:endParaRPr lang="tr-TR" sz="1600" dirty="0">
                        <a:solidFill>
                          <a:srgbClr val="FF0000"/>
                        </a:solidFill>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solidFill>
                            <a:srgbClr val="FF0000"/>
                          </a:solidFill>
                          <a:effectLst/>
                          <a:latin typeface="Calibri"/>
                          <a:ea typeface="Calibri"/>
                          <a:cs typeface="Times New Roman"/>
                        </a:rPr>
                        <a:t>X Malı</a:t>
                      </a:r>
                      <a:endParaRPr lang="tr-TR" sz="16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solidFill>
                            <a:srgbClr val="FF0000"/>
                          </a:solidFill>
                          <a:effectLst/>
                          <a:latin typeface="Calibri"/>
                          <a:ea typeface="Calibri"/>
                          <a:cs typeface="Times New Roman"/>
                        </a:rPr>
                        <a:t>Y Malı</a:t>
                      </a:r>
                      <a:endParaRPr lang="tr-TR" sz="16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357">
                <a:tc>
                  <a:txBody>
                    <a:bodyPr/>
                    <a:lstStyle/>
                    <a:p>
                      <a:pPr algn="ctr">
                        <a:lnSpc>
                          <a:spcPct val="115000"/>
                        </a:lnSpc>
                        <a:spcAft>
                          <a:spcPts val="1000"/>
                        </a:spcAft>
                      </a:pPr>
                      <a:r>
                        <a:rPr lang="tr-TR" sz="1600" b="1" i="1">
                          <a:effectLst/>
                          <a:latin typeface="Calibri"/>
                          <a:ea typeface="Calibri"/>
                          <a:cs typeface="Times New Roman"/>
                        </a:rPr>
                        <a:t>A Ülkesi</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effectLst/>
                          <a:highlight>
                            <a:srgbClr val="D3D3D3"/>
                          </a:highlight>
                          <a:latin typeface="Calibri"/>
                          <a:ea typeface="Calibri"/>
                          <a:cs typeface="Times New Roman"/>
                        </a:rPr>
                        <a:t>80 birim</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effectLst/>
                          <a:highlight>
                            <a:srgbClr val="D3D3D3"/>
                          </a:highlight>
                          <a:latin typeface="Calibri"/>
                          <a:ea typeface="Calibri"/>
                          <a:cs typeface="Times New Roman"/>
                        </a:rPr>
                        <a:t>90 birim</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1357">
                <a:tc>
                  <a:txBody>
                    <a:bodyPr/>
                    <a:lstStyle/>
                    <a:p>
                      <a:pPr algn="ctr">
                        <a:lnSpc>
                          <a:spcPct val="115000"/>
                        </a:lnSpc>
                        <a:spcAft>
                          <a:spcPts val="1000"/>
                        </a:spcAft>
                      </a:pPr>
                      <a:r>
                        <a:rPr lang="tr-TR" sz="1600" b="1" i="1">
                          <a:effectLst/>
                          <a:latin typeface="Calibri"/>
                          <a:ea typeface="Calibri"/>
                          <a:cs typeface="Times New Roman"/>
                        </a:rPr>
                        <a:t>B Ülkesi</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a:effectLst/>
                          <a:latin typeface="Calibri"/>
                          <a:ea typeface="Calibri"/>
                          <a:cs typeface="Times New Roman"/>
                        </a:rPr>
                        <a:t>65 birim</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effectLst/>
                          <a:latin typeface="Calibri"/>
                          <a:ea typeface="Calibri"/>
                          <a:cs typeface="Times New Roman"/>
                        </a:rPr>
                        <a:t>40 birim</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9699"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fld id="{0056C804-DB55-4D33-B1F5-7BC9739A0CBF}" type="slidenum">
              <a:rPr lang="tr-TR" altLang="tr-TR" sz="1400" smtClean="0"/>
              <a:pPr/>
              <a:t>18</a:t>
            </a:fld>
            <a:endParaRPr lang="tr-TR" altLang="tr-TR" sz="1400" smtClean="0"/>
          </a:p>
        </p:txBody>
      </p:sp>
      <p:sp>
        <p:nvSpPr>
          <p:cNvPr id="29701" name="Metin kutusu 6"/>
          <p:cNvSpPr txBox="1">
            <a:spLocks noChangeArrowheads="1"/>
          </p:cNvSpPr>
          <p:nvPr/>
        </p:nvSpPr>
        <p:spPr bwMode="auto">
          <a:xfrm>
            <a:off x="5038204" y="2204864"/>
            <a:ext cx="2652713"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lgn="just"/>
            <a:r>
              <a:rPr lang="tr-TR" altLang="tr-TR" sz="2000" dirty="0"/>
              <a:t>A ülkesi hem X hem de Y malında mutlak üstünlüğe sahip olduğu için iki ülke arasında dış ticaret yapılmaz</a:t>
            </a:r>
            <a:r>
              <a:rPr lang="tr-TR" altLang="tr-TR" sz="1200" dirty="0" smtClean="0"/>
              <a:t>. (Mutlak üstünlük teorisine göre)</a:t>
            </a:r>
            <a:endParaRPr lang="tr-TR" altLang="tr-TR" sz="1200" dirty="0"/>
          </a:p>
        </p:txBody>
      </p:sp>
    </p:spTree>
    <p:extLst>
      <p:ext uri="{BB962C8B-B14F-4D97-AF65-F5344CB8AC3E}">
        <p14:creationId xmlns:p14="http://schemas.microsoft.com/office/powerpoint/2010/main" val="3541497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67762B56-C9CE-497A-9516-A9DA015F4DAD}" type="slidenum">
              <a:rPr lang="tr-TR" altLang="tr-TR" sz="1400" smtClean="0"/>
              <a:pPr eaLnBrk="1" hangingPunct="1">
                <a:spcBef>
                  <a:spcPct val="0"/>
                </a:spcBef>
                <a:buClrTx/>
                <a:buSzTx/>
                <a:buFontTx/>
                <a:buNone/>
              </a:pPr>
              <a:t>19</a:t>
            </a:fld>
            <a:endParaRPr lang="tr-TR" altLang="tr-TR" sz="1400" smtClean="0"/>
          </a:p>
        </p:txBody>
      </p:sp>
      <p:sp>
        <p:nvSpPr>
          <p:cNvPr id="26627" name="Rectangle 2"/>
          <p:cNvSpPr>
            <a:spLocks noGrp="1" noChangeArrowheads="1"/>
          </p:cNvSpPr>
          <p:nvPr>
            <p:ph type="title"/>
          </p:nvPr>
        </p:nvSpPr>
        <p:spPr/>
        <p:txBody>
          <a:bodyPr/>
          <a:lstStyle/>
          <a:p>
            <a:pPr eaLnBrk="1" hangingPunct="1"/>
            <a:r>
              <a:rPr lang="tr-TR" altLang="tr-TR" sz="2400" b="1" smtClean="0">
                <a:solidFill>
                  <a:schemeClr val="folHlink"/>
                </a:solidFill>
              </a:rPr>
              <a:t>KARŞILAŞTIRMALI ÜSTÜNLÜK TEORİSİ</a:t>
            </a:r>
            <a:br>
              <a:rPr lang="tr-TR" altLang="tr-TR" sz="2400" b="1" smtClean="0">
                <a:solidFill>
                  <a:schemeClr val="folHlink"/>
                </a:solidFill>
              </a:rPr>
            </a:br>
            <a:r>
              <a:rPr lang="tr-TR" altLang="tr-TR" sz="2400" b="1" smtClean="0">
                <a:solidFill>
                  <a:schemeClr val="hlink"/>
                </a:solidFill>
              </a:rPr>
              <a:t>ÖRNEK</a:t>
            </a:r>
          </a:p>
        </p:txBody>
      </p:sp>
      <p:sp>
        <p:nvSpPr>
          <p:cNvPr id="26628" name="Rectangle 3"/>
          <p:cNvSpPr>
            <a:spLocks noGrp="1" noChangeArrowheads="1"/>
          </p:cNvSpPr>
          <p:nvPr>
            <p:ph type="body" idx="1"/>
          </p:nvPr>
        </p:nvSpPr>
        <p:spPr>
          <a:xfrm>
            <a:off x="439738" y="1844675"/>
            <a:ext cx="7804150" cy="1223963"/>
          </a:xfrm>
        </p:spPr>
        <p:txBody>
          <a:bodyPr/>
          <a:lstStyle/>
          <a:p>
            <a:pPr eaLnBrk="1" hangingPunct="1">
              <a:lnSpc>
                <a:spcPct val="80000"/>
              </a:lnSpc>
              <a:buFont typeface="Wingdings" pitchFamily="2" charset="2"/>
              <a:buNone/>
            </a:pPr>
            <a:r>
              <a:rPr lang="tr-TR" altLang="tr-TR" sz="1600" dirty="0" smtClean="0"/>
              <a:t>                                                                            Bir İşgünü ile üretilebilen mal miktarı					</a:t>
            </a:r>
          </a:p>
          <a:p>
            <a:pPr eaLnBrk="1" hangingPunct="1">
              <a:lnSpc>
                <a:spcPct val="80000"/>
              </a:lnSpc>
              <a:buFont typeface="Wingdings" pitchFamily="2" charset="2"/>
              <a:buNone/>
            </a:pPr>
            <a:r>
              <a:rPr lang="tr-TR" altLang="tr-TR" sz="1600" dirty="0" smtClean="0"/>
              <a:t>					Kumaş (metre)	Şarap(litre)</a:t>
            </a:r>
            <a:endParaRPr lang="tr-TR" altLang="tr-TR" sz="1600" u="sng" dirty="0" smtClean="0"/>
          </a:p>
          <a:p>
            <a:pPr eaLnBrk="1" hangingPunct="1">
              <a:lnSpc>
                <a:spcPct val="80000"/>
              </a:lnSpc>
              <a:buFont typeface="Wingdings" pitchFamily="2" charset="2"/>
              <a:buNone/>
            </a:pPr>
            <a:r>
              <a:rPr lang="tr-TR" altLang="tr-TR" sz="600" dirty="0" smtClean="0"/>
              <a:t>  </a:t>
            </a:r>
            <a:r>
              <a:rPr lang="tr-TR" altLang="tr-TR" sz="1600" dirty="0" smtClean="0"/>
              <a:t>İngiltere				 80		      40</a:t>
            </a:r>
          </a:p>
          <a:p>
            <a:pPr eaLnBrk="1" hangingPunct="1">
              <a:lnSpc>
                <a:spcPct val="80000"/>
              </a:lnSpc>
              <a:buFont typeface="Wingdings" pitchFamily="2" charset="2"/>
              <a:buNone/>
            </a:pPr>
            <a:r>
              <a:rPr lang="tr-TR" altLang="tr-TR" sz="1600" dirty="0" smtClean="0"/>
              <a:t>Portekiz</a:t>
            </a:r>
            <a:r>
              <a:rPr lang="tr-TR" altLang="tr-TR" sz="600" dirty="0" smtClean="0"/>
              <a:t>     				  </a:t>
            </a:r>
            <a:r>
              <a:rPr lang="tr-TR" altLang="tr-TR" sz="1600" dirty="0" smtClean="0"/>
              <a:t>10		      20</a:t>
            </a:r>
            <a:endParaRPr lang="tr-TR" altLang="tr-TR" sz="600" dirty="0" smtClean="0"/>
          </a:p>
        </p:txBody>
      </p:sp>
      <p:sp>
        <p:nvSpPr>
          <p:cNvPr id="26629" name="Text Box 4"/>
          <p:cNvSpPr txBox="1">
            <a:spLocks noChangeArrowheads="1"/>
          </p:cNvSpPr>
          <p:nvPr/>
        </p:nvSpPr>
        <p:spPr bwMode="auto">
          <a:xfrm>
            <a:off x="554038" y="3284538"/>
            <a:ext cx="8122418" cy="372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Char char="•"/>
            </a:pPr>
            <a:r>
              <a:rPr lang="tr-TR" altLang="tr-TR" sz="1800" dirty="0"/>
              <a:t> </a:t>
            </a:r>
            <a:r>
              <a:rPr lang="tr-TR" altLang="tr-TR" sz="2400" dirty="0">
                <a:latin typeface="+mj-lt"/>
              </a:rPr>
              <a:t>Her iki malda da İngiltere mutlak üstünlüğe sahiptir.  </a:t>
            </a:r>
          </a:p>
          <a:p>
            <a:pPr eaLnBrk="1" hangingPunct="1">
              <a:spcBef>
                <a:spcPct val="0"/>
              </a:spcBef>
              <a:buClrTx/>
              <a:buSzTx/>
              <a:buFontTx/>
              <a:buChar char="•"/>
            </a:pPr>
            <a:r>
              <a:rPr lang="tr-TR" altLang="tr-TR" sz="2400" dirty="0">
                <a:latin typeface="+mj-lt"/>
              </a:rPr>
              <a:t> İngiltere’nin kumaş üretimindeki üstünlüğü 8 kat, şarap üretimindeki üstünlüğü 2 kattır. </a:t>
            </a:r>
          </a:p>
          <a:p>
            <a:pPr eaLnBrk="1" hangingPunct="1">
              <a:spcBef>
                <a:spcPct val="0"/>
              </a:spcBef>
              <a:buClrTx/>
              <a:buSzTx/>
              <a:buFontTx/>
              <a:buChar char="•"/>
            </a:pPr>
            <a:r>
              <a:rPr lang="tr-TR" altLang="tr-TR" sz="2400" dirty="0">
                <a:latin typeface="+mj-lt"/>
              </a:rPr>
              <a:t> İngiltere kumaş, Portekiz şarap üretiminde uzmanlaşmaya gitmelidir.</a:t>
            </a:r>
          </a:p>
          <a:p>
            <a:pPr eaLnBrk="1" hangingPunct="1">
              <a:spcBef>
                <a:spcPct val="0"/>
              </a:spcBef>
              <a:buClrTx/>
              <a:buSzTx/>
              <a:buFontTx/>
              <a:buNone/>
            </a:pPr>
            <a:endParaRPr lang="tr-TR" altLang="tr-TR" sz="2400" dirty="0">
              <a:latin typeface="+mj-lt"/>
            </a:endParaRPr>
          </a:p>
          <a:p>
            <a:pPr eaLnBrk="1" hangingPunct="1">
              <a:spcBef>
                <a:spcPct val="0"/>
              </a:spcBef>
              <a:buClrTx/>
              <a:buSzTx/>
              <a:buFontTx/>
              <a:buNone/>
            </a:pPr>
            <a:r>
              <a:rPr lang="tr-TR" altLang="tr-TR" sz="2400" dirty="0">
                <a:latin typeface="+mj-lt"/>
              </a:rPr>
              <a:t>Karşılaştırmalı üstünlük teorisine göre, iki ülke arasında dış ticaretin iki ülke açısından kârlı olabilmesinin şartı, </a:t>
            </a:r>
            <a:r>
              <a:rPr lang="tr-TR" altLang="tr-TR" sz="2400" dirty="0">
                <a:solidFill>
                  <a:schemeClr val="hlink"/>
                </a:solidFill>
                <a:latin typeface="+mj-lt"/>
              </a:rPr>
              <a:t>uluslararası fiyat oranının iki ülke iç fiyat oranlarının arasında olmasıdır.</a:t>
            </a:r>
            <a:endParaRPr lang="tr-TR" altLang="tr-TR" sz="2400" dirty="0">
              <a:latin typeface="+mj-lt"/>
            </a:endParaRPr>
          </a:p>
          <a:p>
            <a:pPr eaLnBrk="1" hangingPunct="1">
              <a:spcBef>
                <a:spcPct val="0"/>
              </a:spcBef>
              <a:buClrTx/>
              <a:buSzTx/>
              <a:buFontTx/>
              <a:buNone/>
            </a:pPr>
            <a:endParaRPr lang="tr-TR" altLang="tr-TR" sz="2000" dirty="0">
              <a:solidFill>
                <a:schemeClr val="hlink"/>
              </a:solidFill>
            </a:endParaRPr>
          </a:p>
        </p:txBody>
      </p:sp>
    </p:spTree>
    <p:extLst>
      <p:ext uri="{BB962C8B-B14F-4D97-AF65-F5344CB8AC3E}">
        <p14:creationId xmlns:p14="http://schemas.microsoft.com/office/powerpoint/2010/main" val="2285514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21B2035F-4A93-44A7-8D4D-D0DDF26892A2}" type="slidenum">
              <a:rPr lang="tr-TR" altLang="tr-TR" sz="1400" smtClean="0"/>
              <a:pPr eaLnBrk="1" hangingPunct="1">
                <a:spcBef>
                  <a:spcPct val="0"/>
                </a:spcBef>
                <a:buClrTx/>
                <a:buSzTx/>
                <a:buFontTx/>
                <a:buNone/>
              </a:pPr>
              <a:t>2</a:t>
            </a:fld>
            <a:endParaRPr lang="tr-TR" altLang="tr-TR" sz="1400" smtClean="0"/>
          </a:p>
        </p:txBody>
      </p:sp>
      <p:sp>
        <p:nvSpPr>
          <p:cNvPr id="6" name="5 İçerik Yer Tutucusu"/>
          <p:cNvSpPr>
            <a:spLocks noGrp="1"/>
          </p:cNvSpPr>
          <p:nvPr>
            <p:ph idx="1"/>
          </p:nvPr>
        </p:nvSpPr>
        <p:spPr>
          <a:xfrm>
            <a:off x="1182688" y="1785938"/>
            <a:ext cx="7772400" cy="4714875"/>
          </a:xfrm>
        </p:spPr>
        <p:txBody>
          <a:bodyPr/>
          <a:lstStyle/>
          <a:p>
            <a:pPr>
              <a:defRPr/>
            </a:pPr>
            <a:r>
              <a:rPr lang="en-AU" sz="2400" b="1" dirty="0" smtClean="0">
                <a:latin typeface="Times New Roman" pitchFamily="18" charset="0"/>
                <a:cs typeface="Times New Roman" pitchFamily="18" charset="0"/>
              </a:rPr>
              <a:t>MERKANTİLİSTLER</a:t>
            </a:r>
            <a:endParaRPr lang="tr-TR" sz="2400" b="1" dirty="0" smtClean="0">
              <a:latin typeface="Times New Roman" pitchFamily="18" charset="0"/>
              <a:cs typeface="Times New Roman" pitchFamily="18" charset="0"/>
            </a:endParaRPr>
          </a:p>
          <a:p>
            <a:pPr lvl="3">
              <a:defRPr/>
            </a:pPr>
            <a:r>
              <a:rPr lang="en-AU" dirty="0" smtClean="0">
                <a:latin typeface="Times New Roman" pitchFamily="18" charset="0"/>
                <a:ea typeface="+mn-ea"/>
                <a:cs typeface="Times New Roman" pitchFamily="18" charset="0"/>
              </a:rPr>
              <a:t> 	</a:t>
            </a:r>
            <a:r>
              <a:rPr lang="en-AU" sz="1800" dirty="0" smtClean="0">
                <a:latin typeface="Times New Roman" pitchFamily="18" charset="0"/>
                <a:ea typeface="+mn-ea"/>
                <a:cs typeface="Times New Roman" pitchFamily="18" charset="0"/>
              </a:rPr>
              <a:t>MİLLİ SERVET = ALTIN + GÜMÜŞ</a:t>
            </a:r>
            <a:endParaRPr lang="tr-TR" sz="1800" dirty="0" smtClean="0">
              <a:latin typeface="Times New Roman" pitchFamily="18" charset="0"/>
              <a:ea typeface="+mn-ea"/>
              <a:cs typeface="Times New Roman" pitchFamily="18" charset="0"/>
            </a:endParaRPr>
          </a:p>
          <a:p>
            <a:pPr lvl="3">
              <a:defRPr/>
            </a:pPr>
            <a:r>
              <a:rPr lang="en-AU" sz="1800" dirty="0" smtClean="0">
                <a:latin typeface="Times New Roman" pitchFamily="18" charset="0"/>
                <a:ea typeface="+mn-ea"/>
                <a:cs typeface="Times New Roman" pitchFamily="18" charset="0"/>
              </a:rPr>
              <a:t>	İHRACAT &gt; İTHALAT</a:t>
            </a:r>
            <a:endParaRPr lang="tr-TR" sz="1800" dirty="0" smtClean="0">
              <a:latin typeface="Times New Roman" pitchFamily="18" charset="0"/>
              <a:ea typeface="+mn-ea"/>
              <a:cs typeface="Times New Roman" pitchFamily="18" charset="0"/>
            </a:endParaRPr>
          </a:p>
          <a:p>
            <a:pPr lvl="3">
              <a:defRPr/>
            </a:pPr>
            <a:r>
              <a:rPr lang="en-AU" sz="1800" dirty="0" smtClean="0">
                <a:latin typeface="Times New Roman" pitchFamily="18" charset="0"/>
                <a:ea typeface="+mn-ea"/>
                <a:cs typeface="Times New Roman" pitchFamily="18" charset="0"/>
              </a:rPr>
              <a:t>	DÜNYA EKONOMİSİ STATİK </a:t>
            </a:r>
            <a:endParaRPr lang="tr-TR" sz="1800" dirty="0" smtClean="0">
              <a:latin typeface="Times New Roman" pitchFamily="18" charset="0"/>
              <a:ea typeface="+mn-ea"/>
              <a:cs typeface="Times New Roman" pitchFamily="18" charset="0"/>
            </a:endParaRPr>
          </a:p>
          <a:p>
            <a:pPr lvl="3">
              <a:defRPr/>
            </a:pPr>
            <a:r>
              <a:rPr lang="en-AU" sz="1800" dirty="0" smtClean="0">
                <a:latin typeface="Times New Roman" pitchFamily="18" charset="0"/>
                <a:ea typeface="+mn-ea"/>
                <a:cs typeface="Times New Roman" pitchFamily="18" charset="0"/>
              </a:rPr>
              <a:t>	DÜNYA SERVETİ SABİT </a:t>
            </a:r>
            <a:endParaRPr lang="tr-TR" sz="1800" dirty="0" smtClean="0">
              <a:latin typeface="Times New Roman" pitchFamily="18" charset="0"/>
              <a:ea typeface="+mn-ea"/>
              <a:cs typeface="Times New Roman" pitchFamily="18" charset="0"/>
            </a:endParaRPr>
          </a:p>
          <a:p>
            <a:pPr lvl="3">
              <a:defRPr/>
            </a:pPr>
            <a:r>
              <a:rPr lang="en-AU" sz="1800" dirty="0" smtClean="0">
                <a:latin typeface="Times New Roman" pitchFamily="18" charset="0"/>
                <a:ea typeface="+mn-ea"/>
                <a:cs typeface="Times New Roman" pitchFamily="18" charset="0"/>
              </a:rPr>
              <a:t>	EN İYİ POLİTİKA = İTHALATI KISIP, İHRACATI ARTIRMAK</a:t>
            </a:r>
            <a:endParaRPr lang="tr-TR" sz="1800" dirty="0" smtClean="0">
              <a:latin typeface="Times New Roman" pitchFamily="18" charset="0"/>
              <a:ea typeface="+mn-ea"/>
              <a:cs typeface="Times New Roman" pitchFamily="18" charset="0"/>
            </a:endParaRPr>
          </a:p>
          <a:p>
            <a:pPr>
              <a:defRPr/>
            </a:pPr>
            <a:r>
              <a:rPr lang="en-AU" sz="2400" b="1" dirty="0" smtClean="0">
                <a:latin typeface="Times New Roman" pitchFamily="18" charset="0"/>
                <a:cs typeface="Times New Roman" pitchFamily="18" charset="0"/>
              </a:rPr>
              <a:t>OYSA SMİTH VE KLASİK İKTİSATÇILAR</a:t>
            </a:r>
            <a:endParaRPr lang="tr-TR" sz="2400" b="1" dirty="0" smtClean="0">
              <a:latin typeface="Times New Roman" pitchFamily="18" charset="0"/>
              <a:cs typeface="Times New Roman" pitchFamily="18" charset="0"/>
            </a:endParaRPr>
          </a:p>
          <a:p>
            <a:pPr lvl="3">
              <a:defRPr/>
            </a:pPr>
            <a:r>
              <a:rPr lang="en-AU" sz="1800" b="1" dirty="0" smtClean="0">
                <a:latin typeface="Times New Roman" pitchFamily="18" charset="0"/>
                <a:cs typeface="Times New Roman" pitchFamily="18" charset="0"/>
              </a:rPr>
              <a:t> </a:t>
            </a:r>
            <a:r>
              <a:rPr lang="en-AU" sz="1800" dirty="0" smtClean="0">
                <a:latin typeface="Times New Roman" pitchFamily="18" charset="0"/>
                <a:cs typeface="Times New Roman" pitchFamily="18" charset="0"/>
              </a:rPr>
              <a:t>TOPLAM DÜNYA SERVETİ SABİT DEĞİL VE </a:t>
            </a:r>
            <a:endParaRPr lang="tr-TR" sz="1800" dirty="0" smtClean="0">
              <a:latin typeface="Times New Roman" pitchFamily="18" charset="0"/>
              <a:cs typeface="Times New Roman" pitchFamily="18" charset="0"/>
            </a:endParaRPr>
          </a:p>
          <a:p>
            <a:pPr lvl="3">
              <a:defRPr/>
            </a:pPr>
            <a:r>
              <a:rPr lang="en-AU" sz="1800" dirty="0" smtClean="0">
                <a:latin typeface="Times New Roman" pitchFamily="18" charset="0"/>
                <a:cs typeface="Times New Roman" pitchFamily="18" charset="0"/>
              </a:rPr>
              <a:t> SERBEST TİCARET ÜLKELERİN SERVETLERİNİ, DOLAYISIYLA DÜNYA SERVETİNİ ARTIRIR.</a:t>
            </a:r>
            <a:endParaRPr lang="tr-TR" sz="1800" dirty="0" smtClean="0">
              <a:latin typeface="Times New Roman" pitchFamily="18" charset="0"/>
              <a:cs typeface="Times New Roman" pitchFamily="18" charset="0"/>
            </a:endParaRPr>
          </a:p>
          <a:p>
            <a:pPr lvl="3">
              <a:defRPr/>
            </a:pPr>
            <a:r>
              <a:rPr lang="en-AU" sz="1800" dirty="0" smtClean="0">
                <a:latin typeface="Times New Roman" pitchFamily="18" charset="0"/>
                <a:cs typeface="Times New Roman" pitchFamily="18" charset="0"/>
              </a:rPr>
              <a:t> UZMANLAŞMA + İŞBÖLÜMÜ 		  VERİMLİLİK 	DÜNYA ÜRETİMİ</a:t>
            </a:r>
            <a:endParaRPr lang="tr-TR" sz="1800" b="1" dirty="0" smtClean="0">
              <a:latin typeface="Times New Roman" pitchFamily="18" charset="0"/>
              <a:cs typeface="Times New Roman" pitchFamily="18" charset="0"/>
            </a:endParaRPr>
          </a:p>
          <a:p>
            <a:pPr>
              <a:defRPr/>
            </a:pPr>
            <a:endParaRPr lang="tr-TR" dirty="0"/>
          </a:p>
        </p:txBody>
      </p:sp>
      <p:cxnSp>
        <p:nvCxnSpPr>
          <p:cNvPr id="18437" name="7 Düz Ok Bağlayıcısı"/>
          <p:cNvCxnSpPr>
            <a:cxnSpLocks noChangeShapeType="1"/>
          </p:cNvCxnSpPr>
          <p:nvPr/>
        </p:nvCxnSpPr>
        <p:spPr bwMode="auto">
          <a:xfrm>
            <a:off x="6143625" y="5715000"/>
            <a:ext cx="612775" cy="1588"/>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8438" name="9 Düz Ok Bağlayıcısı"/>
          <p:cNvCxnSpPr>
            <a:cxnSpLocks noChangeShapeType="1"/>
          </p:cNvCxnSpPr>
          <p:nvPr/>
        </p:nvCxnSpPr>
        <p:spPr bwMode="auto">
          <a:xfrm flipV="1">
            <a:off x="4357688" y="5857875"/>
            <a:ext cx="428625" cy="214313"/>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8439" name="11 Düz Ok Bağlayıcısı"/>
          <p:cNvCxnSpPr>
            <a:cxnSpLocks noChangeShapeType="1"/>
          </p:cNvCxnSpPr>
          <p:nvPr/>
        </p:nvCxnSpPr>
        <p:spPr bwMode="auto">
          <a:xfrm flipV="1">
            <a:off x="6858000" y="5857875"/>
            <a:ext cx="428625" cy="214313"/>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275059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D01C47FF-8032-43CF-B9C1-56AA8C0E1C46}" type="slidenum">
              <a:rPr lang="tr-TR" altLang="tr-TR" sz="1400" smtClean="0"/>
              <a:pPr eaLnBrk="1" hangingPunct="1">
                <a:spcBef>
                  <a:spcPct val="0"/>
                </a:spcBef>
                <a:buClrTx/>
                <a:buSzTx/>
                <a:buFontTx/>
                <a:buNone/>
              </a:pPr>
              <a:t>20</a:t>
            </a:fld>
            <a:endParaRPr lang="tr-TR" altLang="tr-TR" sz="1400" smtClean="0"/>
          </a:p>
        </p:txBody>
      </p:sp>
      <p:sp>
        <p:nvSpPr>
          <p:cNvPr id="27651" name="Rectangle 2"/>
          <p:cNvSpPr>
            <a:spLocks noGrp="1" noChangeArrowheads="1"/>
          </p:cNvSpPr>
          <p:nvPr>
            <p:ph type="title"/>
          </p:nvPr>
        </p:nvSpPr>
        <p:spPr/>
        <p:txBody>
          <a:bodyPr/>
          <a:lstStyle/>
          <a:p>
            <a:pPr eaLnBrk="1" hangingPunct="1"/>
            <a:r>
              <a:rPr lang="tr-TR" altLang="tr-TR" sz="2400" b="1" smtClean="0">
                <a:solidFill>
                  <a:schemeClr val="folHlink"/>
                </a:solidFill>
              </a:rPr>
              <a:t>KARŞILAŞTIRMALI ÜSTÜNLÜK TEORİSİ</a:t>
            </a:r>
            <a:br>
              <a:rPr lang="tr-TR" altLang="tr-TR" sz="2400" b="1" smtClean="0">
                <a:solidFill>
                  <a:schemeClr val="folHlink"/>
                </a:solidFill>
              </a:rPr>
            </a:br>
            <a:r>
              <a:rPr lang="tr-TR" altLang="tr-TR" sz="2400" b="1" smtClean="0">
                <a:solidFill>
                  <a:schemeClr val="hlink"/>
                </a:solidFill>
              </a:rPr>
              <a:t>ÖRNEK</a:t>
            </a:r>
          </a:p>
        </p:txBody>
      </p:sp>
      <p:sp>
        <p:nvSpPr>
          <p:cNvPr id="27652" name="Text Box 4"/>
          <p:cNvSpPr txBox="1">
            <a:spLocks noChangeArrowheads="1"/>
          </p:cNvSpPr>
          <p:nvPr/>
        </p:nvSpPr>
        <p:spPr bwMode="auto">
          <a:xfrm>
            <a:off x="539750" y="3860800"/>
            <a:ext cx="7113588"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2400"/>
          </a:p>
          <a:p>
            <a:pPr eaLnBrk="1" hangingPunct="1">
              <a:spcBef>
                <a:spcPct val="0"/>
              </a:spcBef>
              <a:buClrTx/>
              <a:buSzTx/>
              <a:buFontTx/>
              <a:buNone/>
            </a:pPr>
            <a:endParaRPr lang="tr-TR" altLang="tr-TR" sz="2400">
              <a:solidFill>
                <a:schemeClr val="hlink"/>
              </a:solidFill>
            </a:endParaRPr>
          </a:p>
          <a:p>
            <a:pPr eaLnBrk="1" hangingPunct="1">
              <a:spcBef>
                <a:spcPct val="0"/>
              </a:spcBef>
              <a:buClrTx/>
              <a:buSzTx/>
              <a:buFontTx/>
              <a:buNone/>
            </a:pPr>
            <a:r>
              <a:rPr lang="tr-TR" altLang="tr-TR" sz="2400"/>
              <a:t>İç fiyatlar</a:t>
            </a:r>
          </a:p>
          <a:p>
            <a:pPr eaLnBrk="1" hangingPunct="1">
              <a:spcBef>
                <a:spcPct val="0"/>
              </a:spcBef>
              <a:buClrTx/>
              <a:buSzTx/>
              <a:buFontTx/>
              <a:buNone/>
            </a:pPr>
            <a:endParaRPr lang="tr-TR" altLang="tr-TR" sz="2400"/>
          </a:p>
          <a:p>
            <a:pPr lvl="2" eaLnBrk="1" hangingPunct="1">
              <a:spcBef>
                <a:spcPct val="0"/>
              </a:spcBef>
              <a:buClrTx/>
              <a:buSzTx/>
              <a:buFontTx/>
              <a:buNone/>
            </a:pPr>
            <a:r>
              <a:rPr lang="tr-TR" altLang="tr-TR">
                <a:solidFill>
                  <a:schemeClr val="hlink"/>
                </a:solidFill>
              </a:rPr>
              <a:t>İngiltere’de 1 m kumaş = ½ lt şarap</a:t>
            </a:r>
          </a:p>
          <a:p>
            <a:pPr lvl="2" eaLnBrk="1" hangingPunct="1">
              <a:spcBef>
                <a:spcPct val="0"/>
              </a:spcBef>
              <a:buClrTx/>
              <a:buSzTx/>
              <a:buFontTx/>
              <a:buNone/>
            </a:pPr>
            <a:r>
              <a:rPr lang="tr-TR" altLang="tr-TR">
                <a:solidFill>
                  <a:schemeClr val="hlink"/>
                </a:solidFill>
              </a:rPr>
              <a:t>Portekiz’de 1 m kumaş = 2 lt şarap</a:t>
            </a:r>
          </a:p>
        </p:txBody>
      </p:sp>
      <p:sp>
        <p:nvSpPr>
          <p:cNvPr id="27653" name="Rectangle 6"/>
          <p:cNvSpPr>
            <a:spLocks noGrp="1" noChangeArrowheads="1"/>
          </p:cNvSpPr>
          <p:nvPr>
            <p:ph type="body" idx="1"/>
          </p:nvPr>
        </p:nvSpPr>
        <p:spPr>
          <a:xfrm>
            <a:off x="395288" y="2205038"/>
            <a:ext cx="8453437" cy="1871662"/>
          </a:xfrm>
          <a:noFill/>
        </p:spPr>
        <p:txBody>
          <a:bodyPr/>
          <a:lstStyle/>
          <a:p>
            <a:pPr marL="0" indent="0" eaLnBrk="1" hangingPunct="1">
              <a:lnSpc>
                <a:spcPct val="80000"/>
              </a:lnSpc>
              <a:buNone/>
            </a:pPr>
            <a:r>
              <a:rPr lang="tr-TR" altLang="tr-TR" sz="2000" dirty="0" smtClean="0"/>
              <a:t>                                                           Bir İşgünü ile üretilebilen mal miktarı					</a:t>
            </a:r>
          </a:p>
          <a:p>
            <a:pPr marL="0" indent="0" eaLnBrk="1" hangingPunct="1">
              <a:lnSpc>
                <a:spcPct val="80000"/>
              </a:lnSpc>
              <a:buNone/>
            </a:pPr>
            <a:r>
              <a:rPr lang="tr-TR" altLang="tr-TR" sz="2000" dirty="0" smtClean="0"/>
              <a:t>			                  Kumaş (metre)		Şarap(litre)</a:t>
            </a:r>
            <a:endParaRPr lang="tr-TR" altLang="tr-TR" sz="2000" u="sng" dirty="0" smtClean="0"/>
          </a:p>
          <a:p>
            <a:pPr eaLnBrk="1" hangingPunct="1">
              <a:lnSpc>
                <a:spcPct val="80000"/>
              </a:lnSpc>
            </a:pPr>
            <a:r>
              <a:rPr lang="tr-TR" altLang="tr-TR" sz="2000" dirty="0" smtClean="0"/>
              <a:t>İngiltere				80		     40</a:t>
            </a:r>
          </a:p>
          <a:p>
            <a:pPr eaLnBrk="1" hangingPunct="1">
              <a:lnSpc>
                <a:spcPct val="80000"/>
              </a:lnSpc>
            </a:pPr>
            <a:r>
              <a:rPr lang="tr-TR" altLang="tr-TR" sz="2000" dirty="0" smtClean="0"/>
              <a:t>Portekiz     				10		      20</a:t>
            </a:r>
          </a:p>
        </p:txBody>
      </p:sp>
    </p:spTree>
    <p:extLst>
      <p:ext uri="{BB962C8B-B14F-4D97-AF65-F5344CB8AC3E}">
        <p14:creationId xmlns:p14="http://schemas.microsoft.com/office/powerpoint/2010/main" val="192304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7D234B44-EAF7-4EA7-A963-97854956A45E}" type="slidenum">
              <a:rPr lang="tr-TR" altLang="tr-TR" sz="1400" smtClean="0"/>
              <a:pPr eaLnBrk="1" hangingPunct="1">
                <a:spcBef>
                  <a:spcPct val="0"/>
                </a:spcBef>
                <a:buClrTx/>
                <a:buSzTx/>
                <a:buFontTx/>
                <a:buNone/>
              </a:pPr>
              <a:t>21</a:t>
            </a:fld>
            <a:endParaRPr lang="tr-TR" altLang="tr-TR" sz="1400" smtClean="0"/>
          </a:p>
        </p:txBody>
      </p:sp>
      <p:sp>
        <p:nvSpPr>
          <p:cNvPr id="28675" name="Rectangle 3"/>
          <p:cNvSpPr>
            <a:spLocks noGrp="1" noChangeArrowheads="1"/>
          </p:cNvSpPr>
          <p:nvPr>
            <p:ph type="body" idx="1"/>
          </p:nvPr>
        </p:nvSpPr>
        <p:spPr>
          <a:xfrm>
            <a:off x="395288" y="3141663"/>
            <a:ext cx="8132762" cy="3167062"/>
          </a:xfrm>
        </p:spPr>
        <p:txBody>
          <a:bodyPr/>
          <a:lstStyle/>
          <a:p>
            <a:pPr eaLnBrk="1" hangingPunct="1"/>
            <a:r>
              <a:rPr lang="tr-TR" altLang="tr-TR" dirty="0" smtClean="0">
                <a:solidFill>
                  <a:srgbClr val="0033CC"/>
                </a:solidFill>
              </a:rPr>
              <a:t>Uluslararası fiyat oranı </a:t>
            </a:r>
            <a:r>
              <a:rPr lang="tr-TR" altLang="tr-TR" dirty="0" smtClean="0">
                <a:solidFill>
                  <a:srgbClr val="FF3300"/>
                </a:solidFill>
              </a:rPr>
              <a:t>1mk=1ltş </a:t>
            </a:r>
            <a:r>
              <a:rPr lang="tr-TR" altLang="tr-TR" dirty="0" smtClean="0">
                <a:solidFill>
                  <a:srgbClr val="0033CC"/>
                </a:solidFill>
              </a:rPr>
              <a:t>olsaydı</a:t>
            </a:r>
          </a:p>
          <a:p>
            <a:pPr eaLnBrk="1" hangingPunct="1"/>
            <a:r>
              <a:rPr lang="tr-TR" altLang="tr-TR" dirty="0" smtClean="0"/>
              <a:t>İngiltere’nin dış ticaret kazancı ihraç edilen kumaş birimi başına ½ birim şarap</a:t>
            </a:r>
          </a:p>
          <a:p>
            <a:pPr eaLnBrk="1" hangingPunct="1"/>
            <a:r>
              <a:rPr lang="tr-TR" altLang="tr-TR" dirty="0" smtClean="0"/>
              <a:t>Portekiz’in kazancı ihraç ettiği şarap başına ½ birim kumaş olacaktır.</a:t>
            </a:r>
          </a:p>
        </p:txBody>
      </p:sp>
      <p:sp>
        <p:nvSpPr>
          <p:cNvPr id="28676" name="Text Box 4"/>
          <p:cNvSpPr txBox="1">
            <a:spLocks noChangeArrowheads="1"/>
          </p:cNvSpPr>
          <p:nvPr/>
        </p:nvSpPr>
        <p:spPr bwMode="auto">
          <a:xfrm>
            <a:off x="1214438" y="1285875"/>
            <a:ext cx="7113587"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a:t>İç fiyatlar</a:t>
            </a:r>
          </a:p>
          <a:p>
            <a:pPr eaLnBrk="1" hangingPunct="1">
              <a:spcBef>
                <a:spcPct val="0"/>
              </a:spcBef>
              <a:buClrTx/>
              <a:buSzTx/>
              <a:buFontTx/>
              <a:buNone/>
            </a:pPr>
            <a:endParaRPr lang="tr-TR" altLang="tr-TR" sz="2400"/>
          </a:p>
          <a:p>
            <a:pPr lvl="2" eaLnBrk="1" hangingPunct="1">
              <a:spcBef>
                <a:spcPct val="0"/>
              </a:spcBef>
              <a:buClrTx/>
              <a:buSzTx/>
              <a:buFontTx/>
              <a:buNone/>
            </a:pPr>
            <a:r>
              <a:rPr lang="tr-TR" altLang="tr-TR">
                <a:solidFill>
                  <a:schemeClr val="hlink"/>
                </a:solidFill>
              </a:rPr>
              <a:t>İngiltere’de 1 m kumaş = ½ lt şarap</a:t>
            </a:r>
          </a:p>
          <a:p>
            <a:pPr lvl="2" eaLnBrk="1" hangingPunct="1">
              <a:spcBef>
                <a:spcPct val="0"/>
              </a:spcBef>
              <a:buClrTx/>
              <a:buSzTx/>
              <a:buFontTx/>
              <a:buNone/>
            </a:pPr>
            <a:r>
              <a:rPr lang="tr-TR" altLang="tr-TR">
                <a:solidFill>
                  <a:schemeClr val="hlink"/>
                </a:solidFill>
              </a:rPr>
              <a:t>Portekiz’de 1 m kumaş = 2 lt şarap</a:t>
            </a:r>
          </a:p>
        </p:txBody>
      </p:sp>
    </p:spTree>
    <p:extLst>
      <p:ext uri="{BB962C8B-B14F-4D97-AF65-F5344CB8AC3E}">
        <p14:creationId xmlns:p14="http://schemas.microsoft.com/office/powerpoint/2010/main" val="1857491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751344"/>
            <a:ext cx="7920880" cy="1477328"/>
          </a:xfrm>
          <a:prstGeom prst="rect">
            <a:avLst/>
          </a:prstGeom>
        </p:spPr>
        <p:txBody>
          <a:bodyPr wrap="square">
            <a:spAutoFit/>
          </a:bodyPr>
          <a:lstStyle/>
          <a:p>
            <a:pPr algn="just"/>
            <a:endParaRPr lang="tr-TR" sz="2400" dirty="0"/>
          </a:p>
          <a:p>
            <a:pPr algn="just"/>
            <a:r>
              <a:rPr lang="tr-TR" sz="2400" dirty="0" smtClean="0"/>
              <a:t>Örnek: </a:t>
            </a:r>
            <a:endParaRPr lang="tr-TR" sz="2400" dirty="0"/>
          </a:p>
          <a:p>
            <a:pPr algn="just"/>
            <a:endParaRPr lang="tr-TR" sz="2400" dirty="0"/>
          </a:p>
          <a:p>
            <a:pPr algn="ctr"/>
            <a:r>
              <a:rPr lang="tr-TR" dirty="0"/>
              <a:t> </a:t>
            </a:r>
            <a:r>
              <a:rPr lang="tr-TR" dirty="0" smtClean="0"/>
              <a:t>Bir İşçinin bir günde üretebildiği mallar</a:t>
            </a:r>
            <a:endParaRPr lang="tr-TR" dirty="0"/>
          </a:p>
        </p:txBody>
      </p:sp>
      <p:graphicFrame>
        <p:nvGraphicFramePr>
          <p:cNvPr id="3" name="Tablo 2"/>
          <p:cNvGraphicFramePr>
            <a:graphicFrameLocks noGrp="1"/>
          </p:cNvGraphicFramePr>
          <p:nvPr>
            <p:extLst>
              <p:ext uri="{D42A27DB-BD31-4B8C-83A1-F6EECF244321}">
                <p14:modId xmlns:p14="http://schemas.microsoft.com/office/powerpoint/2010/main" val="1429049529"/>
              </p:ext>
            </p:extLst>
          </p:nvPr>
        </p:nvGraphicFramePr>
        <p:xfrm>
          <a:off x="1596008" y="2348880"/>
          <a:ext cx="6096000" cy="1112520"/>
        </p:xfrm>
        <a:graphic>
          <a:graphicData uri="http://schemas.openxmlformats.org/drawingml/2006/table">
            <a:tbl>
              <a:tblPr firstRow="1" bandRow="1">
                <a:tableStyleId>{5C22544A-7EE6-4342-B048-85BDC9FD1C3A}</a:tableStyleId>
              </a:tblPr>
              <a:tblGrid>
                <a:gridCol w="1967880"/>
                <a:gridCol w="2096120"/>
                <a:gridCol w="2032000"/>
              </a:tblGrid>
              <a:tr h="370840">
                <a:tc>
                  <a:txBody>
                    <a:bodyPr/>
                    <a:lstStyle/>
                    <a:p>
                      <a:endParaRPr lang="tr-TR" dirty="0"/>
                    </a:p>
                  </a:txBody>
                  <a:tcPr/>
                </a:tc>
                <a:tc>
                  <a:txBody>
                    <a:bodyPr/>
                    <a:lstStyle/>
                    <a:p>
                      <a:r>
                        <a:rPr lang="tr-TR" dirty="0" smtClean="0"/>
                        <a:t>Fındık</a:t>
                      </a:r>
                      <a:endParaRPr lang="tr-TR" dirty="0"/>
                    </a:p>
                  </a:txBody>
                  <a:tcPr/>
                </a:tc>
                <a:tc>
                  <a:txBody>
                    <a:bodyPr/>
                    <a:lstStyle/>
                    <a:p>
                      <a:r>
                        <a:rPr lang="tr-TR" dirty="0" smtClean="0"/>
                        <a:t>Peynir</a:t>
                      </a:r>
                      <a:endParaRPr lang="tr-TR" dirty="0"/>
                    </a:p>
                  </a:txBody>
                  <a:tcPr/>
                </a:tc>
              </a:tr>
              <a:tr h="370840">
                <a:tc>
                  <a:txBody>
                    <a:bodyPr/>
                    <a:lstStyle/>
                    <a:p>
                      <a:r>
                        <a:rPr lang="tr-TR" dirty="0" smtClean="0"/>
                        <a:t>Türkiye</a:t>
                      </a:r>
                      <a:endParaRPr lang="tr-TR" dirty="0"/>
                    </a:p>
                  </a:txBody>
                  <a:tcPr/>
                </a:tc>
                <a:tc>
                  <a:txBody>
                    <a:bodyPr/>
                    <a:lstStyle/>
                    <a:p>
                      <a:r>
                        <a:rPr lang="tr-TR" dirty="0" smtClean="0"/>
                        <a:t>40 birim</a:t>
                      </a:r>
                      <a:endParaRPr lang="tr-TR" dirty="0"/>
                    </a:p>
                  </a:txBody>
                  <a:tcPr/>
                </a:tc>
                <a:tc>
                  <a:txBody>
                    <a:bodyPr/>
                    <a:lstStyle/>
                    <a:p>
                      <a:r>
                        <a:rPr lang="tr-TR" dirty="0" smtClean="0"/>
                        <a:t>30 birim</a:t>
                      </a:r>
                      <a:endParaRPr lang="tr-TR" dirty="0"/>
                    </a:p>
                  </a:txBody>
                  <a:tcPr/>
                </a:tc>
              </a:tr>
              <a:tr h="370840">
                <a:tc>
                  <a:txBody>
                    <a:bodyPr/>
                    <a:lstStyle/>
                    <a:p>
                      <a:r>
                        <a:rPr lang="tr-TR" dirty="0" smtClean="0"/>
                        <a:t>Almanya</a:t>
                      </a:r>
                      <a:endParaRPr lang="tr-TR" dirty="0"/>
                    </a:p>
                  </a:txBody>
                  <a:tcPr/>
                </a:tc>
                <a:tc>
                  <a:txBody>
                    <a:bodyPr/>
                    <a:lstStyle/>
                    <a:p>
                      <a:r>
                        <a:rPr lang="tr-TR" dirty="0" smtClean="0"/>
                        <a:t>10 birim</a:t>
                      </a:r>
                      <a:endParaRPr lang="tr-TR" dirty="0"/>
                    </a:p>
                  </a:txBody>
                  <a:tcPr/>
                </a:tc>
                <a:tc>
                  <a:txBody>
                    <a:bodyPr/>
                    <a:lstStyle/>
                    <a:p>
                      <a:r>
                        <a:rPr lang="tr-TR" dirty="0" smtClean="0"/>
                        <a:t>15 birim</a:t>
                      </a:r>
                      <a:endParaRPr lang="tr-TR" dirty="0"/>
                    </a:p>
                  </a:txBody>
                  <a:tcPr/>
                </a:tc>
              </a:tr>
            </a:tbl>
          </a:graphicData>
        </a:graphic>
      </p:graphicFrame>
      <p:sp>
        <p:nvSpPr>
          <p:cNvPr id="4" name="Slayt Numarası Yer Tutucusu 3"/>
          <p:cNvSpPr>
            <a:spLocks noGrp="1"/>
          </p:cNvSpPr>
          <p:nvPr>
            <p:ph type="sldNum" sz="quarter" idx="12"/>
          </p:nvPr>
        </p:nvSpPr>
        <p:spPr/>
        <p:txBody>
          <a:bodyPr/>
          <a:lstStyle/>
          <a:p>
            <a:fld id="{4F1E5FC9-9112-4CFF-B857-B730DCEDCD72}" type="slidenum">
              <a:rPr lang="tr-TR" smtClean="0"/>
              <a:t>22</a:t>
            </a:fld>
            <a:endParaRPr lang="tr-TR"/>
          </a:p>
        </p:txBody>
      </p:sp>
      <p:sp>
        <p:nvSpPr>
          <p:cNvPr id="5" name="Dikdörtgen 4"/>
          <p:cNvSpPr/>
          <p:nvPr/>
        </p:nvSpPr>
        <p:spPr>
          <a:xfrm>
            <a:off x="522173" y="3933056"/>
            <a:ext cx="8064896" cy="2215991"/>
          </a:xfrm>
          <a:prstGeom prst="rect">
            <a:avLst/>
          </a:prstGeom>
        </p:spPr>
        <p:txBody>
          <a:bodyPr wrap="square">
            <a:spAutoFit/>
          </a:bodyPr>
          <a:lstStyle/>
          <a:p>
            <a:r>
              <a:rPr lang="tr-TR" sz="2400" dirty="0"/>
              <a:t>Tabloya göre Türkiye her iki malda da mutlak üstündür. Mutlak üstünlük teorisine göre böyle bir durumda dış ticaret yapılamaz. Oysa </a:t>
            </a:r>
            <a:r>
              <a:rPr lang="tr-TR" sz="2400" dirty="0" err="1"/>
              <a:t>Ricardo’nun</a:t>
            </a:r>
            <a:r>
              <a:rPr lang="tr-TR" sz="2400" dirty="0"/>
              <a:t> teorisine göre, Türkiye üretiminde 4 kat üstün olduğu fındık üretiminde, 2 kat üstün olduğu çay üretimine göre karşılaştırmalı olarak daha üstündür.  </a:t>
            </a:r>
          </a:p>
          <a:p>
            <a:r>
              <a:rPr lang="tr-TR" dirty="0"/>
              <a:t> </a:t>
            </a:r>
          </a:p>
        </p:txBody>
      </p:sp>
    </p:spTree>
    <p:extLst>
      <p:ext uri="{BB962C8B-B14F-4D97-AF65-F5344CB8AC3E}">
        <p14:creationId xmlns:p14="http://schemas.microsoft.com/office/powerpoint/2010/main" val="37763569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23</a:t>
            </a:fld>
            <a:endParaRPr lang="tr-T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5" y="953484"/>
            <a:ext cx="6678891" cy="2088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Dikdörtgen 2"/>
          <p:cNvSpPr/>
          <p:nvPr/>
        </p:nvSpPr>
        <p:spPr>
          <a:xfrm>
            <a:off x="774558" y="476672"/>
            <a:ext cx="1124026" cy="461665"/>
          </a:xfrm>
          <a:prstGeom prst="rect">
            <a:avLst/>
          </a:prstGeom>
        </p:spPr>
        <p:txBody>
          <a:bodyPr wrap="none">
            <a:spAutoFit/>
          </a:bodyPr>
          <a:lstStyle/>
          <a:p>
            <a:pPr algn="just"/>
            <a:r>
              <a:rPr lang="tr-TR" sz="2400" b="1" dirty="0"/>
              <a:t>Örnek: </a:t>
            </a:r>
            <a:endParaRPr lang="tr-TR" sz="2400" b="1" dirty="0"/>
          </a:p>
        </p:txBody>
      </p:sp>
      <p:sp>
        <p:nvSpPr>
          <p:cNvPr id="4" name="Dikdörtgen 3"/>
          <p:cNvSpPr/>
          <p:nvPr/>
        </p:nvSpPr>
        <p:spPr>
          <a:xfrm>
            <a:off x="242593" y="3140968"/>
            <a:ext cx="8424936" cy="3477875"/>
          </a:xfrm>
          <a:prstGeom prst="rect">
            <a:avLst/>
          </a:prstGeom>
        </p:spPr>
        <p:txBody>
          <a:bodyPr wrap="square">
            <a:spAutoFit/>
          </a:bodyPr>
          <a:lstStyle/>
          <a:p>
            <a:pPr algn="just"/>
            <a:r>
              <a:rPr lang="tr-TR" sz="2200" dirty="0">
                <a:solidFill>
                  <a:srgbClr val="000000"/>
                </a:solidFill>
                <a:latin typeface="+mj-lt"/>
              </a:rPr>
              <a:t>David </a:t>
            </a:r>
            <a:r>
              <a:rPr lang="tr-TR" sz="2200" dirty="0" err="1">
                <a:solidFill>
                  <a:srgbClr val="000000"/>
                </a:solidFill>
                <a:latin typeface="+mj-lt"/>
              </a:rPr>
              <a:t>Ricardo’ya</a:t>
            </a:r>
            <a:r>
              <a:rPr lang="tr-TR" sz="2200" dirty="0">
                <a:solidFill>
                  <a:srgbClr val="000000"/>
                </a:solidFill>
                <a:latin typeface="+mj-lt"/>
              </a:rPr>
              <a:t> göre; </a:t>
            </a:r>
            <a:r>
              <a:rPr lang="tr-TR" sz="2200" dirty="0" smtClean="0">
                <a:solidFill>
                  <a:srgbClr val="000000"/>
                </a:solidFill>
                <a:latin typeface="+mj-lt"/>
              </a:rPr>
              <a:t> Portekiz’de </a:t>
            </a:r>
            <a:r>
              <a:rPr lang="tr-TR" sz="2200" dirty="0">
                <a:solidFill>
                  <a:srgbClr val="000000"/>
                </a:solidFill>
                <a:latin typeface="+mj-lt"/>
              </a:rPr>
              <a:t>1 işçinin 1 günde ürettiği A malı miktarı 60 </a:t>
            </a:r>
            <a:r>
              <a:rPr lang="tr-TR" sz="2200" dirty="0" err="1">
                <a:solidFill>
                  <a:srgbClr val="000000"/>
                </a:solidFill>
                <a:latin typeface="+mj-lt"/>
              </a:rPr>
              <a:t>br</a:t>
            </a:r>
            <a:r>
              <a:rPr lang="tr-TR" sz="2200" dirty="0">
                <a:solidFill>
                  <a:srgbClr val="000000"/>
                </a:solidFill>
                <a:latin typeface="+mj-lt"/>
              </a:rPr>
              <a:t>., B malı miktarı 40 </a:t>
            </a:r>
            <a:r>
              <a:rPr lang="tr-TR" sz="2200" dirty="0" err="1">
                <a:solidFill>
                  <a:srgbClr val="000000"/>
                </a:solidFill>
                <a:latin typeface="+mj-lt"/>
              </a:rPr>
              <a:t>br’dir</a:t>
            </a:r>
            <a:r>
              <a:rPr lang="tr-TR" sz="2200" dirty="0">
                <a:solidFill>
                  <a:srgbClr val="000000"/>
                </a:solidFill>
                <a:latin typeface="+mj-lt"/>
              </a:rPr>
              <a:t>. </a:t>
            </a:r>
            <a:r>
              <a:rPr lang="tr-TR" sz="2200" dirty="0" smtClean="0">
                <a:solidFill>
                  <a:srgbClr val="000000"/>
                </a:solidFill>
                <a:latin typeface="+mj-lt"/>
              </a:rPr>
              <a:t> Türkiye’de </a:t>
            </a:r>
            <a:r>
              <a:rPr lang="tr-TR" sz="2200" dirty="0">
                <a:solidFill>
                  <a:srgbClr val="000000"/>
                </a:solidFill>
                <a:latin typeface="+mj-lt"/>
              </a:rPr>
              <a:t>1 işçinin 1 günde ürettiği A malı miktarı 10 </a:t>
            </a:r>
            <a:r>
              <a:rPr lang="tr-TR" sz="2200" dirty="0" err="1">
                <a:solidFill>
                  <a:srgbClr val="000000"/>
                </a:solidFill>
                <a:latin typeface="+mj-lt"/>
              </a:rPr>
              <a:t>br</a:t>
            </a:r>
            <a:r>
              <a:rPr lang="tr-TR" sz="2200" dirty="0">
                <a:solidFill>
                  <a:srgbClr val="000000"/>
                </a:solidFill>
                <a:latin typeface="+mj-lt"/>
              </a:rPr>
              <a:t>., B malı miktarı 20 </a:t>
            </a:r>
            <a:r>
              <a:rPr lang="tr-TR" sz="2200" dirty="0" err="1">
                <a:solidFill>
                  <a:srgbClr val="000000"/>
                </a:solidFill>
                <a:latin typeface="+mj-lt"/>
              </a:rPr>
              <a:t>br’dir</a:t>
            </a:r>
            <a:r>
              <a:rPr lang="tr-TR" sz="2200" dirty="0">
                <a:solidFill>
                  <a:srgbClr val="000000"/>
                </a:solidFill>
                <a:latin typeface="+mj-lt"/>
              </a:rPr>
              <a:t>. </a:t>
            </a:r>
            <a:r>
              <a:rPr lang="tr-TR" sz="2200" dirty="0" smtClean="0">
                <a:solidFill>
                  <a:srgbClr val="000000"/>
                </a:solidFill>
                <a:latin typeface="+mj-lt"/>
              </a:rPr>
              <a:t> </a:t>
            </a:r>
          </a:p>
          <a:p>
            <a:pPr algn="just"/>
            <a:r>
              <a:rPr lang="tr-TR" sz="2200" dirty="0" smtClean="0">
                <a:solidFill>
                  <a:srgbClr val="000000"/>
                </a:solidFill>
                <a:latin typeface="+mj-lt"/>
              </a:rPr>
              <a:t>Sonuç</a:t>
            </a:r>
            <a:r>
              <a:rPr lang="tr-TR" sz="2200" dirty="0">
                <a:solidFill>
                  <a:srgbClr val="000000"/>
                </a:solidFill>
                <a:latin typeface="+mj-lt"/>
              </a:rPr>
              <a:t>; </a:t>
            </a:r>
          </a:p>
          <a:p>
            <a:pPr algn="just"/>
            <a:r>
              <a:rPr lang="tr-TR" sz="2200" dirty="0">
                <a:solidFill>
                  <a:srgbClr val="000000"/>
                </a:solidFill>
                <a:latin typeface="+mj-lt"/>
              </a:rPr>
              <a:t>Portekiz A malında uzmanlaşmalıdır. Çünkü Portekiz A malı üretiminde 6 kat mutlak üstündür. B malı üretiminde 2 kat mutlak üstündür. Bu nedenle Portekiz A malı üretiminde karşılaştırmalı üstünlüğe sahiptir. Ülke kaynaklarını A malı üretimine aktarmalıdır. </a:t>
            </a:r>
            <a:r>
              <a:rPr lang="tr-TR" sz="2200" dirty="0" smtClean="0">
                <a:solidFill>
                  <a:srgbClr val="000000"/>
                </a:solidFill>
                <a:latin typeface="+mj-lt"/>
              </a:rPr>
              <a:t> Diğer </a:t>
            </a:r>
            <a:r>
              <a:rPr lang="tr-TR" sz="2200" dirty="0">
                <a:solidFill>
                  <a:srgbClr val="000000"/>
                </a:solidFill>
                <a:latin typeface="+mj-lt"/>
              </a:rPr>
              <a:t>yandan Portekiz, B malı üretimini Türkiye’ye bırakmalıdır. Böylece Türkiye B malında uzmanlaşacaktır. </a:t>
            </a:r>
            <a:endParaRPr lang="tr-TR" sz="2200" dirty="0">
              <a:latin typeface="+mj-lt"/>
            </a:endParaRPr>
          </a:p>
        </p:txBody>
      </p:sp>
    </p:spTree>
    <p:extLst>
      <p:ext uri="{BB962C8B-B14F-4D97-AF65-F5344CB8AC3E}">
        <p14:creationId xmlns:p14="http://schemas.microsoft.com/office/powerpoint/2010/main" val="3895590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24</a:t>
            </a:fld>
            <a:endParaRPr lang="tr-TR"/>
          </a:p>
        </p:txBody>
      </p:sp>
      <p:sp>
        <p:nvSpPr>
          <p:cNvPr id="3" name="Dikdörtgen 2"/>
          <p:cNvSpPr/>
          <p:nvPr/>
        </p:nvSpPr>
        <p:spPr>
          <a:xfrm>
            <a:off x="323528" y="116632"/>
            <a:ext cx="8496944" cy="6555641"/>
          </a:xfrm>
          <a:prstGeom prst="rect">
            <a:avLst/>
          </a:prstGeom>
        </p:spPr>
        <p:txBody>
          <a:bodyPr wrap="square">
            <a:spAutoFit/>
          </a:bodyPr>
          <a:lstStyle/>
          <a:p>
            <a:pPr algn="just"/>
            <a:r>
              <a:rPr lang="tr-TR" sz="2000" b="1" i="1" dirty="0"/>
              <a:t>Karşılaştırmalı üstünlük teorisinin dayandığı </a:t>
            </a:r>
            <a:r>
              <a:rPr lang="tr-TR" sz="2000" b="1" i="1" dirty="0" smtClean="0"/>
              <a:t>varsayımlar:</a:t>
            </a:r>
            <a:endParaRPr lang="tr-TR" sz="2000" dirty="0" smtClean="0"/>
          </a:p>
          <a:p>
            <a:pPr algn="just"/>
            <a:endParaRPr lang="tr-TR" sz="2000" dirty="0"/>
          </a:p>
          <a:p>
            <a:pPr marL="457200" indent="-457200" algn="just">
              <a:buAutoNum type="arabicPeriod"/>
            </a:pPr>
            <a:r>
              <a:rPr lang="tr-TR" sz="2000" dirty="0" smtClean="0"/>
              <a:t>Ülke </a:t>
            </a:r>
            <a:r>
              <a:rPr lang="tr-TR" sz="2000" dirty="0"/>
              <a:t>içinde ve </a:t>
            </a:r>
            <a:r>
              <a:rPr lang="tr-TR" sz="2000" dirty="0" smtClean="0"/>
              <a:t>ülkeler arasında </a:t>
            </a:r>
            <a:r>
              <a:rPr lang="tr-TR" sz="2000" dirty="0"/>
              <a:t>ticaret takas usulüyle </a:t>
            </a:r>
            <a:r>
              <a:rPr lang="tr-TR" sz="2000" dirty="0" smtClean="0"/>
              <a:t>yapılmaktadır. </a:t>
            </a:r>
          </a:p>
          <a:p>
            <a:pPr marL="457200" indent="-457200" algn="just">
              <a:buAutoNum type="arabicPeriod"/>
            </a:pPr>
            <a:r>
              <a:rPr lang="tr-TR" sz="2000" dirty="0" smtClean="0"/>
              <a:t>Ticarete </a:t>
            </a:r>
            <a:r>
              <a:rPr lang="tr-TR" sz="2000" dirty="0"/>
              <a:t>giren mallar iki tanedir. </a:t>
            </a:r>
            <a:r>
              <a:rPr lang="tr-TR" sz="2000" dirty="0" smtClean="0"/>
              <a:t> Ticaret </a:t>
            </a:r>
            <a:r>
              <a:rPr lang="tr-TR" sz="2000" dirty="0"/>
              <a:t>iki ülke arasında </a:t>
            </a:r>
            <a:r>
              <a:rPr lang="tr-TR" sz="2000" dirty="0" smtClean="0"/>
              <a:t>yapılmaktadır.</a:t>
            </a:r>
          </a:p>
          <a:p>
            <a:pPr marL="457200" indent="-457200" algn="just">
              <a:buAutoNum type="arabicPeriod"/>
            </a:pPr>
            <a:r>
              <a:rPr lang="tr-TR" sz="2000" dirty="0" smtClean="0"/>
              <a:t>Ulaşım</a:t>
            </a:r>
            <a:r>
              <a:rPr lang="tr-TR" sz="2000" dirty="0"/>
              <a:t>, sigorta vb. masraflar sıfırdır. </a:t>
            </a:r>
            <a:endParaRPr lang="tr-TR" sz="2000" dirty="0" smtClean="0"/>
          </a:p>
          <a:p>
            <a:pPr marL="457200" indent="-457200" algn="just">
              <a:buAutoNum type="arabicPeriod"/>
            </a:pPr>
            <a:r>
              <a:rPr lang="tr-TR" sz="2000" dirty="0" smtClean="0"/>
              <a:t>Değerin </a:t>
            </a:r>
            <a:r>
              <a:rPr lang="tr-TR" sz="2000" dirty="0"/>
              <a:t>emek teorisi geçerlidir. Yani, bir malın üretiminde sadece işgücü kullanılmaktadır ve o malın değeri de kullanılan işgücü miktarınca tayin </a:t>
            </a:r>
            <a:r>
              <a:rPr lang="tr-TR" sz="2000" dirty="0" smtClean="0"/>
              <a:t>edilir. Ayrıca</a:t>
            </a:r>
            <a:r>
              <a:rPr lang="tr-TR" sz="2000" dirty="0"/>
              <a:t>, işgücünün homojen olduğu kabul edilmektedir.</a:t>
            </a:r>
          </a:p>
          <a:p>
            <a:pPr marL="457200" indent="-457200" algn="just">
              <a:buAutoNum type="arabicPeriod"/>
            </a:pPr>
            <a:r>
              <a:rPr lang="tr-TR" sz="2000" dirty="0"/>
              <a:t>Üretimde sabit maliyetler geçerlidir. Yani, maliyetler üretim miktarına bağlı olarak değişmemekte sabit kalmaktadır.</a:t>
            </a:r>
          </a:p>
          <a:p>
            <a:pPr marL="457200" indent="-457200" algn="just">
              <a:buAutoNum type="arabicPeriod"/>
            </a:pPr>
            <a:r>
              <a:rPr lang="tr-TR" sz="2000" dirty="0"/>
              <a:t>Üretim unsurları gerek ülke içindeki faaliyet gerekse bölgeler itibariyle tam olarak hareketliliğe sahiptir.</a:t>
            </a:r>
          </a:p>
          <a:p>
            <a:pPr marL="457200" indent="-457200" algn="just">
              <a:buAutoNum type="arabicPeriod"/>
            </a:pPr>
            <a:r>
              <a:rPr lang="tr-TR" sz="2000" dirty="0"/>
              <a:t>Üretim unsurlarının ülkelerarası hareketliliği (</a:t>
            </a:r>
            <a:r>
              <a:rPr lang="tr-TR" sz="2000" dirty="0" err="1"/>
              <a:t>mobilitesi</a:t>
            </a:r>
            <a:r>
              <a:rPr lang="tr-TR" sz="2000" dirty="0"/>
              <a:t>) yoktur. Bu yüzden malların işgücü maliyetleri ve bunlar arasındaki oranlar ülkeler arasında </a:t>
            </a:r>
            <a:r>
              <a:rPr lang="tr-TR" sz="2000" dirty="0" smtClean="0"/>
              <a:t>değişmektedir. Kısaca </a:t>
            </a:r>
            <a:r>
              <a:rPr lang="tr-TR" sz="2000" dirty="0"/>
              <a:t>malların üretim fonksiyonları ülkelerde farklı olabilmektedir.</a:t>
            </a:r>
          </a:p>
          <a:p>
            <a:pPr marL="457200" indent="-457200" algn="just">
              <a:buAutoNum type="arabicPeriod"/>
            </a:pPr>
            <a:r>
              <a:rPr lang="tr-TR" sz="2000" dirty="0"/>
              <a:t>Mal ve üretim unsuru piyasalarında tam rekabet geçerlidir. Yani, ticaret üretim kaynaklarının kullanımına etki etmemektedir.</a:t>
            </a:r>
          </a:p>
          <a:p>
            <a:pPr marL="457200" indent="-457200" algn="just">
              <a:buAutoNum type="arabicPeriod"/>
            </a:pPr>
            <a:r>
              <a:rPr lang="tr-TR" sz="2000" dirty="0"/>
              <a:t>Ticaret gelir dağılımına etki etmemektedir. Ülkelerin ticaretten kazançlı çıkmaları (gelir dağılımını etkilemeyerek) ülkelerin toplam refahını arttıracaktır.</a:t>
            </a:r>
          </a:p>
        </p:txBody>
      </p:sp>
    </p:spTree>
    <p:extLst>
      <p:ext uri="{BB962C8B-B14F-4D97-AF65-F5344CB8AC3E}">
        <p14:creationId xmlns:p14="http://schemas.microsoft.com/office/powerpoint/2010/main" val="3614617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25</a:t>
            </a:fld>
            <a:endParaRPr lang="tr-TR"/>
          </a:p>
        </p:txBody>
      </p:sp>
      <p:sp>
        <p:nvSpPr>
          <p:cNvPr id="3" name="Dikdörtgen 2"/>
          <p:cNvSpPr/>
          <p:nvPr/>
        </p:nvSpPr>
        <p:spPr>
          <a:xfrm>
            <a:off x="323528" y="116632"/>
            <a:ext cx="8280920" cy="6555641"/>
          </a:xfrm>
          <a:prstGeom prst="rect">
            <a:avLst/>
          </a:prstGeom>
        </p:spPr>
        <p:txBody>
          <a:bodyPr wrap="square">
            <a:spAutoFit/>
          </a:bodyPr>
          <a:lstStyle/>
          <a:p>
            <a:pPr algn="just"/>
            <a:r>
              <a:rPr lang="tr-TR" sz="2000" b="1" i="1" dirty="0"/>
              <a:t>Modelin </a:t>
            </a:r>
            <a:r>
              <a:rPr lang="tr-TR" sz="2000" b="1" i="1" dirty="0" smtClean="0"/>
              <a:t>eksiklikleri:</a:t>
            </a:r>
          </a:p>
          <a:p>
            <a:pPr algn="just"/>
            <a:endParaRPr lang="tr-TR" sz="2000" dirty="0"/>
          </a:p>
          <a:p>
            <a:pPr marL="457200" indent="-457200" algn="just">
              <a:buAutoNum type="arabicPeriod"/>
            </a:pPr>
            <a:r>
              <a:rPr lang="tr-TR" sz="2000" dirty="0" smtClean="0"/>
              <a:t>Emek-değer </a:t>
            </a:r>
            <a:r>
              <a:rPr lang="tr-TR" sz="2000" dirty="0"/>
              <a:t>teorisine dayanır. Sermaye, doğal kaynak, müteşebbis maliyet dışı </a:t>
            </a:r>
            <a:r>
              <a:rPr lang="tr-TR" sz="2000" dirty="0" smtClean="0"/>
              <a:t>bırakılmıştır.</a:t>
            </a:r>
          </a:p>
          <a:p>
            <a:pPr marL="457200" indent="-457200" algn="just">
              <a:buAutoNum type="arabicPeriod"/>
            </a:pPr>
            <a:r>
              <a:rPr lang="tr-TR" sz="2000" dirty="0" smtClean="0"/>
              <a:t>Modelde </a:t>
            </a:r>
            <a:r>
              <a:rPr lang="tr-TR" sz="2000" dirty="0"/>
              <a:t>emek homojendir. Ancak vasıflı, vasıfsız vs. gibi emek türleri </a:t>
            </a:r>
            <a:r>
              <a:rPr lang="tr-TR" sz="2000" dirty="0" smtClean="0"/>
              <a:t>vardır.</a:t>
            </a:r>
          </a:p>
          <a:p>
            <a:pPr marL="457200" indent="-457200" algn="just">
              <a:buAutoNum type="arabicPeriod"/>
            </a:pPr>
            <a:r>
              <a:rPr lang="tr-TR" sz="2000" dirty="0" smtClean="0"/>
              <a:t>Ülkeler </a:t>
            </a:r>
            <a:r>
              <a:rPr lang="tr-TR" sz="2000" dirty="0"/>
              <a:t>arasında iş gücü veriminin farklılığı açıklanmamıştır. Eğitim-öğretim farklılıkları </a:t>
            </a:r>
            <a:r>
              <a:rPr lang="tr-TR" sz="2000" dirty="0" smtClean="0"/>
              <a:t>gibi.</a:t>
            </a:r>
          </a:p>
          <a:p>
            <a:pPr marL="457200" indent="-457200" algn="just">
              <a:buAutoNum type="arabicPeriod"/>
            </a:pPr>
            <a:r>
              <a:rPr lang="tr-TR" sz="2000" dirty="0" smtClean="0"/>
              <a:t>İş </a:t>
            </a:r>
            <a:r>
              <a:rPr lang="tr-TR" sz="2000" dirty="0"/>
              <a:t>gücü ülke içinde tam, ülkeler arasında hareketsizdir. Gerçekte ne ülke içi hareketlilik tam, ne de ülkeler arası hareketlilik </a:t>
            </a:r>
            <a:r>
              <a:rPr lang="tr-TR" sz="2000" dirty="0" smtClean="0"/>
              <a:t>0’dır.</a:t>
            </a:r>
          </a:p>
          <a:p>
            <a:pPr marL="457200" indent="-457200" algn="just">
              <a:buAutoNum type="arabicPeriod"/>
            </a:pPr>
            <a:r>
              <a:rPr lang="tr-TR" sz="2000" dirty="0" smtClean="0"/>
              <a:t>Bu </a:t>
            </a:r>
            <a:r>
              <a:rPr lang="tr-TR" sz="2000" dirty="0"/>
              <a:t>bir arz teorisidir. Maliyet ve fiyat yalnızca arz ya da üretim koşullarında belirlenmektedir. Talep yönü dikkate </a:t>
            </a:r>
            <a:r>
              <a:rPr lang="tr-TR" sz="2000" dirty="0" smtClean="0"/>
              <a:t>alınmamıştır.</a:t>
            </a:r>
          </a:p>
          <a:p>
            <a:pPr marL="457200" indent="-457200" algn="just">
              <a:buAutoNum type="arabicPeriod"/>
            </a:pPr>
            <a:r>
              <a:rPr lang="tr-TR" sz="2000" dirty="0" smtClean="0"/>
              <a:t>Analizlerde </a:t>
            </a:r>
            <a:r>
              <a:rPr lang="tr-TR" sz="2000" dirty="0"/>
              <a:t>kârlı ticaret iç fiyat farklılığına bağlı tutulmuştur. Uluslararası fiyat farklılığına bağlı kârlılık ortaya </a:t>
            </a:r>
            <a:r>
              <a:rPr lang="tr-TR" sz="2000" dirty="0" smtClean="0"/>
              <a:t>konulmamıştır.</a:t>
            </a:r>
          </a:p>
          <a:p>
            <a:pPr marL="457200" indent="-457200" algn="just">
              <a:buAutoNum type="arabicPeriod"/>
            </a:pPr>
            <a:r>
              <a:rPr lang="tr-TR" sz="2000" dirty="0" smtClean="0"/>
              <a:t>Sabit </a:t>
            </a:r>
            <a:r>
              <a:rPr lang="tr-TR" sz="2000" dirty="0"/>
              <a:t>maliyet ve sabit uzmanlaşma </a:t>
            </a:r>
            <a:r>
              <a:rPr lang="tr-TR" sz="2000" dirty="0" smtClean="0"/>
              <a:t>savunulmuştur.</a:t>
            </a:r>
          </a:p>
          <a:p>
            <a:pPr marL="457200" indent="-457200" algn="just">
              <a:buAutoNum type="arabicPeriod"/>
            </a:pPr>
            <a:r>
              <a:rPr lang="tr-TR" sz="2000" dirty="0" smtClean="0"/>
              <a:t>Kaynaklar </a:t>
            </a:r>
            <a:r>
              <a:rPr lang="tr-TR" sz="2000" dirty="0"/>
              <a:t>sadece ihracatta kullanılır. </a:t>
            </a:r>
            <a:endParaRPr lang="tr-TR" sz="2000" dirty="0" smtClean="0"/>
          </a:p>
          <a:p>
            <a:pPr marL="457200" indent="-457200" algn="just">
              <a:buAutoNum type="arabicPeriod"/>
            </a:pPr>
            <a:r>
              <a:rPr lang="tr-TR" sz="2000" dirty="0" smtClean="0"/>
              <a:t>Üretimde </a:t>
            </a:r>
            <a:r>
              <a:rPr lang="tr-TR" sz="2000" dirty="0"/>
              <a:t>artan maliyet koşulları olursa eksik uzmanlaşma söz konusu olacaktır.</a:t>
            </a:r>
          </a:p>
          <a:p>
            <a:pPr marL="457200" indent="-457200" algn="just">
              <a:buAutoNum type="arabicPeriod"/>
            </a:pPr>
            <a:r>
              <a:rPr lang="tr-TR" sz="2000" dirty="0"/>
              <a:t>Statik bir modeldir.</a:t>
            </a:r>
          </a:p>
          <a:p>
            <a:pPr marL="457200" indent="-457200" algn="just">
              <a:buAutoNum type="arabicPeriod"/>
            </a:pPr>
            <a:r>
              <a:rPr lang="tr-TR" sz="2000" dirty="0"/>
              <a:t>Zaman ve değişme faktörlerinin yeri yoktur.</a:t>
            </a:r>
          </a:p>
          <a:p>
            <a:pPr marL="457200" indent="-457200" algn="just">
              <a:buAutoNum type="arabicPeriod"/>
            </a:pPr>
            <a:r>
              <a:rPr lang="tr-TR" sz="2000" dirty="0"/>
              <a:t>Üretim aşamalara ayrılmıştır.</a:t>
            </a:r>
          </a:p>
        </p:txBody>
      </p:sp>
    </p:spTree>
    <p:extLst>
      <p:ext uri="{BB962C8B-B14F-4D97-AF65-F5344CB8AC3E}">
        <p14:creationId xmlns:p14="http://schemas.microsoft.com/office/powerpoint/2010/main" val="2953968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26</a:t>
            </a:fld>
            <a:endParaRPr lang="tr-TR"/>
          </a:p>
        </p:txBody>
      </p:sp>
      <p:sp>
        <p:nvSpPr>
          <p:cNvPr id="3" name="Dikdörtgen 2"/>
          <p:cNvSpPr/>
          <p:nvPr/>
        </p:nvSpPr>
        <p:spPr>
          <a:xfrm>
            <a:off x="432826" y="1268760"/>
            <a:ext cx="8064896" cy="3046988"/>
          </a:xfrm>
          <a:prstGeom prst="rect">
            <a:avLst/>
          </a:prstGeom>
        </p:spPr>
        <p:txBody>
          <a:bodyPr wrap="square">
            <a:spAutoFit/>
          </a:bodyPr>
          <a:lstStyle/>
          <a:p>
            <a:pPr algn="just"/>
            <a:r>
              <a:rPr lang="tr-TR" sz="2400" dirty="0">
                <a:solidFill>
                  <a:srgbClr val="000000"/>
                </a:solidFill>
                <a:latin typeface="+mj-lt"/>
              </a:rPr>
              <a:t>Karşılaştırmalı üstünlükler teorisi zevklerin, kaynakların ve teknolojinin sabit olduğu bir dünyada hangi malların, hangi fiyattan ihraç ve ithal edileceği ve ticaretten kimin kazançlı çıkacağı sorusunu cevaplandırmaktadır. Ancak günümüzde zevkler değişmektedir. Yani bugün için sabit zevkler, sabit toprak, emek ve sermaye arzı, ticarette bulunan ülkeler arasında aynı ve değişmeyen bir üretim fonksiyonu bulunduğu hususundaki ilk varsayımlardan kısmen ayrılmak </a:t>
            </a:r>
            <a:r>
              <a:rPr lang="tr-TR" sz="2400" dirty="0" smtClean="0">
                <a:solidFill>
                  <a:srgbClr val="000000"/>
                </a:solidFill>
                <a:latin typeface="+mj-lt"/>
              </a:rPr>
              <a:t>gerekmektedir.</a:t>
            </a:r>
            <a:endParaRPr lang="tr-TR" sz="2400" dirty="0">
              <a:latin typeface="+mj-lt"/>
            </a:endParaRPr>
          </a:p>
        </p:txBody>
      </p:sp>
    </p:spTree>
    <p:extLst>
      <p:ext uri="{BB962C8B-B14F-4D97-AF65-F5344CB8AC3E}">
        <p14:creationId xmlns:p14="http://schemas.microsoft.com/office/powerpoint/2010/main" val="26669653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332656"/>
            <a:ext cx="8496944" cy="6001643"/>
          </a:xfrm>
          <a:prstGeom prst="rect">
            <a:avLst/>
          </a:prstGeom>
        </p:spPr>
        <p:txBody>
          <a:bodyPr wrap="square">
            <a:spAutoFit/>
          </a:bodyPr>
          <a:lstStyle/>
          <a:p>
            <a:pPr algn="ctr"/>
            <a:r>
              <a:rPr lang="tr-TR" sz="2400" b="1" dirty="0" smtClean="0">
                <a:latin typeface="+mj-lt"/>
              </a:rPr>
              <a:t>3. Neo-Klasik </a:t>
            </a:r>
            <a:r>
              <a:rPr lang="tr-TR" sz="2400" b="1" dirty="0">
                <a:latin typeface="+mj-lt"/>
              </a:rPr>
              <a:t>Yaklaşım: Fırsat Maliyeti </a:t>
            </a:r>
            <a:endParaRPr lang="tr-TR" sz="2400" b="1" dirty="0" smtClean="0">
              <a:latin typeface="+mj-lt"/>
            </a:endParaRPr>
          </a:p>
          <a:p>
            <a:pPr algn="ctr"/>
            <a:endParaRPr lang="tr-TR" altLang="tr-TR" sz="2400" dirty="0">
              <a:solidFill>
                <a:prstClr val="black"/>
              </a:solidFill>
              <a:latin typeface="+mj-lt"/>
            </a:endParaRPr>
          </a:p>
          <a:p>
            <a:pPr algn="just"/>
            <a:r>
              <a:rPr lang="tr-TR" altLang="tr-TR" sz="2400" b="1" dirty="0" smtClean="0">
                <a:solidFill>
                  <a:prstClr val="black"/>
                </a:solidFill>
                <a:latin typeface="+mj-lt"/>
              </a:rPr>
              <a:t>Fırsat maliyeti</a:t>
            </a:r>
            <a:r>
              <a:rPr lang="tr-TR" altLang="tr-TR" sz="2400" dirty="0" smtClean="0">
                <a:solidFill>
                  <a:prstClr val="black"/>
                </a:solidFill>
                <a:latin typeface="+mj-lt"/>
              </a:rPr>
              <a:t> kavramı Neo-klasiklerin getirdiği ve bütün üretim faktörlerini kapsayan bir kavramdır. Bu kavram emek maliyeti yerine tüm üretim faktörlerini kapsadığı için karşılaştırmalı üstünlük teorisinin önemli bir eksikliğini gidermiştir. </a:t>
            </a:r>
          </a:p>
          <a:p>
            <a:pPr algn="just"/>
            <a:endParaRPr lang="tr-TR" altLang="tr-TR" sz="2400" i="1" dirty="0">
              <a:solidFill>
                <a:prstClr val="black"/>
              </a:solidFill>
              <a:latin typeface="+mj-lt"/>
            </a:endParaRPr>
          </a:p>
          <a:p>
            <a:pPr algn="just"/>
            <a:r>
              <a:rPr lang="tr-TR" altLang="tr-TR" sz="2400" b="1" i="1" dirty="0" smtClean="0">
                <a:solidFill>
                  <a:prstClr val="black"/>
                </a:solidFill>
                <a:latin typeface="+mj-lt"/>
              </a:rPr>
              <a:t>Bir malın fırsat maliyeti</a:t>
            </a:r>
            <a:r>
              <a:rPr lang="tr-TR" altLang="tr-TR" sz="2400" dirty="0" smtClean="0">
                <a:solidFill>
                  <a:prstClr val="black"/>
                </a:solidFill>
                <a:latin typeface="+mj-lt"/>
              </a:rPr>
              <a:t>, o malın üretimini bir birim artırmak için gereken kaynakları serbest bırakmak üzere başka bir malın üretiminden vazgeçilmesi gereken miktara eşittir.</a:t>
            </a:r>
          </a:p>
          <a:p>
            <a:pPr algn="just"/>
            <a:r>
              <a:rPr lang="tr-TR" altLang="tr-TR" sz="2400" dirty="0" smtClean="0">
                <a:solidFill>
                  <a:prstClr val="black"/>
                </a:solidFill>
                <a:latin typeface="+mj-lt"/>
              </a:rPr>
              <a:t>	</a:t>
            </a:r>
          </a:p>
          <a:p>
            <a:pPr algn="just"/>
            <a:r>
              <a:rPr lang="tr-TR" altLang="tr-TR" sz="2400" dirty="0" smtClean="0">
                <a:solidFill>
                  <a:prstClr val="black"/>
                </a:solidFill>
                <a:latin typeface="+mj-lt"/>
              </a:rPr>
              <a:t>Fırsat maliyeti yaklaşımına göre üretim maliyeti, bir birim mal üretmek için gerekli olan kaynakların toplamına eşittir. Fiziki bakımdan farklı olan bu kaynakları toplamak için de emek, sermaye ve doğal kaynak gibi faktörlerin her birinden kullanılan miktarlar yerine parasal değerler dikkate alınmaktadır.</a:t>
            </a:r>
            <a:endParaRPr lang="tr-TR" altLang="tr-TR" sz="2400" dirty="0">
              <a:solidFill>
                <a:prstClr val="black"/>
              </a:solidFill>
              <a:latin typeface="+mj-lt"/>
            </a:endParaRPr>
          </a:p>
        </p:txBody>
      </p:sp>
    </p:spTree>
    <p:extLst>
      <p:ext uri="{BB962C8B-B14F-4D97-AF65-F5344CB8AC3E}">
        <p14:creationId xmlns:p14="http://schemas.microsoft.com/office/powerpoint/2010/main" val="1803297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a:xfrm>
            <a:off x="0" y="0"/>
            <a:ext cx="8964613" cy="1052513"/>
          </a:xfrm>
        </p:spPr>
        <p:txBody>
          <a:bodyPr>
            <a:normAutofit fontScale="90000"/>
          </a:bodyPr>
          <a:lstStyle/>
          <a:p>
            <a:r>
              <a:rPr lang="tr-TR" altLang="tr-TR" sz="4000" b="1" dirty="0"/>
              <a:t>Fırsat Maliyetlerinin Uluslararası Ticarete Uygulanması</a:t>
            </a:r>
          </a:p>
        </p:txBody>
      </p:sp>
      <p:sp>
        <p:nvSpPr>
          <p:cNvPr id="67587" name="Rectangle 3"/>
          <p:cNvSpPr>
            <a:spLocks noGrp="1" noChangeArrowheads="1"/>
          </p:cNvSpPr>
          <p:nvPr>
            <p:ph type="body" idx="1"/>
          </p:nvPr>
        </p:nvSpPr>
        <p:spPr>
          <a:xfrm>
            <a:off x="457200" y="1600200"/>
            <a:ext cx="6562725" cy="4525963"/>
          </a:xfrm>
        </p:spPr>
        <p:txBody>
          <a:bodyPr/>
          <a:lstStyle/>
          <a:p>
            <a:r>
              <a:rPr lang="tr-TR" altLang="tr-TR" dirty="0"/>
              <a:t>İlk kez 1936 Yılında </a:t>
            </a:r>
            <a:r>
              <a:rPr lang="tr-TR" altLang="tr-TR" dirty="0" err="1"/>
              <a:t>Gottfried</a:t>
            </a:r>
            <a:r>
              <a:rPr lang="tr-TR" altLang="tr-TR" dirty="0"/>
              <a:t> Haberler tarafından uygulanmıştır</a:t>
            </a:r>
          </a:p>
          <a:p>
            <a:r>
              <a:rPr lang="tr-TR" altLang="tr-TR" dirty="0"/>
              <a:t>Maliyetler ülkelerin kendi milli paraları ile tespit edilmiş, böylece tüm faktörler maliyete katılmıştır.</a:t>
            </a:r>
          </a:p>
        </p:txBody>
      </p:sp>
      <p:pic>
        <p:nvPicPr>
          <p:cNvPr id="67589" name="Picture 5" descr="Gottfried Haberl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488" y="1412875"/>
            <a:ext cx="2000250" cy="2676525"/>
          </a:xfrm>
          <a:prstGeom prst="rect">
            <a:avLst/>
          </a:prstGeom>
          <a:noFill/>
          <a:extLst>
            <a:ext uri="{909E8E84-426E-40DD-AFC4-6F175D3DCCD1}">
              <a14:hiddenFill xmlns:a14="http://schemas.microsoft.com/office/drawing/2010/main">
                <a:solidFill>
                  <a:srgbClr val="FFFFFF"/>
                </a:solidFill>
              </a14:hiddenFill>
            </a:ext>
          </a:extLst>
        </p:spPr>
      </p:pic>
      <p:sp>
        <p:nvSpPr>
          <p:cNvPr id="67590" name="Text Box 6"/>
          <p:cNvSpPr txBox="1">
            <a:spLocks noChangeArrowheads="1"/>
          </p:cNvSpPr>
          <p:nvPr/>
        </p:nvSpPr>
        <p:spPr bwMode="auto">
          <a:xfrm>
            <a:off x="7451725" y="4149725"/>
            <a:ext cx="11287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Impact" pitchFamily="34" charset="0"/>
              </a:rPr>
              <a:t>1901-1995</a:t>
            </a:r>
          </a:p>
        </p:txBody>
      </p:sp>
    </p:spTree>
    <p:extLst>
      <p:ext uri="{BB962C8B-B14F-4D97-AF65-F5344CB8AC3E}">
        <p14:creationId xmlns:p14="http://schemas.microsoft.com/office/powerpoint/2010/main" val="17279749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620688"/>
            <a:ext cx="8352928" cy="5632311"/>
          </a:xfrm>
          <a:prstGeom prst="rect">
            <a:avLst/>
          </a:prstGeom>
        </p:spPr>
        <p:txBody>
          <a:bodyPr wrap="square">
            <a:spAutoFit/>
          </a:bodyPr>
          <a:lstStyle/>
          <a:p>
            <a:pPr algn="just"/>
            <a:r>
              <a:rPr lang="tr-TR" sz="2400" dirty="0"/>
              <a:t>Klasik dış ticaret teorilerine yönelik temel bir eleştiri, emek-değer teorisine dayanması, emek dışındaki faktörlerin maliyet ve dış ticarete etkisini ihmal etmesidir. </a:t>
            </a:r>
            <a:endParaRPr lang="tr-TR" sz="2400" dirty="0" smtClean="0"/>
          </a:p>
          <a:p>
            <a:pPr algn="just"/>
            <a:endParaRPr lang="tr-TR" sz="2400" dirty="0"/>
          </a:p>
          <a:p>
            <a:pPr algn="just"/>
            <a:r>
              <a:rPr lang="tr-TR" sz="2400" dirty="0" smtClean="0"/>
              <a:t>Neo-klasik </a:t>
            </a:r>
            <a:r>
              <a:rPr lang="tr-TR" sz="2400" dirty="0"/>
              <a:t>iktisatçılar, emek maliyeti yerine, emekle birlikte diğer faktörleri de kapsayan fırsat maliyeti kavramını kullanmışlardır. Temeline dokunmadan </a:t>
            </a:r>
            <a:r>
              <a:rPr lang="tr-TR" sz="2400" dirty="0" err="1"/>
              <a:t>Ricardo</a:t>
            </a:r>
            <a:r>
              <a:rPr lang="tr-TR" sz="2400" dirty="0"/>
              <a:t> modelini revize etmişlerdir. Buna göre üretim, kullanılan bütün faktörlerin ortak katkılarıyla ortaya çıkmaktadır. Dolayısıyla, verimliliğin tersi olarak maliyet, bir birim mal üretmek için gerekli olan kaynakların toplamıdır ve kullanılan faktörlerin parasal değerleri toplanarak hesaplanır. </a:t>
            </a:r>
            <a:endParaRPr lang="tr-TR" sz="2400" dirty="0" smtClean="0"/>
          </a:p>
          <a:p>
            <a:pPr algn="just"/>
            <a:endParaRPr lang="tr-TR" sz="2400" dirty="0"/>
          </a:p>
          <a:p>
            <a:pPr algn="just"/>
            <a:r>
              <a:rPr lang="tr-TR" sz="2400" dirty="0" smtClean="0"/>
              <a:t>Bir </a:t>
            </a:r>
            <a:r>
              <a:rPr lang="tr-TR" sz="2400" dirty="0"/>
              <a:t>malın fırsat maliyeti ise, o malın üretimini bir birim arttırmak için gereken kaynakları serbest bırakmak üzere, başka bir malın üretiminden vazgeçilmesi gereken miktara </a:t>
            </a:r>
            <a:r>
              <a:rPr lang="tr-TR" sz="2400" dirty="0" smtClean="0"/>
              <a:t>eşittir.</a:t>
            </a:r>
            <a:endParaRPr lang="tr-TR" sz="2400" dirty="0"/>
          </a:p>
        </p:txBody>
      </p:sp>
    </p:spTree>
    <p:extLst>
      <p:ext uri="{BB962C8B-B14F-4D97-AF65-F5344CB8AC3E}">
        <p14:creationId xmlns:p14="http://schemas.microsoft.com/office/powerpoint/2010/main" val="3562217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ED2C58D6-2902-4484-B1C6-336DD6A5E0DE}" type="slidenum">
              <a:rPr lang="tr-TR" altLang="tr-TR" sz="1400" smtClean="0"/>
              <a:pPr eaLnBrk="1" hangingPunct="1">
                <a:spcBef>
                  <a:spcPct val="0"/>
                </a:spcBef>
                <a:buClrTx/>
                <a:buSzTx/>
                <a:buFontTx/>
                <a:buNone/>
              </a:pPr>
              <a:t>3</a:t>
            </a:fld>
            <a:endParaRPr lang="tr-TR" altLang="tr-TR" sz="1400" smtClean="0"/>
          </a:p>
        </p:txBody>
      </p:sp>
      <p:sp>
        <p:nvSpPr>
          <p:cNvPr id="19459" name="Rectangle 2"/>
          <p:cNvSpPr>
            <a:spLocks noGrp="1" noChangeArrowheads="1"/>
          </p:cNvSpPr>
          <p:nvPr>
            <p:ph type="title"/>
          </p:nvPr>
        </p:nvSpPr>
        <p:spPr>
          <a:xfrm>
            <a:off x="827584" y="188640"/>
            <a:ext cx="8086725" cy="928687"/>
          </a:xfrm>
        </p:spPr>
        <p:txBody>
          <a:bodyPr>
            <a:noAutofit/>
          </a:bodyPr>
          <a:lstStyle/>
          <a:p>
            <a:pPr lvl="1" algn="ctr" rtl="0">
              <a:spcBef>
                <a:spcPct val="0"/>
              </a:spcBef>
            </a:pPr>
            <a:r>
              <a:rPr lang="az-Latn-AZ" altLang="tr-TR" sz="2400" b="1" dirty="0" smtClean="0">
                <a:solidFill>
                  <a:srgbClr val="663300"/>
                </a:solidFill>
              </a:rPr>
              <a:t>Uluslararası Ticaret Teorisi Analizlerindeki Standart Varsayımlar:</a:t>
            </a:r>
            <a:endParaRPr lang="tr-TR" altLang="tr-TR" sz="2400" b="1" dirty="0" smtClean="0">
              <a:solidFill>
                <a:schemeClr val="hlink"/>
              </a:solidFill>
            </a:endParaRPr>
          </a:p>
        </p:txBody>
      </p:sp>
      <p:sp>
        <p:nvSpPr>
          <p:cNvPr id="19460" name="Rectangle 3"/>
          <p:cNvSpPr>
            <a:spLocks noGrp="1" noChangeArrowheads="1"/>
          </p:cNvSpPr>
          <p:nvPr>
            <p:ph type="body" idx="1"/>
          </p:nvPr>
        </p:nvSpPr>
        <p:spPr>
          <a:xfrm>
            <a:off x="539552" y="1340768"/>
            <a:ext cx="8245475" cy="4451945"/>
          </a:xfrm>
        </p:spPr>
        <p:txBody>
          <a:bodyPr>
            <a:normAutofit fontScale="92500" lnSpcReduction="10000"/>
          </a:bodyPr>
          <a:lstStyle/>
          <a:p>
            <a:pPr lvl="2" eaLnBrk="1" hangingPunct="1">
              <a:lnSpc>
                <a:spcPct val="90000"/>
              </a:lnSpc>
              <a:buClr>
                <a:srgbClr val="663300"/>
              </a:buClr>
              <a:buSzPct val="120000"/>
              <a:buFontTx/>
              <a:buChar char="•"/>
            </a:pPr>
            <a:r>
              <a:rPr lang="az-Latn-AZ" altLang="tr-TR" sz="2800" dirty="0" smtClean="0">
                <a:latin typeface="Times New Roman" pitchFamily="18" charset="0"/>
              </a:rPr>
              <a:t>İ</a:t>
            </a:r>
            <a:r>
              <a:rPr lang="tr-TR" altLang="tr-TR" sz="2800" dirty="0" smtClean="0">
                <a:latin typeface="Times New Roman" pitchFamily="18" charset="0"/>
              </a:rPr>
              <a:t>ki ülke, iki mal, her ikisi de üretiyor, mallar homojen.</a:t>
            </a:r>
          </a:p>
          <a:p>
            <a:pPr lvl="2" eaLnBrk="1" hangingPunct="1">
              <a:lnSpc>
                <a:spcPct val="90000"/>
              </a:lnSpc>
              <a:buClr>
                <a:srgbClr val="663300"/>
              </a:buClr>
              <a:buSzPct val="120000"/>
              <a:buFontTx/>
              <a:buChar char="•"/>
            </a:pPr>
            <a:r>
              <a:rPr lang="tr-TR" altLang="tr-TR" sz="2800" dirty="0" smtClean="0">
                <a:latin typeface="Times New Roman" pitchFamily="18" charset="0"/>
              </a:rPr>
              <a:t>Para yok, mal malla değiştiriliyor.</a:t>
            </a:r>
          </a:p>
          <a:p>
            <a:pPr lvl="2" eaLnBrk="1" hangingPunct="1">
              <a:lnSpc>
                <a:spcPct val="90000"/>
              </a:lnSpc>
              <a:buClr>
                <a:srgbClr val="663300"/>
              </a:buClr>
              <a:buSzPct val="120000"/>
              <a:buFontTx/>
              <a:buChar char="•"/>
            </a:pPr>
            <a:r>
              <a:rPr lang="tr-TR" altLang="tr-TR" sz="2800" dirty="0" smtClean="0">
                <a:latin typeface="Times New Roman" pitchFamily="18" charset="0"/>
              </a:rPr>
              <a:t>Fiyatlar reel (mal ya da faktör miktarı).</a:t>
            </a:r>
          </a:p>
          <a:p>
            <a:pPr lvl="2" eaLnBrk="1" hangingPunct="1">
              <a:lnSpc>
                <a:spcPct val="90000"/>
              </a:lnSpc>
              <a:buClr>
                <a:srgbClr val="663300"/>
              </a:buClr>
              <a:buSzPct val="120000"/>
              <a:buFontTx/>
              <a:buChar char="•"/>
            </a:pPr>
            <a:r>
              <a:rPr lang="tr-TR" altLang="tr-TR" sz="2800" dirty="0" smtClean="0">
                <a:latin typeface="Times New Roman" pitchFamily="18" charset="0"/>
              </a:rPr>
              <a:t>Mal, faktör piyasalarında tam rekabet.</a:t>
            </a:r>
          </a:p>
          <a:p>
            <a:pPr lvl="2" eaLnBrk="1" hangingPunct="1">
              <a:lnSpc>
                <a:spcPct val="90000"/>
              </a:lnSpc>
              <a:buClr>
                <a:srgbClr val="663300"/>
              </a:buClr>
              <a:buSzPct val="120000"/>
              <a:buFontTx/>
              <a:buChar char="•"/>
            </a:pPr>
            <a:r>
              <a:rPr lang="tr-TR" altLang="tr-TR" sz="2800" dirty="0" smtClean="0">
                <a:latin typeface="Times New Roman" pitchFamily="18" charset="0"/>
              </a:rPr>
              <a:t>Devlet müdahalesi yok (gümrük tarifesi, kota vb. kısıtlamalar yok)</a:t>
            </a:r>
          </a:p>
          <a:p>
            <a:pPr lvl="2" eaLnBrk="1" hangingPunct="1">
              <a:lnSpc>
                <a:spcPct val="90000"/>
              </a:lnSpc>
              <a:buClr>
                <a:srgbClr val="663300"/>
              </a:buClr>
              <a:buSzPct val="120000"/>
              <a:buFontTx/>
              <a:buChar char="•"/>
            </a:pPr>
            <a:r>
              <a:rPr lang="tr-TR" altLang="tr-TR" sz="2800" dirty="0" smtClean="0">
                <a:latin typeface="Times New Roman" pitchFamily="18" charset="0"/>
              </a:rPr>
              <a:t>İşgücü ülke içinde tam hareketli, ülkelerarası tam hareketsiz.</a:t>
            </a:r>
          </a:p>
          <a:p>
            <a:pPr lvl="2" eaLnBrk="1" hangingPunct="1">
              <a:lnSpc>
                <a:spcPct val="90000"/>
              </a:lnSpc>
              <a:buClr>
                <a:srgbClr val="663300"/>
              </a:buClr>
              <a:buSzPct val="120000"/>
              <a:buFontTx/>
              <a:buChar char="•"/>
            </a:pPr>
            <a:r>
              <a:rPr lang="tr-TR" altLang="tr-TR" sz="2800" dirty="0" smtClean="0">
                <a:latin typeface="Times New Roman" pitchFamily="18" charset="0"/>
              </a:rPr>
              <a:t>Ekonomi tam çalışma durumunda.</a:t>
            </a:r>
          </a:p>
          <a:p>
            <a:pPr lvl="2" eaLnBrk="1" hangingPunct="1">
              <a:lnSpc>
                <a:spcPct val="90000"/>
              </a:lnSpc>
              <a:buClr>
                <a:srgbClr val="663300"/>
              </a:buClr>
              <a:buSzPct val="120000"/>
              <a:buFontTx/>
              <a:buChar char="•"/>
            </a:pPr>
            <a:r>
              <a:rPr lang="tr-TR" altLang="tr-TR" sz="2800" dirty="0" smtClean="0">
                <a:latin typeface="Times New Roman" pitchFamily="18" charset="0"/>
              </a:rPr>
              <a:t>Taşıma giderleri sıfır</a:t>
            </a:r>
          </a:p>
          <a:p>
            <a:pPr eaLnBrk="1" hangingPunct="1">
              <a:lnSpc>
                <a:spcPct val="80000"/>
              </a:lnSpc>
            </a:pPr>
            <a:endParaRPr lang="tr-TR" altLang="tr-TR" sz="2800" dirty="0" smtClean="0"/>
          </a:p>
        </p:txBody>
      </p:sp>
    </p:spTree>
    <p:extLst>
      <p:ext uri="{BB962C8B-B14F-4D97-AF65-F5344CB8AC3E}">
        <p14:creationId xmlns:p14="http://schemas.microsoft.com/office/powerpoint/2010/main" val="1368365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1271" y="908720"/>
            <a:ext cx="8424936" cy="4893647"/>
          </a:xfrm>
          <a:prstGeom prst="rect">
            <a:avLst/>
          </a:prstGeom>
        </p:spPr>
        <p:txBody>
          <a:bodyPr wrap="square">
            <a:spAutoFit/>
          </a:bodyPr>
          <a:lstStyle/>
          <a:p>
            <a:pPr algn="just"/>
            <a:r>
              <a:rPr lang="tr-TR" sz="2400" dirty="0"/>
              <a:t>Yani fırsat maliyeti bir maldan 1 </a:t>
            </a:r>
            <a:r>
              <a:rPr lang="tr-TR" sz="2400" dirty="0" err="1"/>
              <a:t>br</a:t>
            </a:r>
            <a:r>
              <a:rPr lang="tr-TR" sz="2400" dirty="0"/>
              <a:t>. daha fazla üretmek için diğer maldan vazgeçilen üretim miktarıdır. Fırsat maliyeti teorisine göre üretim maliyeti; 1 </a:t>
            </a:r>
            <a:r>
              <a:rPr lang="tr-TR" sz="2400" dirty="0" err="1"/>
              <a:t>br</a:t>
            </a:r>
            <a:r>
              <a:rPr lang="tr-TR" sz="2400" dirty="0"/>
              <a:t>. üretim yapabilmek için katlanılan maliyettir. Ekonomide bir şeyi elde etmek için vazgeçilen en iyi alternatife, fırsat maliyeti veya vazgeçme maliyeti (alternatif maliyet) </a:t>
            </a:r>
            <a:r>
              <a:rPr lang="tr-TR" sz="2400" dirty="0" smtClean="0"/>
              <a:t>denir.</a:t>
            </a:r>
          </a:p>
          <a:p>
            <a:pPr algn="just"/>
            <a:endParaRPr lang="tr-TR" sz="2400" dirty="0"/>
          </a:p>
          <a:p>
            <a:pPr algn="just"/>
            <a:r>
              <a:rPr lang="tr-TR" sz="2400" dirty="0"/>
              <a:t>Neo-Klasik iktisatçılar emek maliyeti yerine, tüm faktörleri kapsayan fırsat maliyeti kavramını koyarak Karşılaştırmalı Üstünlükler Teorisi’nin eksikliğini gidermişlerdir</a:t>
            </a:r>
            <a:r>
              <a:rPr lang="tr-TR" sz="2400" dirty="0" smtClean="0"/>
              <a:t>.</a:t>
            </a:r>
          </a:p>
          <a:p>
            <a:pPr algn="just"/>
            <a:endParaRPr lang="tr-TR" sz="2400" dirty="0"/>
          </a:p>
          <a:p>
            <a:pPr algn="just"/>
            <a:r>
              <a:rPr lang="tr-TR" sz="2400" dirty="0"/>
              <a:t>Bir malın fırsat maliyeti, o malın üretimini 1 birim arttırmak için gereken kaynakları serbest bırakmak üzere, başka bir malın üretiminden vazgeçilmesi gereken miktara eşittir.</a:t>
            </a:r>
          </a:p>
        </p:txBody>
      </p:sp>
    </p:spTree>
    <p:extLst>
      <p:ext uri="{BB962C8B-B14F-4D97-AF65-F5344CB8AC3E}">
        <p14:creationId xmlns:p14="http://schemas.microsoft.com/office/powerpoint/2010/main" val="17946746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950773"/>
            <a:ext cx="6112679"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ikdörtgen 1"/>
          <p:cNvSpPr/>
          <p:nvPr/>
        </p:nvSpPr>
        <p:spPr>
          <a:xfrm>
            <a:off x="899592" y="3446658"/>
            <a:ext cx="7344816" cy="830997"/>
          </a:xfrm>
          <a:prstGeom prst="rect">
            <a:avLst/>
          </a:prstGeom>
        </p:spPr>
        <p:txBody>
          <a:bodyPr wrap="square">
            <a:spAutoFit/>
          </a:bodyPr>
          <a:lstStyle/>
          <a:p>
            <a:r>
              <a:rPr lang="tr-TR" sz="2400" dirty="0"/>
              <a:t>Türkiye’de 10 birim A malının fırsat maliyeti 1 </a:t>
            </a:r>
            <a:r>
              <a:rPr lang="tr-TR" sz="2400" dirty="0" err="1"/>
              <a:t>br</a:t>
            </a:r>
            <a:r>
              <a:rPr lang="tr-TR" sz="2400" dirty="0"/>
              <a:t> B malıdır. </a:t>
            </a:r>
          </a:p>
          <a:p>
            <a:r>
              <a:rPr lang="tr-TR" sz="2400" dirty="0"/>
              <a:t>Türkiye A malı, Almanya B malı üretmelidir. </a:t>
            </a:r>
            <a:endParaRPr lang="tr-TR" sz="2400" dirty="0"/>
          </a:p>
        </p:txBody>
      </p:sp>
    </p:spTree>
    <p:extLst>
      <p:ext uri="{BB962C8B-B14F-4D97-AF65-F5344CB8AC3E}">
        <p14:creationId xmlns:p14="http://schemas.microsoft.com/office/powerpoint/2010/main" val="28515686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p:txBody>
          <a:bodyPr>
            <a:normAutofit fontScale="90000"/>
          </a:bodyPr>
          <a:lstStyle/>
          <a:p>
            <a:r>
              <a:rPr lang="tr-TR" altLang="tr-TR" sz="4000">
                <a:solidFill>
                  <a:srgbClr val="FF3300"/>
                </a:solidFill>
              </a:rPr>
              <a:t>Fırsat Maliyetlerinin Uluslararası Ticarete Uygulanması</a:t>
            </a:r>
          </a:p>
        </p:txBody>
      </p:sp>
      <p:sp>
        <p:nvSpPr>
          <p:cNvPr id="76805" name="Text Box 5"/>
          <p:cNvSpPr txBox="1">
            <a:spLocks noChangeArrowheads="1"/>
          </p:cNvSpPr>
          <p:nvPr/>
        </p:nvSpPr>
        <p:spPr bwMode="auto">
          <a:xfrm>
            <a:off x="611188" y="1557338"/>
            <a:ext cx="3729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400" dirty="0">
                <a:solidFill>
                  <a:prstClr val="black"/>
                </a:solidFill>
                <a:latin typeface="Arial" charset="0"/>
              </a:rPr>
              <a:t>Milli Paralarla İç Maliyetler</a:t>
            </a:r>
          </a:p>
        </p:txBody>
      </p:sp>
      <p:graphicFrame>
        <p:nvGraphicFramePr>
          <p:cNvPr id="76838" name="Group 38"/>
          <p:cNvGraphicFramePr>
            <a:graphicFrameLocks noGrp="1"/>
          </p:cNvGraphicFramePr>
          <p:nvPr>
            <p:ph idx="1"/>
            <p:extLst>
              <p:ext uri="{D42A27DB-BD31-4B8C-83A1-F6EECF244321}">
                <p14:modId xmlns:p14="http://schemas.microsoft.com/office/powerpoint/2010/main" val="2765203951"/>
              </p:ext>
            </p:extLst>
          </p:nvPr>
        </p:nvGraphicFramePr>
        <p:xfrm>
          <a:off x="250825" y="2060575"/>
          <a:ext cx="4762500" cy="1554480"/>
        </p:xfrm>
        <a:graphic>
          <a:graphicData uri="http://schemas.openxmlformats.org/drawingml/2006/table">
            <a:tbl>
              <a:tblPr/>
              <a:tblGrid>
                <a:gridCol w="1585913"/>
                <a:gridCol w="1590675"/>
                <a:gridCol w="1585912"/>
              </a:tblGrid>
              <a:tr h="303213">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altLang="tr-TR" sz="28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err="1" smtClean="0">
                          <a:ln>
                            <a:noFill/>
                          </a:ln>
                          <a:solidFill>
                            <a:schemeClr val="tx1"/>
                          </a:solidFill>
                          <a:effectLst/>
                          <a:latin typeface="Impact" pitchFamily="34" charset="0"/>
                        </a:rPr>
                        <a:t>Wolkman</a:t>
                      </a:r>
                      <a:endParaRPr kumimoji="0" lang="tr-TR" altLang="tr-TR" sz="2800" b="0" i="0" u="none" strike="noStrike" cap="none" normalizeH="0" baseline="0" dirty="0" smtClean="0">
                        <a:ln>
                          <a:noFill/>
                        </a:ln>
                        <a:solidFill>
                          <a:schemeClr val="tx1"/>
                        </a:solidFill>
                        <a:effectLst/>
                        <a:latin typeface="Impact"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Impact" pitchFamily="34" charset="0"/>
                        </a:rPr>
                        <a:t>Gömlek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1775">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Impact" pitchFamily="34" charset="0"/>
                        </a:rPr>
                        <a:t>Türkiye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Garamond" pitchFamily="18" charset="0"/>
                        </a:rPr>
                        <a:t>100 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Garamond" pitchFamily="18" charset="0"/>
                        </a:rPr>
                        <a:t>10 TL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Impact" pitchFamily="34" charset="0"/>
                        </a:rPr>
                        <a:t>Almanya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smtClean="0">
                          <a:ln>
                            <a:noFill/>
                          </a:ln>
                          <a:solidFill>
                            <a:schemeClr val="tx1"/>
                          </a:solidFill>
                          <a:effectLst/>
                          <a:latin typeface="Garamond" pitchFamily="18" charset="0"/>
                        </a:rPr>
                        <a:t>50 </a:t>
                      </a:r>
                      <a:r>
                        <a:rPr kumimoji="0" lang="tr-TR" altLang="tr-TR" sz="2800" b="0" i="0" u="none" strike="noStrike" cap="none" normalizeH="0" baseline="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Garamond" pitchFamily="18" charset="0"/>
                        </a:rPr>
                        <a:t>50 </a:t>
                      </a:r>
                      <a:r>
                        <a:rPr kumimoji="0" lang="tr-TR" altLang="tr-TR" sz="2800" b="0" i="0" u="none" strike="noStrike" cap="none" normalizeH="0" baseline="0" dirty="0" smtClean="0">
                          <a:ln>
                            <a:noFill/>
                          </a:ln>
                          <a:solidFill>
                            <a:schemeClr val="tx1"/>
                          </a:solidFill>
                          <a:effectLst/>
                          <a:latin typeface="Times New Roman" pitchFamily="18"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6893" name="Group 93"/>
          <p:cNvGraphicFramePr>
            <a:graphicFrameLocks noGrp="1"/>
          </p:cNvGraphicFramePr>
          <p:nvPr>
            <p:extLst>
              <p:ext uri="{D42A27DB-BD31-4B8C-83A1-F6EECF244321}">
                <p14:modId xmlns:p14="http://schemas.microsoft.com/office/powerpoint/2010/main" val="3493590763"/>
              </p:ext>
            </p:extLst>
          </p:nvPr>
        </p:nvGraphicFramePr>
        <p:xfrm>
          <a:off x="5003800" y="1700213"/>
          <a:ext cx="3671888" cy="1908048"/>
        </p:xfrm>
        <a:graphic>
          <a:graphicData uri="http://schemas.openxmlformats.org/drawingml/2006/table">
            <a:tbl>
              <a:tblPr/>
              <a:tblGrid>
                <a:gridCol w="1800225"/>
                <a:gridCol w="1871663"/>
              </a:tblGrid>
              <a:tr h="303213">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1600" b="1" i="0" u="none" strike="noStrike" cap="none" normalizeH="0" baseline="0" dirty="0" smtClean="0">
                          <a:ln>
                            <a:noFill/>
                          </a:ln>
                          <a:solidFill>
                            <a:schemeClr val="tx1"/>
                          </a:solidFill>
                          <a:effectLst/>
                          <a:latin typeface="Arial" charset="0"/>
                        </a:rPr>
                        <a:t>Bir </a:t>
                      </a:r>
                      <a:r>
                        <a:rPr kumimoji="0" lang="tr-TR" altLang="tr-TR" sz="1600" b="1" i="0" u="none" strike="noStrike" cap="none" normalizeH="0" baseline="0" dirty="0" err="1" smtClean="0">
                          <a:ln>
                            <a:noFill/>
                          </a:ln>
                          <a:solidFill>
                            <a:schemeClr val="tx1"/>
                          </a:solidFill>
                          <a:effectLst/>
                          <a:latin typeface="Arial" charset="0"/>
                        </a:rPr>
                        <a:t>Wolkmanin</a:t>
                      </a:r>
                      <a:r>
                        <a:rPr kumimoji="0" lang="tr-TR" altLang="tr-TR" sz="1600" b="1" i="0" u="none" strike="noStrike" cap="none" normalizeH="0" baseline="0" dirty="0" smtClean="0">
                          <a:ln>
                            <a:noFill/>
                          </a:ln>
                          <a:solidFill>
                            <a:schemeClr val="tx1"/>
                          </a:solidFill>
                          <a:effectLst/>
                          <a:latin typeface="Arial" charset="0"/>
                        </a:rPr>
                        <a:t> </a:t>
                      </a:r>
                      <a:r>
                        <a:rPr kumimoji="0" lang="tr-TR" altLang="tr-TR" sz="1600" b="1" i="0" u="none" strike="noStrike" cap="none" normalizeH="0" baseline="0" dirty="0" smtClean="0">
                          <a:ln>
                            <a:noFill/>
                          </a:ln>
                          <a:solidFill>
                            <a:schemeClr val="tx1"/>
                          </a:solidFill>
                          <a:effectLst/>
                          <a:latin typeface="Arial" charset="0"/>
                        </a:rPr>
                        <a:t>Gömlek Cinsinden Fiyatı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1600" b="1" i="0" u="none" strike="noStrike" cap="none" normalizeH="0" baseline="0" dirty="0" smtClean="0">
                          <a:ln>
                            <a:noFill/>
                          </a:ln>
                          <a:solidFill>
                            <a:schemeClr val="tx1"/>
                          </a:solidFill>
                          <a:effectLst/>
                          <a:latin typeface="Arial" charset="0"/>
                        </a:rPr>
                        <a:t>Bir Gömleğin </a:t>
                      </a:r>
                      <a:r>
                        <a:rPr kumimoji="0" lang="tr-TR" altLang="tr-TR" sz="1600" b="1" i="0" u="none" strike="noStrike" cap="none" normalizeH="0" baseline="0" dirty="0" err="1" smtClean="0">
                          <a:ln>
                            <a:noFill/>
                          </a:ln>
                          <a:solidFill>
                            <a:schemeClr val="tx1"/>
                          </a:solidFill>
                          <a:effectLst/>
                          <a:latin typeface="Arial" charset="0"/>
                        </a:rPr>
                        <a:t>Wolkman</a:t>
                      </a:r>
                      <a:r>
                        <a:rPr kumimoji="0" lang="tr-TR" altLang="tr-TR" sz="1600" b="1" i="0" u="none" strike="noStrike" cap="none" normalizeH="0" baseline="0" dirty="0" smtClean="0">
                          <a:ln>
                            <a:noFill/>
                          </a:ln>
                          <a:solidFill>
                            <a:schemeClr val="tx1"/>
                          </a:solidFill>
                          <a:effectLst/>
                          <a:latin typeface="Arial" charset="0"/>
                        </a:rPr>
                        <a:t> </a:t>
                      </a:r>
                      <a:endParaRPr kumimoji="0" lang="tr-TR" altLang="tr-TR" sz="1600"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1600" b="1" i="0" u="none" strike="noStrike" cap="none" normalizeH="0" baseline="0" dirty="0" smtClean="0">
                          <a:ln>
                            <a:noFill/>
                          </a:ln>
                          <a:solidFill>
                            <a:schemeClr val="tx1"/>
                          </a:solidFill>
                          <a:effectLst/>
                          <a:latin typeface="Arial" charset="0"/>
                        </a:rPr>
                        <a:t>Cinsinden Fiyatı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1775">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Garamond" pitchFamily="18" charset="0"/>
                        </a:rPr>
                        <a:t>1 W : 10 G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smtClean="0">
                          <a:ln>
                            <a:noFill/>
                          </a:ln>
                          <a:solidFill>
                            <a:schemeClr val="tx1"/>
                          </a:solidFill>
                          <a:effectLst/>
                          <a:latin typeface="Garamond" pitchFamily="18" charset="0"/>
                        </a:rPr>
                        <a:t>1 G : 0.1 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Garamond" pitchFamily="18" charset="0"/>
                        </a:rPr>
                        <a:t>1 W : 1 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itchFamily="2" charset="2"/>
                        <a:defRPr sz="2800">
                          <a:solidFill>
                            <a:schemeClr val="tx1"/>
                          </a:solidFill>
                          <a:effectLst>
                            <a:outerShdw blurRad="38100" dist="38100" dir="2700000" algn="tl">
                              <a:srgbClr val="000000"/>
                            </a:outerShdw>
                          </a:effectLst>
                          <a:latin typeface="Garamond" pitchFamily="18" charset="0"/>
                        </a:defRPr>
                      </a:lvl1pPr>
                      <a:lvl2pPr>
                        <a:spcBef>
                          <a:spcPct val="20000"/>
                        </a:spcBef>
                        <a:buClr>
                          <a:schemeClr val="accent2"/>
                        </a:buClr>
                        <a:buSzPct val="70000"/>
                        <a:buFont typeface="Wingdings" pitchFamily="2" charset="2"/>
                        <a:defRPr sz="2400">
                          <a:solidFill>
                            <a:schemeClr val="tx1"/>
                          </a:solidFill>
                          <a:effectLst>
                            <a:outerShdw blurRad="38100" dist="38100" dir="2700000" algn="tl">
                              <a:srgbClr val="000000"/>
                            </a:outerShdw>
                          </a:effectLst>
                          <a:latin typeface="Garamond" pitchFamily="18" charset="0"/>
                        </a:defRPr>
                      </a:lvl2pPr>
                      <a:lvl3pPr>
                        <a:spcBef>
                          <a:spcPct val="20000"/>
                        </a:spcBef>
                        <a:buClr>
                          <a:schemeClr val="tx2"/>
                        </a:buClr>
                        <a:buSzPct val="70000"/>
                        <a:buFont typeface="Wingdings" pitchFamily="2" charset="2"/>
                        <a:defRPr sz="2000">
                          <a:solidFill>
                            <a:schemeClr val="tx1"/>
                          </a:solidFill>
                          <a:effectLst>
                            <a:outerShdw blurRad="38100" dist="38100" dir="2700000" algn="tl">
                              <a:srgbClr val="000000"/>
                            </a:outerShdw>
                          </a:effectLst>
                          <a:latin typeface="Garamond" pitchFamily="18" charset="0"/>
                        </a:defRPr>
                      </a:lvl3pPr>
                      <a:lvl4pPr>
                        <a:spcBef>
                          <a:spcPct val="20000"/>
                        </a:spcBef>
                        <a:buClr>
                          <a:schemeClr val="accent2"/>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4pPr>
                      <a:lvl5pPr>
                        <a:spcBef>
                          <a:spcPct val="20000"/>
                        </a:spcBef>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5pPr>
                      <a:lvl6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6pPr>
                      <a:lvl7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7pPr>
                      <a:lvl8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8pPr>
                      <a:lvl9pPr fontAlgn="base">
                        <a:spcBef>
                          <a:spcPct val="20000"/>
                        </a:spcBef>
                        <a:spcAft>
                          <a:spcPct val="0"/>
                        </a:spcAft>
                        <a:buClr>
                          <a:schemeClr val="hlink"/>
                        </a:buClr>
                        <a:buSzPct val="70000"/>
                        <a:buFont typeface="Wingdings" pitchFamily="2" charset="2"/>
                        <a:defRPr>
                          <a:solidFill>
                            <a:schemeClr val="tx1"/>
                          </a:solidFill>
                          <a:effectLst>
                            <a:outerShdw blurRad="38100" dist="38100" dir="2700000" algn="tl">
                              <a:srgbClr val="000000"/>
                            </a:outerShdw>
                          </a:effectLst>
                          <a:latin typeface="Garamond" pitchFamily="18"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altLang="tr-TR" sz="2800" b="0" i="0" u="none" strike="noStrike" cap="none" normalizeH="0" baseline="0" dirty="0" smtClean="0">
                          <a:ln>
                            <a:noFill/>
                          </a:ln>
                          <a:solidFill>
                            <a:schemeClr val="tx1"/>
                          </a:solidFill>
                          <a:effectLst/>
                          <a:latin typeface="Garamond" pitchFamily="18" charset="0"/>
                        </a:rPr>
                        <a:t>1 G : 1 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6894" name="Rectangle 94"/>
          <p:cNvSpPr>
            <a:spLocks noChangeArrowheads="1"/>
          </p:cNvSpPr>
          <p:nvPr/>
        </p:nvSpPr>
        <p:spPr bwMode="auto">
          <a:xfrm>
            <a:off x="468313" y="3789363"/>
            <a:ext cx="822960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Garamond" pitchFamily="18" charset="0"/>
              </a:defRPr>
            </a:lvl1pPr>
            <a:lvl2pPr marL="742950" indent="-285750">
              <a:spcBef>
                <a:spcPct val="20000"/>
              </a:spcBef>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Garamond" pitchFamily="18" charset="0"/>
              </a:defRPr>
            </a:lvl2pPr>
            <a:lvl3pPr marL="1143000" indent="-228600">
              <a:spcBef>
                <a:spcPct val="20000"/>
              </a:spcBef>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Garamond" pitchFamily="18" charset="0"/>
              </a:defRPr>
            </a:lvl3pPr>
            <a:lvl4pPr marL="1600200" indent="-228600">
              <a:spcBef>
                <a:spcPct val="20000"/>
              </a:spcBef>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4pPr>
            <a:lvl5pPr marL="2057400" indent="-228600">
              <a:spcBef>
                <a:spcPct val="20000"/>
              </a:spcBef>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5pPr>
            <a:lvl6pPr marL="2514600" indent="-22860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6pPr>
            <a:lvl7pPr marL="2971800" indent="-22860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7pPr>
            <a:lvl8pPr marL="3429000" indent="-22860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8pPr>
            <a:lvl9pPr marL="3886200" indent="-22860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Garamond" pitchFamily="18" charset="0"/>
              </a:defRPr>
            </a:lvl9pPr>
          </a:lstStyle>
          <a:p>
            <a:pPr algn="just">
              <a:buClr>
                <a:srgbClr val="0000FF"/>
              </a:buClr>
            </a:pPr>
            <a:r>
              <a:rPr lang="tr-TR" altLang="tr-TR" sz="2800" u="sng" dirty="0">
                <a:solidFill>
                  <a:prstClr val="black"/>
                </a:solidFill>
                <a:effectLst/>
              </a:rPr>
              <a:t>Emek-Değer teorisi</a:t>
            </a:r>
            <a:r>
              <a:rPr lang="tr-TR" altLang="tr-TR" sz="2800" dirty="0">
                <a:solidFill>
                  <a:prstClr val="black"/>
                </a:solidFill>
                <a:effectLst/>
              </a:rPr>
              <a:t> analizden kalkmış, tüm üretim faktörleri maliyetlere katılmıştır</a:t>
            </a:r>
          </a:p>
          <a:p>
            <a:pPr algn="just">
              <a:buClr>
                <a:srgbClr val="0000FF"/>
              </a:buClr>
            </a:pPr>
            <a:r>
              <a:rPr lang="tr-TR" altLang="tr-TR" sz="2800" dirty="0">
                <a:solidFill>
                  <a:prstClr val="black"/>
                </a:solidFill>
                <a:effectLst/>
              </a:rPr>
              <a:t>Verimlilik kavramı yerine </a:t>
            </a:r>
            <a:r>
              <a:rPr lang="tr-TR" altLang="tr-TR" sz="2800" u="sng" dirty="0">
                <a:solidFill>
                  <a:prstClr val="black"/>
                </a:solidFill>
                <a:effectLst/>
              </a:rPr>
              <a:t>maliyet kavramı</a:t>
            </a:r>
            <a:r>
              <a:rPr lang="tr-TR" altLang="tr-TR" sz="2800" dirty="0">
                <a:solidFill>
                  <a:prstClr val="black"/>
                </a:solidFill>
                <a:effectLst/>
              </a:rPr>
              <a:t> geldi</a:t>
            </a:r>
          </a:p>
          <a:p>
            <a:pPr algn="just">
              <a:buClr>
                <a:srgbClr val="0000FF"/>
              </a:buClr>
            </a:pPr>
            <a:r>
              <a:rPr lang="tr-TR" altLang="tr-TR" sz="2800" u="sng" dirty="0">
                <a:solidFill>
                  <a:prstClr val="black"/>
                </a:solidFill>
                <a:effectLst/>
              </a:rPr>
              <a:t>Artan</a:t>
            </a:r>
            <a:r>
              <a:rPr lang="tr-TR" altLang="tr-TR" sz="2800" dirty="0">
                <a:solidFill>
                  <a:prstClr val="black"/>
                </a:solidFill>
                <a:effectLst/>
              </a:rPr>
              <a:t> ve </a:t>
            </a:r>
            <a:r>
              <a:rPr lang="tr-TR" altLang="tr-TR" sz="2800" u="sng" dirty="0">
                <a:solidFill>
                  <a:prstClr val="black"/>
                </a:solidFill>
                <a:effectLst/>
              </a:rPr>
              <a:t>azalan</a:t>
            </a:r>
            <a:r>
              <a:rPr lang="tr-TR" altLang="tr-TR" sz="2800" dirty="0">
                <a:solidFill>
                  <a:prstClr val="black"/>
                </a:solidFill>
                <a:effectLst/>
              </a:rPr>
              <a:t> maliyetler analize katılmıştır</a:t>
            </a:r>
          </a:p>
          <a:p>
            <a:pPr algn="just">
              <a:buClr>
                <a:srgbClr val="0000FF"/>
              </a:buClr>
            </a:pPr>
            <a:r>
              <a:rPr lang="tr-TR" altLang="tr-TR" sz="2800" dirty="0">
                <a:solidFill>
                  <a:prstClr val="black"/>
                </a:solidFill>
                <a:effectLst/>
              </a:rPr>
              <a:t>Maliyetler ülkelerin </a:t>
            </a:r>
            <a:r>
              <a:rPr lang="tr-TR" altLang="tr-TR" sz="2800" u="sng" dirty="0">
                <a:solidFill>
                  <a:prstClr val="black"/>
                </a:solidFill>
                <a:effectLst/>
              </a:rPr>
              <a:t>milli parasıyla</a:t>
            </a:r>
            <a:r>
              <a:rPr lang="tr-TR" altLang="tr-TR" sz="2800" dirty="0">
                <a:solidFill>
                  <a:prstClr val="black"/>
                </a:solidFill>
                <a:effectLst/>
              </a:rPr>
              <a:t> hesaplanmıştır</a:t>
            </a:r>
          </a:p>
        </p:txBody>
      </p:sp>
    </p:spTree>
    <p:extLst>
      <p:ext uri="{BB962C8B-B14F-4D97-AF65-F5344CB8AC3E}">
        <p14:creationId xmlns:p14="http://schemas.microsoft.com/office/powerpoint/2010/main" val="13425197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p:cTn id="7" dur="2000" fill="hold"/>
                                        <p:tgtEl>
                                          <p:spTgt spid="76802"/>
                                        </p:tgtEl>
                                        <p:attrNameLst>
                                          <p:attrName>ppt_w</p:attrName>
                                        </p:attrNameLst>
                                      </p:cBhvr>
                                      <p:tavLst>
                                        <p:tav tm="0">
                                          <p:val>
                                            <p:fltVal val="0"/>
                                          </p:val>
                                        </p:tav>
                                        <p:tav tm="100000">
                                          <p:val>
                                            <p:strVal val="#ppt_w"/>
                                          </p:val>
                                        </p:tav>
                                      </p:tavLst>
                                    </p:anim>
                                    <p:anim calcmode="lin" valueType="num">
                                      <p:cBhvr>
                                        <p:cTn id="8" dur="2000" fill="hold"/>
                                        <p:tgtEl>
                                          <p:spTgt spid="76802"/>
                                        </p:tgtEl>
                                        <p:attrNameLst>
                                          <p:attrName>ppt_h</p:attrName>
                                        </p:attrNameLst>
                                      </p:cBhvr>
                                      <p:tavLst>
                                        <p:tav tm="0">
                                          <p:val>
                                            <p:fltVal val="0"/>
                                          </p:val>
                                        </p:tav>
                                        <p:tav tm="100000">
                                          <p:val>
                                            <p:strVal val="#ppt_h"/>
                                          </p:val>
                                        </p:tav>
                                      </p:tavLst>
                                    </p:anim>
                                    <p:anim calcmode="lin" valueType="num">
                                      <p:cBhvr>
                                        <p:cTn id="9" dur="2000" fill="hold"/>
                                        <p:tgtEl>
                                          <p:spTgt spid="76802"/>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7680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76838"/>
                                        </p:tgtEl>
                                        <p:attrNameLst>
                                          <p:attrName>style.visibility</p:attrName>
                                        </p:attrNameLst>
                                      </p:cBhvr>
                                      <p:to>
                                        <p:strVal val="visible"/>
                                      </p:to>
                                    </p:set>
                                    <p:animEffect transition="in" filter="wipe(left)">
                                      <p:cBhvr>
                                        <p:cTn id="15" dur="500"/>
                                        <p:tgtEl>
                                          <p:spTgt spid="76838"/>
                                        </p:tgtEl>
                                      </p:cBhvr>
                                    </p:animEffect>
                                  </p:childTnLst>
                                </p:cTn>
                              </p:par>
                            </p:childTnLst>
                          </p:cTn>
                        </p:par>
                        <p:par>
                          <p:cTn id="16" fill="hold" nodeType="afterGroup">
                            <p:stCondLst>
                              <p:cond delay="500"/>
                            </p:stCondLst>
                            <p:childTnLst>
                              <p:par>
                                <p:cTn id="17" presetID="6" presetClass="entr" presetSubtype="16" fill="hold" grpId="0" nodeType="afterEffect">
                                  <p:stCondLst>
                                    <p:cond delay="0"/>
                                  </p:stCondLst>
                                  <p:childTnLst>
                                    <p:set>
                                      <p:cBhvr>
                                        <p:cTn id="18" dur="1" fill="hold">
                                          <p:stCondLst>
                                            <p:cond delay="0"/>
                                          </p:stCondLst>
                                        </p:cTn>
                                        <p:tgtEl>
                                          <p:spTgt spid="76805"/>
                                        </p:tgtEl>
                                        <p:attrNameLst>
                                          <p:attrName>style.visibility</p:attrName>
                                        </p:attrNameLst>
                                      </p:cBhvr>
                                      <p:to>
                                        <p:strVal val="visible"/>
                                      </p:to>
                                    </p:set>
                                    <p:animEffect transition="in" filter="circle(in)">
                                      <p:cBhvr>
                                        <p:cTn id="19" dur="2000"/>
                                        <p:tgtEl>
                                          <p:spTgt spid="7680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76893"/>
                                        </p:tgtEl>
                                        <p:attrNameLst>
                                          <p:attrName>style.visibility</p:attrName>
                                        </p:attrNameLst>
                                      </p:cBhvr>
                                      <p:to>
                                        <p:strVal val="visible"/>
                                      </p:to>
                                    </p:set>
                                    <p:animEffect transition="in" filter="wipe(left)">
                                      <p:cBhvr>
                                        <p:cTn id="24" dur="500"/>
                                        <p:tgtEl>
                                          <p:spTgt spid="7689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76894">
                                            <p:txEl>
                                              <p:pRg st="0" end="0"/>
                                            </p:txEl>
                                          </p:spTgt>
                                        </p:tgtEl>
                                        <p:attrNameLst>
                                          <p:attrName>style.visibility</p:attrName>
                                        </p:attrNameLst>
                                      </p:cBhvr>
                                      <p:to>
                                        <p:strVal val="visible"/>
                                      </p:to>
                                    </p:set>
                                    <p:anim calcmode="lin" valueType="num">
                                      <p:cBhvr>
                                        <p:cTn id="29" dur="1000" fill="hold"/>
                                        <p:tgtEl>
                                          <p:spTgt spid="76894">
                                            <p:txEl>
                                              <p:pRg st="0" end="0"/>
                                            </p:txEl>
                                          </p:spTgt>
                                        </p:tgtEl>
                                        <p:attrNameLst>
                                          <p:attrName>ppt_w</p:attrName>
                                        </p:attrNameLst>
                                      </p:cBhvr>
                                      <p:tavLst>
                                        <p:tav tm="0">
                                          <p:val>
                                            <p:fltVal val="0"/>
                                          </p:val>
                                        </p:tav>
                                        <p:tav tm="100000">
                                          <p:val>
                                            <p:strVal val="#ppt_w"/>
                                          </p:val>
                                        </p:tav>
                                      </p:tavLst>
                                    </p:anim>
                                    <p:anim calcmode="lin" valueType="num">
                                      <p:cBhvr>
                                        <p:cTn id="30" dur="1000" fill="hold"/>
                                        <p:tgtEl>
                                          <p:spTgt spid="76894">
                                            <p:txEl>
                                              <p:pRg st="0" end="0"/>
                                            </p:txEl>
                                          </p:spTgt>
                                        </p:tgtEl>
                                        <p:attrNameLst>
                                          <p:attrName>ppt_h</p:attrName>
                                        </p:attrNameLst>
                                      </p:cBhvr>
                                      <p:tavLst>
                                        <p:tav tm="0">
                                          <p:val>
                                            <p:fltVal val="0"/>
                                          </p:val>
                                        </p:tav>
                                        <p:tav tm="100000">
                                          <p:val>
                                            <p:strVal val="#ppt_h"/>
                                          </p:val>
                                        </p:tav>
                                      </p:tavLst>
                                    </p:anim>
                                    <p:anim calcmode="lin" valueType="num">
                                      <p:cBhvr>
                                        <p:cTn id="31" dur="1000" fill="hold"/>
                                        <p:tgtEl>
                                          <p:spTgt spid="7689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7689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5" presetClass="entr" presetSubtype="0" fill="hold" grpId="0" nodeType="clickEffect">
                                  <p:stCondLst>
                                    <p:cond delay="0"/>
                                  </p:stCondLst>
                                  <p:childTnLst>
                                    <p:set>
                                      <p:cBhvr>
                                        <p:cTn id="36" dur="1" fill="hold">
                                          <p:stCondLst>
                                            <p:cond delay="0"/>
                                          </p:stCondLst>
                                        </p:cTn>
                                        <p:tgtEl>
                                          <p:spTgt spid="76894">
                                            <p:txEl>
                                              <p:pRg st="1" end="1"/>
                                            </p:txEl>
                                          </p:spTgt>
                                        </p:tgtEl>
                                        <p:attrNameLst>
                                          <p:attrName>style.visibility</p:attrName>
                                        </p:attrNameLst>
                                      </p:cBhvr>
                                      <p:to>
                                        <p:strVal val="visible"/>
                                      </p:to>
                                    </p:set>
                                    <p:anim calcmode="lin" valueType="num">
                                      <p:cBhvr>
                                        <p:cTn id="37" dur="1000" fill="hold"/>
                                        <p:tgtEl>
                                          <p:spTgt spid="76894">
                                            <p:txEl>
                                              <p:pRg st="1" end="1"/>
                                            </p:txEl>
                                          </p:spTgt>
                                        </p:tgtEl>
                                        <p:attrNameLst>
                                          <p:attrName>ppt_w</p:attrName>
                                        </p:attrNameLst>
                                      </p:cBhvr>
                                      <p:tavLst>
                                        <p:tav tm="0">
                                          <p:val>
                                            <p:fltVal val="0"/>
                                          </p:val>
                                        </p:tav>
                                        <p:tav tm="100000">
                                          <p:val>
                                            <p:strVal val="#ppt_w"/>
                                          </p:val>
                                        </p:tav>
                                      </p:tavLst>
                                    </p:anim>
                                    <p:anim calcmode="lin" valueType="num">
                                      <p:cBhvr>
                                        <p:cTn id="38" dur="1000" fill="hold"/>
                                        <p:tgtEl>
                                          <p:spTgt spid="76894">
                                            <p:txEl>
                                              <p:pRg st="1" end="1"/>
                                            </p:txEl>
                                          </p:spTgt>
                                        </p:tgtEl>
                                        <p:attrNameLst>
                                          <p:attrName>ppt_h</p:attrName>
                                        </p:attrNameLst>
                                      </p:cBhvr>
                                      <p:tavLst>
                                        <p:tav tm="0">
                                          <p:val>
                                            <p:fltVal val="0"/>
                                          </p:val>
                                        </p:tav>
                                        <p:tav tm="100000">
                                          <p:val>
                                            <p:strVal val="#ppt_h"/>
                                          </p:val>
                                        </p:tav>
                                      </p:tavLst>
                                    </p:anim>
                                    <p:anim calcmode="lin" valueType="num">
                                      <p:cBhvr>
                                        <p:cTn id="39" dur="1000" fill="hold"/>
                                        <p:tgtEl>
                                          <p:spTgt spid="76894">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76894">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5" presetClass="entr" presetSubtype="0" fill="hold" grpId="0" nodeType="clickEffect">
                                  <p:stCondLst>
                                    <p:cond delay="0"/>
                                  </p:stCondLst>
                                  <p:childTnLst>
                                    <p:set>
                                      <p:cBhvr>
                                        <p:cTn id="44" dur="1" fill="hold">
                                          <p:stCondLst>
                                            <p:cond delay="0"/>
                                          </p:stCondLst>
                                        </p:cTn>
                                        <p:tgtEl>
                                          <p:spTgt spid="76894">
                                            <p:txEl>
                                              <p:pRg st="2" end="2"/>
                                            </p:txEl>
                                          </p:spTgt>
                                        </p:tgtEl>
                                        <p:attrNameLst>
                                          <p:attrName>style.visibility</p:attrName>
                                        </p:attrNameLst>
                                      </p:cBhvr>
                                      <p:to>
                                        <p:strVal val="visible"/>
                                      </p:to>
                                    </p:set>
                                    <p:anim calcmode="lin" valueType="num">
                                      <p:cBhvr>
                                        <p:cTn id="45" dur="1000" fill="hold"/>
                                        <p:tgtEl>
                                          <p:spTgt spid="76894">
                                            <p:txEl>
                                              <p:pRg st="2" end="2"/>
                                            </p:txEl>
                                          </p:spTgt>
                                        </p:tgtEl>
                                        <p:attrNameLst>
                                          <p:attrName>ppt_w</p:attrName>
                                        </p:attrNameLst>
                                      </p:cBhvr>
                                      <p:tavLst>
                                        <p:tav tm="0">
                                          <p:val>
                                            <p:fltVal val="0"/>
                                          </p:val>
                                        </p:tav>
                                        <p:tav tm="100000">
                                          <p:val>
                                            <p:strVal val="#ppt_w"/>
                                          </p:val>
                                        </p:tav>
                                      </p:tavLst>
                                    </p:anim>
                                    <p:anim calcmode="lin" valueType="num">
                                      <p:cBhvr>
                                        <p:cTn id="46" dur="1000" fill="hold"/>
                                        <p:tgtEl>
                                          <p:spTgt spid="76894">
                                            <p:txEl>
                                              <p:pRg st="2" end="2"/>
                                            </p:txEl>
                                          </p:spTgt>
                                        </p:tgtEl>
                                        <p:attrNameLst>
                                          <p:attrName>ppt_h</p:attrName>
                                        </p:attrNameLst>
                                      </p:cBhvr>
                                      <p:tavLst>
                                        <p:tav tm="0">
                                          <p:val>
                                            <p:fltVal val="0"/>
                                          </p:val>
                                        </p:tav>
                                        <p:tav tm="100000">
                                          <p:val>
                                            <p:strVal val="#ppt_h"/>
                                          </p:val>
                                        </p:tav>
                                      </p:tavLst>
                                    </p:anim>
                                    <p:anim calcmode="lin" valueType="num">
                                      <p:cBhvr>
                                        <p:cTn id="47" dur="1000" fill="hold"/>
                                        <p:tgtEl>
                                          <p:spTgt spid="76894">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76894">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5" presetClass="entr" presetSubtype="0" fill="hold" grpId="0" nodeType="clickEffect">
                                  <p:stCondLst>
                                    <p:cond delay="0"/>
                                  </p:stCondLst>
                                  <p:childTnLst>
                                    <p:set>
                                      <p:cBhvr>
                                        <p:cTn id="52" dur="1" fill="hold">
                                          <p:stCondLst>
                                            <p:cond delay="0"/>
                                          </p:stCondLst>
                                        </p:cTn>
                                        <p:tgtEl>
                                          <p:spTgt spid="76894">
                                            <p:txEl>
                                              <p:pRg st="3" end="3"/>
                                            </p:txEl>
                                          </p:spTgt>
                                        </p:tgtEl>
                                        <p:attrNameLst>
                                          <p:attrName>style.visibility</p:attrName>
                                        </p:attrNameLst>
                                      </p:cBhvr>
                                      <p:to>
                                        <p:strVal val="visible"/>
                                      </p:to>
                                    </p:set>
                                    <p:anim calcmode="lin" valueType="num">
                                      <p:cBhvr>
                                        <p:cTn id="53" dur="1000" fill="hold"/>
                                        <p:tgtEl>
                                          <p:spTgt spid="76894">
                                            <p:txEl>
                                              <p:pRg st="3" end="3"/>
                                            </p:txEl>
                                          </p:spTgt>
                                        </p:tgtEl>
                                        <p:attrNameLst>
                                          <p:attrName>ppt_w</p:attrName>
                                        </p:attrNameLst>
                                      </p:cBhvr>
                                      <p:tavLst>
                                        <p:tav tm="0">
                                          <p:val>
                                            <p:fltVal val="0"/>
                                          </p:val>
                                        </p:tav>
                                        <p:tav tm="100000">
                                          <p:val>
                                            <p:strVal val="#ppt_w"/>
                                          </p:val>
                                        </p:tav>
                                      </p:tavLst>
                                    </p:anim>
                                    <p:anim calcmode="lin" valueType="num">
                                      <p:cBhvr>
                                        <p:cTn id="54" dur="1000" fill="hold"/>
                                        <p:tgtEl>
                                          <p:spTgt spid="76894">
                                            <p:txEl>
                                              <p:pRg st="3" end="3"/>
                                            </p:txEl>
                                          </p:spTgt>
                                        </p:tgtEl>
                                        <p:attrNameLst>
                                          <p:attrName>ppt_h</p:attrName>
                                        </p:attrNameLst>
                                      </p:cBhvr>
                                      <p:tavLst>
                                        <p:tav tm="0">
                                          <p:val>
                                            <p:fltVal val="0"/>
                                          </p:val>
                                        </p:tav>
                                        <p:tav tm="100000">
                                          <p:val>
                                            <p:strVal val="#ppt_h"/>
                                          </p:val>
                                        </p:tav>
                                      </p:tavLst>
                                    </p:anim>
                                    <p:anim calcmode="lin" valueType="num">
                                      <p:cBhvr>
                                        <p:cTn id="55" dur="1000" fill="hold"/>
                                        <p:tgtEl>
                                          <p:spTgt spid="76894">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56" dur="1000" fill="hold"/>
                                        <p:tgtEl>
                                          <p:spTgt spid="76894">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5" grpId="0"/>
      <p:bldP spid="76894"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p:cNvSpPr txBox="1">
            <a:spLocks noChangeArrowheads="1"/>
          </p:cNvSpPr>
          <p:nvPr/>
        </p:nvSpPr>
        <p:spPr bwMode="auto">
          <a:xfrm>
            <a:off x="1187450" y="260350"/>
            <a:ext cx="6840538" cy="461665"/>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r-TR" altLang="tr-TR" sz="2400" b="1" dirty="0">
                <a:solidFill>
                  <a:prstClr val="white"/>
                </a:solidFill>
                <a:latin typeface="Times New Roman" pitchFamily="18" charset="0"/>
              </a:rPr>
              <a:t>ÖRNEK</a:t>
            </a:r>
            <a:r>
              <a:rPr lang="tr-TR" altLang="tr-TR" sz="2400" b="1" dirty="0" smtClean="0">
                <a:solidFill>
                  <a:prstClr val="white"/>
                </a:solidFill>
                <a:latin typeface="Times New Roman" pitchFamily="18" charset="0"/>
              </a:rPr>
              <a:t>:</a:t>
            </a:r>
            <a:r>
              <a:rPr lang="tr-TR" altLang="tr-TR" sz="2400" b="1" i="1" dirty="0" smtClean="0">
                <a:solidFill>
                  <a:srgbClr val="000066"/>
                </a:solidFill>
                <a:latin typeface="Times New Roman" pitchFamily="18" charset="0"/>
              </a:rPr>
              <a:t> </a:t>
            </a:r>
            <a:r>
              <a:rPr lang="tr-TR" altLang="tr-TR" sz="2400" b="1" i="1" dirty="0" smtClean="0">
                <a:solidFill>
                  <a:prstClr val="black"/>
                </a:solidFill>
                <a:latin typeface="Times New Roman" pitchFamily="18" charset="0"/>
              </a:rPr>
              <a:t>Nispi/Reel Fiyat</a:t>
            </a:r>
            <a:r>
              <a:rPr lang="tr-TR" altLang="tr-TR" sz="2400" b="1" dirty="0">
                <a:solidFill>
                  <a:prstClr val="black"/>
                </a:solidFill>
                <a:latin typeface="Times New Roman" pitchFamily="18" charset="0"/>
              </a:rPr>
              <a:t>:</a:t>
            </a:r>
            <a:r>
              <a:rPr lang="tr-TR" altLang="tr-TR" sz="2400" b="1" dirty="0" smtClean="0">
                <a:solidFill>
                  <a:prstClr val="black"/>
                </a:solidFill>
                <a:latin typeface="Times New Roman" pitchFamily="18" charset="0"/>
              </a:rPr>
              <a:t> </a:t>
            </a:r>
            <a:r>
              <a:rPr lang="tr-TR" altLang="tr-TR" sz="2400" b="1" dirty="0">
                <a:solidFill>
                  <a:prstClr val="white"/>
                </a:solidFill>
                <a:latin typeface="Times New Roman" pitchFamily="18" charset="0"/>
              </a:rPr>
              <a:t>paralarla iç fiyatlar  </a:t>
            </a:r>
          </a:p>
        </p:txBody>
      </p:sp>
      <p:sp>
        <p:nvSpPr>
          <p:cNvPr id="64518" name="Text Box 6"/>
          <p:cNvSpPr txBox="1">
            <a:spLocks noChangeArrowheads="1"/>
          </p:cNvSpPr>
          <p:nvPr/>
        </p:nvSpPr>
        <p:spPr bwMode="auto">
          <a:xfrm>
            <a:off x="323850" y="2740025"/>
            <a:ext cx="8569325" cy="1562100"/>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tr-TR" altLang="tr-TR" sz="2400" dirty="0">
                <a:solidFill>
                  <a:srgbClr val="000066"/>
                </a:solidFill>
                <a:latin typeface="Times New Roman" pitchFamily="18" charset="0"/>
              </a:rPr>
              <a:t>	</a:t>
            </a:r>
            <a:r>
              <a:rPr lang="tr-TR" altLang="tr-TR" sz="2400" dirty="0">
                <a:solidFill>
                  <a:prstClr val="black"/>
                </a:solidFill>
                <a:latin typeface="Times New Roman" pitchFamily="18" charset="0"/>
              </a:rPr>
              <a:t>Fiyatlar farklı para birimlerine bağlı olduğundan bunlar karşılaştırılamaz. Ancak aynı ülke içinde bir malın fiyatını temel alıp öteki malların fiyatlarını o mal cinsinden ifade etmek mümkündür. Bu tür fiyatlara </a:t>
            </a:r>
            <a:r>
              <a:rPr lang="tr-TR" altLang="tr-TR" sz="2400" b="1" i="1" dirty="0">
                <a:solidFill>
                  <a:prstClr val="black"/>
                </a:solidFill>
                <a:latin typeface="Times New Roman" pitchFamily="18" charset="0"/>
              </a:rPr>
              <a:t>nispi/reel fiyat</a:t>
            </a:r>
            <a:r>
              <a:rPr lang="tr-TR" altLang="tr-TR" sz="2400" dirty="0">
                <a:solidFill>
                  <a:prstClr val="black"/>
                </a:solidFill>
                <a:latin typeface="Times New Roman" pitchFamily="18" charset="0"/>
              </a:rPr>
              <a:t> denir. </a:t>
            </a:r>
          </a:p>
        </p:txBody>
      </p:sp>
      <p:sp>
        <p:nvSpPr>
          <p:cNvPr id="64519" name="Text Box 7"/>
          <p:cNvSpPr txBox="1">
            <a:spLocks noChangeArrowheads="1"/>
          </p:cNvSpPr>
          <p:nvPr/>
        </p:nvSpPr>
        <p:spPr bwMode="auto">
          <a:xfrm>
            <a:off x="1979613" y="1243013"/>
            <a:ext cx="5354637" cy="1106487"/>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2200" b="1" dirty="0">
                <a:solidFill>
                  <a:prstClr val="black"/>
                </a:solidFill>
                <a:latin typeface="Times New Roman" pitchFamily="18" charset="0"/>
              </a:rPr>
              <a:t>                                </a:t>
            </a:r>
            <a:r>
              <a:rPr lang="tr-TR" altLang="tr-TR" sz="2200" b="1" u="sng" dirty="0">
                <a:solidFill>
                  <a:prstClr val="black"/>
                </a:solidFill>
                <a:latin typeface="Times New Roman" pitchFamily="18" charset="0"/>
              </a:rPr>
              <a:t>Çelik</a:t>
            </a:r>
            <a:r>
              <a:rPr lang="tr-TR" altLang="tr-TR" sz="2200" b="1" dirty="0">
                <a:solidFill>
                  <a:prstClr val="black"/>
                </a:solidFill>
                <a:latin typeface="Times New Roman" pitchFamily="18" charset="0"/>
              </a:rPr>
              <a:t>                 </a:t>
            </a:r>
            <a:r>
              <a:rPr lang="tr-TR" altLang="tr-TR" sz="2200" b="1" u="sng" dirty="0">
                <a:solidFill>
                  <a:prstClr val="black"/>
                </a:solidFill>
                <a:latin typeface="Times New Roman" pitchFamily="18" charset="0"/>
              </a:rPr>
              <a:t>Buğday  </a:t>
            </a:r>
          </a:p>
          <a:p>
            <a:r>
              <a:rPr lang="tr-TR" altLang="tr-TR" sz="2200" b="1" u="sng" dirty="0">
                <a:solidFill>
                  <a:prstClr val="black"/>
                </a:solidFill>
                <a:latin typeface="Times New Roman" pitchFamily="18" charset="0"/>
              </a:rPr>
              <a:t>Türkiye</a:t>
            </a:r>
            <a:r>
              <a:rPr lang="tr-TR" altLang="tr-TR" sz="2200" b="1" dirty="0">
                <a:solidFill>
                  <a:prstClr val="black"/>
                </a:solidFill>
                <a:latin typeface="Times New Roman" pitchFamily="18" charset="0"/>
              </a:rPr>
              <a:t>                   10 TL                 1 TL</a:t>
            </a:r>
          </a:p>
          <a:p>
            <a:r>
              <a:rPr lang="tr-TR" altLang="tr-TR" sz="2200" b="1" u="sng" dirty="0">
                <a:solidFill>
                  <a:prstClr val="black"/>
                </a:solidFill>
                <a:latin typeface="Times New Roman" pitchFamily="18" charset="0"/>
              </a:rPr>
              <a:t>ABD</a:t>
            </a:r>
            <a:r>
              <a:rPr lang="tr-TR" altLang="tr-TR" sz="2200" b="1" dirty="0">
                <a:solidFill>
                  <a:prstClr val="black"/>
                </a:solidFill>
                <a:latin typeface="Times New Roman" pitchFamily="18" charset="0"/>
              </a:rPr>
              <a:t>                         1 </a:t>
            </a:r>
            <a:r>
              <a:rPr lang="en-US" altLang="tr-TR" sz="2200" b="1" dirty="0">
                <a:solidFill>
                  <a:prstClr val="black"/>
                </a:solidFill>
                <a:latin typeface="Arial" charset="0"/>
              </a:rPr>
              <a:t>$</a:t>
            </a:r>
            <a:r>
              <a:rPr lang="tr-TR" altLang="tr-TR" sz="2200" dirty="0">
                <a:solidFill>
                  <a:prstClr val="black"/>
                </a:solidFill>
                <a:latin typeface="Arial" charset="0"/>
              </a:rPr>
              <a:t> </a:t>
            </a:r>
            <a:r>
              <a:rPr lang="tr-TR" altLang="tr-TR" sz="2200" b="1" dirty="0">
                <a:solidFill>
                  <a:prstClr val="black"/>
                </a:solidFill>
                <a:latin typeface="Times New Roman" pitchFamily="18" charset="0"/>
              </a:rPr>
              <a:t>                     1</a:t>
            </a:r>
            <a:r>
              <a:rPr lang="en-US" altLang="tr-TR" sz="2200" b="1" dirty="0">
                <a:solidFill>
                  <a:prstClr val="black"/>
                </a:solidFill>
                <a:latin typeface="Times New Roman" pitchFamily="18" charset="0"/>
                <a:cs typeface="Times New Roman" pitchFamily="18" charset="0"/>
              </a:rPr>
              <a:t>$</a:t>
            </a:r>
            <a:r>
              <a:rPr lang="tr-TR" altLang="tr-TR" sz="2200" b="1" dirty="0">
                <a:solidFill>
                  <a:prstClr val="black"/>
                </a:solidFill>
                <a:latin typeface="Times New Roman" pitchFamily="18" charset="0"/>
              </a:rPr>
              <a:t>        </a:t>
            </a:r>
            <a:r>
              <a:rPr lang="tr-TR" altLang="tr-TR" sz="2200" dirty="0">
                <a:solidFill>
                  <a:prstClr val="black"/>
                </a:solidFill>
                <a:latin typeface="Arial" charset="0"/>
              </a:rPr>
              <a:t> </a:t>
            </a:r>
          </a:p>
        </p:txBody>
      </p:sp>
      <p:sp>
        <p:nvSpPr>
          <p:cNvPr id="64520" name="Text Box 8"/>
          <p:cNvSpPr txBox="1">
            <a:spLocks noChangeArrowheads="1"/>
          </p:cNvSpPr>
          <p:nvPr/>
        </p:nvSpPr>
        <p:spPr bwMode="auto">
          <a:xfrm>
            <a:off x="1784350" y="4797425"/>
            <a:ext cx="6172200" cy="1106488"/>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r>
              <a:rPr lang="tr-TR" altLang="tr-TR" sz="2200" b="1" u="sng" dirty="0">
                <a:solidFill>
                  <a:prstClr val="black"/>
                </a:solidFill>
                <a:latin typeface="Times New Roman" pitchFamily="18" charset="0"/>
              </a:rPr>
              <a:t>Türkiye:</a:t>
            </a:r>
            <a:r>
              <a:rPr lang="tr-TR" altLang="tr-TR" sz="2200" b="1" dirty="0">
                <a:solidFill>
                  <a:prstClr val="black"/>
                </a:solidFill>
                <a:latin typeface="Times New Roman" pitchFamily="18" charset="0"/>
              </a:rPr>
              <a:t> 1 birim çelik=10 birim buğday </a:t>
            </a:r>
          </a:p>
          <a:p>
            <a:pPr lvl="1"/>
            <a:endParaRPr lang="tr-TR" altLang="tr-TR" sz="2200" b="1" dirty="0">
              <a:solidFill>
                <a:prstClr val="black"/>
              </a:solidFill>
              <a:latin typeface="Times New Roman" pitchFamily="18" charset="0"/>
            </a:endParaRPr>
          </a:p>
          <a:p>
            <a:pPr lvl="1"/>
            <a:r>
              <a:rPr lang="tr-TR" altLang="tr-TR" sz="2200" b="1" u="sng" dirty="0">
                <a:solidFill>
                  <a:prstClr val="black"/>
                </a:solidFill>
                <a:latin typeface="Times New Roman" pitchFamily="18" charset="0"/>
              </a:rPr>
              <a:t>ABD :</a:t>
            </a:r>
            <a:r>
              <a:rPr lang="tr-TR" altLang="tr-TR" sz="2200" b="1" dirty="0">
                <a:solidFill>
                  <a:prstClr val="black"/>
                </a:solidFill>
                <a:latin typeface="Times New Roman" pitchFamily="18" charset="0"/>
              </a:rPr>
              <a:t>     1 birim çelik=1 birim buğday </a:t>
            </a:r>
          </a:p>
        </p:txBody>
      </p:sp>
    </p:spTree>
    <p:extLst>
      <p:ext uri="{BB962C8B-B14F-4D97-AF65-F5344CB8AC3E}">
        <p14:creationId xmlns:p14="http://schemas.microsoft.com/office/powerpoint/2010/main" val="15680963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Text Box 4"/>
          <p:cNvSpPr txBox="1">
            <a:spLocks noChangeArrowheads="1"/>
          </p:cNvSpPr>
          <p:nvPr/>
        </p:nvSpPr>
        <p:spPr bwMode="auto">
          <a:xfrm>
            <a:off x="107950" y="68263"/>
            <a:ext cx="8893175" cy="830997"/>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r-TR" altLang="tr-TR" sz="2400" b="1" dirty="0" smtClean="0">
                <a:solidFill>
                  <a:prstClr val="black"/>
                </a:solidFill>
                <a:latin typeface="Times New Roman" pitchFamily="18" charset="0"/>
              </a:rPr>
              <a:t>ÜRETİM HACMİNDEKİ DEĞİŞME İLE ÜRETİM MALİYETLERİ ARASINDAKİ İLİŞKİLER</a:t>
            </a:r>
            <a:endParaRPr lang="tr-TR" altLang="tr-TR" sz="2400" b="1" dirty="0">
              <a:solidFill>
                <a:prstClr val="black"/>
              </a:solidFill>
              <a:latin typeface="Times New Roman" pitchFamily="18" charset="0"/>
            </a:endParaRPr>
          </a:p>
        </p:txBody>
      </p:sp>
      <p:sp>
        <p:nvSpPr>
          <p:cNvPr id="105477" name="Text Box 5"/>
          <p:cNvSpPr txBox="1">
            <a:spLocks noChangeArrowheads="1"/>
          </p:cNvSpPr>
          <p:nvPr/>
        </p:nvSpPr>
        <p:spPr bwMode="auto">
          <a:xfrm>
            <a:off x="107950" y="1125538"/>
            <a:ext cx="8964613" cy="1927225"/>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just"/>
            <a:r>
              <a:rPr lang="tr-TR" altLang="tr-TR" sz="2400" dirty="0">
                <a:solidFill>
                  <a:srgbClr val="000066"/>
                </a:solidFill>
                <a:effectLst>
                  <a:outerShdw blurRad="38100" dist="38100" dir="2700000" algn="tl">
                    <a:srgbClr val="C0C0C0"/>
                  </a:outerShdw>
                </a:effectLst>
                <a:latin typeface="Times New Roman" pitchFamily="18" charset="0"/>
              </a:rPr>
              <a:t>	</a:t>
            </a:r>
            <a:r>
              <a:rPr lang="tr-TR" altLang="tr-TR" sz="2400" dirty="0">
                <a:solidFill>
                  <a:prstClr val="black"/>
                </a:solidFill>
                <a:latin typeface="Times New Roman" pitchFamily="18" charset="0"/>
              </a:rPr>
              <a:t>Üretim hacmindeki değişme ile üretim maliyetleri arasındaki</a:t>
            </a:r>
          </a:p>
          <a:p>
            <a:pPr algn="just"/>
            <a:r>
              <a:rPr lang="tr-TR" altLang="tr-TR" sz="2400" dirty="0">
                <a:solidFill>
                  <a:prstClr val="black"/>
                </a:solidFill>
                <a:latin typeface="Times New Roman" pitchFamily="18" charset="0"/>
              </a:rPr>
              <a:t>ilişkilerin niteliği üç ayrı şekilde olabilir: </a:t>
            </a:r>
          </a:p>
          <a:p>
            <a:pPr lvl="1" algn="just">
              <a:buFontTx/>
              <a:buChar char="•"/>
            </a:pPr>
            <a:r>
              <a:rPr lang="tr-TR" altLang="tr-TR" sz="2400" b="1" dirty="0">
                <a:solidFill>
                  <a:prstClr val="black"/>
                </a:solidFill>
                <a:latin typeface="Times New Roman" pitchFamily="18" charset="0"/>
              </a:rPr>
              <a:t>Sabit maliyetler</a:t>
            </a:r>
            <a:r>
              <a:rPr lang="tr-TR" altLang="tr-TR" sz="2400" dirty="0">
                <a:solidFill>
                  <a:prstClr val="black"/>
                </a:solidFill>
                <a:latin typeface="Times New Roman" pitchFamily="18" charset="0"/>
              </a:rPr>
              <a:t> (sabit verimlilik)</a:t>
            </a:r>
          </a:p>
          <a:p>
            <a:pPr lvl="1" algn="just">
              <a:buFontTx/>
              <a:buChar char="•"/>
            </a:pPr>
            <a:r>
              <a:rPr lang="tr-TR" altLang="tr-TR" sz="2400" b="1" dirty="0">
                <a:solidFill>
                  <a:prstClr val="black"/>
                </a:solidFill>
                <a:latin typeface="Times New Roman" pitchFamily="18" charset="0"/>
              </a:rPr>
              <a:t>Artan maliyetler</a:t>
            </a:r>
            <a:r>
              <a:rPr lang="tr-TR" altLang="tr-TR" sz="2400" dirty="0">
                <a:solidFill>
                  <a:prstClr val="black"/>
                </a:solidFill>
                <a:latin typeface="Times New Roman" pitchFamily="18" charset="0"/>
              </a:rPr>
              <a:t> (azalan verimler)</a:t>
            </a:r>
          </a:p>
          <a:p>
            <a:pPr lvl="1" algn="just">
              <a:buFontTx/>
              <a:buChar char="•"/>
            </a:pPr>
            <a:r>
              <a:rPr lang="tr-TR" altLang="tr-TR" sz="2400" b="1" dirty="0">
                <a:solidFill>
                  <a:prstClr val="black"/>
                </a:solidFill>
                <a:latin typeface="Times New Roman" pitchFamily="18" charset="0"/>
              </a:rPr>
              <a:t>Azalan maliyetler</a:t>
            </a:r>
            <a:r>
              <a:rPr lang="tr-TR" altLang="tr-TR" sz="2400" dirty="0">
                <a:solidFill>
                  <a:prstClr val="black"/>
                </a:solidFill>
                <a:latin typeface="Times New Roman" pitchFamily="18" charset="0"/>
              </a:rPr>
              <a:t> (artan verimler)</a:t>
            </a:r>
            <a:r>
              <a:rPr lang="tr-TR" altLang="tr-TR" sz="1400" dirty="0">
                <a:solidFill>
                  <a:prstClr val="black"/>
                </a:solidFill>
                <a:latin typeface="Times New Roman" pitchFamily="18" charset="0"/>
              </a:rPr>
              <a:t> </a:t>
            </a:r>
          </a:p>
        </p:txBody>
      </p:sp>
      <p:sp>
        <p:nvSpPr>
          <p:cNvPr id="105478" name="Text Box 6"/>
          <p:cNvSpPr txBox="1">
            <a:spLocks noChangeArrowheads="1"/>
          </p:cNvSpPr>
          <p:nvPr/>
        </p:nvSpPr>
        <p:spPr bwMode="auto">
          <a:xfrm>
            <a:off x="107950" y="3370263"/>
            <a:ext cx="8964613" cy="3022600"/>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just"/>
            <a:r>
              <a:rPr lang="tr-TR" altLang="tr-TR" sz="2400" i="1" dirty="0">
                <a:solidFill>
                  <a:srgbClr val="000066"/>
                </a:solidFill>
                <a:effectLst>
                  <a:outerShdw blurRad="38100" dist="38100" dir="2700000" algn="tl">
                    <a:srgbClr val="C0C0C0"/>
                  </a:outerShdw>
                </a:effectLst>
                <a:latin typeface="Times New Roman" pitchFamily="18" charset="0"/>
              </a:rPr>
              <a:t>		</a:t>
            </a:r>
            <a:r>
              <a:rPr lang="tr-TR" altLang="tr-TR" sz="2400" b="1" i="1" u="sng" dirty="0">
                <a:solidFill>
                  <a:prstClr val="black"/>
                </a:solidFill>
                <a:latin typeface="Times New Roman" pitchFamily="18" charset="0"/>
              </a:rPr>
              <a:t>1. Sabit maliyetler</a:t>
            </a:r>
            <a:r>
              <a:rPr lang="tr-TR" altLang="tr-TR" sz="2400" dirty="0">
                <a:solidFill>
                  <a:prstClr val="black"/>
                </a:solidFill>
                <a:latin typeface="Times New Roman" pitchFamily="18" charset="0"/>
              </a:rPr>
              <a:t> :</a:t>
            </a:r>
            <a:r>
              <a:rPr lang="tr-TR" altLang="tr-TR" dirty="0">
                <a:solidFill>
                  <a:prstClr val="black"/>
                </a:solidFill>
                <a:latin typeface="Garamond" pitchFamily="18" charset="0"/>
              </a:rPr>
              <a:t> </a:t>
            </a:r>
            <a:r>
              <a:rPr lang="tr-TR" altLang="tr-TR" sz="2400" dirty="0">
                <a:solidFill>
                  <a:prstClr val="black"/>
                </a:solidFill>
                <a:latin typeface="Times New Roman" pitchFamily="18" charset="0"/>
              </a:rPr>
              <a:t>Bir endüstriden başka birine aktarılan kaynakların her iki kesimde de aynı derecede verimli olmasıdır. </a:t>
            </a:r>
          </a:p>
          <a:p>
            <a:pPr algn="just"/>
            <a:r>
              <a:rPr lang="tr-TR" altLang="tr-TR" sz="2400" dirty="0">
                <a:solidFill>
                  <a:prstClr val="black"/>
                </a:solidFill>
                <a:latin typeface="Times New Roman" pitchFamily="18" charset="0"/>
              </a:rPr>
              <a:t>		</a:t>
            </a:r>
            <a:r>
              <a:rPr lang="tr-TR" altLang="tr-TR" sz="2400" u="sng" dirty="0">
                <a:solidFill>
                  <a:prstClr val="black"/>
                </a:solidFill>
                <a:latin typeface="Times New Roman" pitchFamily="18" charset="0"/>
              </a:rPr>
              <a:t>Sabit maliyetleri ortaya çıkaran durumlar</a:t>
            </a:r>
            <a:r>
              <a:rPr lang="tr-TR" altLang="tr-TR" sz="2400" dirty="0">
                <a:solidFill>
                  <a:prstClr val="black"/>
                </a:solidFill>
                <a:latin typeface="Times New Roman" pitchFamily="18" charset="0"/>
              </a:rPr>
              <a:t>:</a:t>
            </a:r>
          </a:p>
          <a:p>
            <a:pPr lvl="1" algn="just">
              <a:buFontTx/>
              <a:buChar char="-"/>
            </a:pPr>
            <a:r>
              <a:rPr lang="tr-TR" altLang="tr-TR" sz="2400" dirty="0">
                <a:solidFill>
                  <a:prstClr val="black"/>
                </a:solidFill>
                <a:latin typeface="Times New Roman" pitchFamily="18" charset="0"/>
              </a:rPr>
              <a:t>Üretim faktörlerinin birbiri yerine </a:t>
            </a:r>
            <a:r>
              <a:rPr lang="tr-TR" altLang="tr-TR" sz="2400" b="1" dirty="0">
                <a:solidFill>
                  <a:prstClr val="black"/>
                </a:solidFill>
                <a:latin typeface="Times New Roman" pitchFamily="18" charset="0"/>
              </a:rPr>
              <a:t>tam ikame edilebilir</a:t>
            </a:r>
            <a:r>
              <a:rPr lang="tr-TR" altLang="tr-TR" sz="2400" dirty="0">
                <a:solidFill>
                  <a:prstClr val="black"/>
                </a:solidFill>
                <a:latin typeface="Times New Roman" pitchFamily="18" charset="0"/>
              </a:rPr>
              <a:t> olmaları </a:t>
            </a:r>
          </a:p>
          <a:p>
            <a:pPr lvl="1" algn="just">
              <a:buFontTx/>
              <a:buChar char="-"/>
            </a:pPr>
            <a:r>
              <a:rPr lang="tr-TR" altLang="tr-TR" sz="2400" dirty="0">
                <a:solidFill>
                  <a:prstClr val="black"/>
                </a:solidFill>
                <a:latin typeface="Times New Roman" pitchFamily="18" charset="0"/>
              </a:rPr>
              <a:t>Bir faktörün bütün birimlerinin homojen veya aynı kalitede olmaları</a:t>
            </a:r>
          </a:p>
          <a:p>
            <a:pPr algn="just"/>
            <a:r>
              <a:rPr lang="tr-TR" altLang="tr-TR" sz="2400" dirty="0">
                <a:solidFill>
                  <a:prstClr val="black"/>
                </a:solidFill>
                <a:latin typeface="Times New Roman" pitchFamily="18" charset="0"/>
              </a:rPr>
              <a:t>		Sabit fırsat maliyetleri varsayımının sonucu </a:t>
            </a:r>
            <a:r>
              <a:rPr lang="tr-TR" altLang="tr-TR" sz="2400" b="1" i="1" u="sng" dirty="0">
                <a:solidFill>
                  <a:prstClr val="black"/>
                </a:solidFill>
                <a:latin typeface="Times New Roman" pitchFamily="18" charset="0"/>
              </a:rPr>
              <a:t>tam uzmanlaşmadır</a:t>
            </a:r>
            <a:r>
              <a:rPr lang="tr-TR" altLang="tr-TR" sz="2400" i="1" u="sng" dirty="0">
                <a:solidFill>
                  <a:prstClr val="black"/>
                </a:solidFill>
                <a:latin typeface="Times New Roman" pitchFamily="18" charset="0"/>
              </a:rPr>
              <a:t>.</a:t>
            </a:r>
            <a:r>
              <a:rPr lang="tr-TR" altLang="tr-TR" sz="2400" dirty="0">
                <a:solidFill>
                  <a:prstClr val="black"/>
                </a:solidFill>
                <a:latin typeface="Times New Roman" pitchFamily="18" charset="0"/>
              </a:rPr>
              <a:t> </a:t>
            </a:r>
            <a:endParaRPr lang="tr-TR" altLang="tr-TR" sz="1400" dirty="0">
              <a:solidFill>
                <a:prstClr val="black"/>
              </a:solidFill>
              <a:latin typeface="Times New Roman" pitchFamily="18" charset="0"/>
            </a:endParaRPr>
          </a:p>
        </p:txBody>
      </p:sp>
    </p:spTree>
    <p:extLst>
      <p:ext uri="{BB962C8B-B14F-4D97-AF65-F5344CB8AC3E}">
        <p14:creationId xmlns:p14="http://schemas.microsoft.com/office/powerpoint/2010/main" val="35333167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5" name="Text Box 5"/>
          <p:cNvSpPr txBox="1">
            <a:spLocks noChangeArrowheads="1"/>
          </p:cNvSpPr>
          <p:nvPr/>
        </p:nvSpPr>
        <p:spPr bwMode="auto">
          <a:xfrm>
            <a:off x="179388" y="260350"/>
            <a:ext cx="8785225" cy="6001643"/>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just"/>
            <a:r>
              <a:rPr lang="tr-TR" altLang="tr-TR" sz="2400" i="1" dirty="0">
                <a:solidFill>
                  <a:srgbClr val="000066"/>
                </a:solidFill>
                <a:effectLst>
                  <a:outerShdw blurRad="38100" dist="38100" dir="2700000" algn="tl">
                    <a:srgbClr val="C0C0C0"/>
                  </a:outerShdw>
                </a:effectLst>
                <a:latin typeface="Times New Roman" pitchFamily="18" charset="0"/>
              </a:rPr>
              <a:t>		</a:t>
            </a:r>
            <a:r>
              <a:rPr lang="tr-TR" altLang="tr-TR" sz="2400" b="1" i="1" dirty="0">
                <a:solidFill>
                  <a:prstClr val="black"/>
                </a:solidFill>
                <a:latin typeface="Times New Roman" pitchFamily="18" charset="0"/>
              </a:rPr>
              <a:t>2. Artan Maliyetler</a:t>
            </a:r>
            <a:r>
              <a:rPr lang="tr-TR" altLang="tr-TR" sz="2400" dirty="0">
                <a:solidFill>
                  <a:prstClr val="black"/>
                </a:solidFill>
                <a:latin typeface="Times New Roman" pitchFamily="18" charset="0"/>
              </a:rPr>
              <a:t> :</a:t>
            </a:r>
            <a:r>
              <a:rPr lang="tr-TR" altLang="tr-TR" dirty="0">
                <a:solidFill>
                  <a:prstClr val="black"/>
                </a:solidFill>
                <a:latin typeface="Garamond" pitchFamily="18" charset="0"/>
              </a:rPr>
              <a:t> </a:t>
            </a:r>
            <a:r>
              <a:rPr lang="tr-TR" altLang="tr-TR" sz="2400" dirty="0">
                <a:solidFill>
                  <a:prstClr val="black"/>
                </a:solidFill>
                <a:latin typeface="Times New Roman" pitchFamily="18" charset="0"/>
              </a:rPr>
              <a:t>Eğer kaynaklar bir kesimden diğerine aktarıldıkça her yeni kaynak üretimine bir öncekinden daha az katkı sağlıyorsa üretimde artan maliyetler koşulu geçerlidir.</a:t>
            </a:r>
          </a:p>
          <a:p>
            <a:pPr algn="just"/>
            <a:r>
              <a:rPr lang="tr-TR" altLang="tr-TR" sz="2400" dirty="0">
                <a:solidFill>
                  <a:prstClr val="black"/>
                </a:solidFill>
                <a:latin typeface="Times New Roman" pitchFamily="18" charset="0"/>
              </a:rPr>
              <a:t>		</a:t>
            </a:r>
            <a:r>
              <a:rPr lang="tr-TR" altLang="tr-TR" sz="2400" u="sng" dirty="0">
                <a:solidFill>
                  <a:prstClr val="black"/>
                </a:solidFill>
                <a:latin typeface="Times New Roman" pitchFamily="18" charset="0"/>
              </a:rPr>
              <a:t>Artan maliyetleri ortaya çıkaran durumlar:</a:t>
            </a:r>
          </a:p>
          <a:p>
            <a:pPr lvl="2" algn="just">
              <a:buFontTx/>
              <a:buChar char="•"/>
            </a:pPr>
            <a:r>
              <a:rPr lang="tr-TR" altLang="tr-TR" sz="2400" dirty="0">
                <a:solidFill>
                  <a:prstClr val="black"/>
                </a:solidFill>
                <a:latin typeface="Times New Roman" pitchFamily="18" charset="0"/>
              </a:rPr>
              <a:t>Üretim faktörleri homojen değildir. </a:t>
            </a:r>
          </a:p>
          <a:p>
            <a:pPr lvl="2" algn="just">
              <a:buFontTx/>
              <a:buChar char="•"/>
            </a:pPr>
            <a:r>
              <a:rPr lang="tr-TR" altLang="tr-TR" sz="2400" dirty="0">
                <a:solidFill>
                  <a:prstClr val="black"/>
                </a:solidFill>
                <a:latin typeface="Times New Roman" pitchFamily="18" charset="0"/>
              </a:rPr>
              <a:t>Üretim faktörleri tüm malların üretiminde aynı sabit oranda/yoğunlukta kullanılmamaktadır. </a:t>
            </a:r>
          </a:p>
          <a:p>
            <a:pPr algn="just"/>
            <a:r>
              <a:rPr lang="tr-TR" altLang="tr-TR" sz="2400" dirty="0">
                <a:solidFill>
                  <a:prstClr val="black"/>
                </a:solidFill>
                <a:latin typeface="Times New Roman" pitchFamily="18" charset="0"/>
              </a:rPr>
              <a:t>		Artan fırsat maliyet varsayımının sonucu genellikle </a:t>
            </a:r>
            <a:r>
              <a:rPr lang="tr-TR" altLang="tr-TR" sz="2400" b="1" i="1" u="sng" dirty="0">
                <a:solidFill>
                  <a:prstClr val="black"/>
                </a:solidFill>
                <a:latin typeface="Times New Roman" pitchFamily="18" charset="0"/>
              </a:rPr>
              <a:t>eksik uzmanlaşmadır</a:t>
            </a:r>
            <a:r>
              <a:rPr lang="tr-TR" altLang="tr-TR" sz="2400" i="1" u="sng" dirty="0">
                <a:solidFill>
                  <a:prstClr val="black"/>
                </a:solidFill>
                <a:latin typeface="Times New Roman" pitchFamily="18" charset="0"/>
              </a:rPr>
              <a:t>.</a:t>
            </a:r>
            <a:r>
              <a:rPr lang="tr-TR" altLang="tr-TR" i="1" u="sng" dirty="0">
                <a:solidFill>
                  <a:prstClr val="black"/>
                </a:solidFill>
              </a:rPr>
              <a:t> </a:t>
            </a:r>
          </a:p>
          <a:p>
            <a:pPr algn="just"/>
            <a:r>
              <a:rPr lang="tr-TR" altLang="tr-TR" sz="2400" b="1" i="1" dirty="0">
                <a:solidFill>
                  <a:prstClr val="black"/>
                </a:solidFill>
                <a:latin typeface="Times New Roman" pitchFamily="18" charset="0"/>
              </a:rPr>
              <a:t>	3. Azalan maliyetler</a:t>
            </a:r>
            <a:r>
              <a:rPr lang="tr-TR" altLang="tr-TR" sz="2400" i="1" dirty="0">
                <a:solidFill>
                  <a:prstClr val="black"/>
                </a:solidFill>
                <a:latin typeface="Times New Roman" pitchFamily="18" charset="0"/>
              </a:rPr>
              <a:t>: </a:t>
            </a:r>
            <a:r>
              <a:rPr lang="tr-TR" altLang="tr-TR" sz="2400" dirty="0">
                <a:solidFill>
                  <a:prstClr val="black"/>
                </a:solidFill>
                <a:latin typeface="Times New Roman" pitchFamily="18" charset="0"/>
              </a:rPr>
              <a:t>Aktarılan her kaynağın üretimde sağladığı artış bir öncekinden daha fazladır. Verimlilikteki bu artışlar iktisatta </a:t>
            </a:r>
            <a:r>
              <a:rPr lang="tr-TR" altLang="tr-TR" sz="2400" b="1" dirty="0">
                <a:solidFill>
                  <a:prstClr val="black"/>
                </a:solidFill>
                <a:latin typeface="Times New Roman" pitchFamily="18" charset="0"/>
              </a:rPr>
              <a:t>içsel ve dışsal tasarruflar</a:t>
            </a:r>
            <a:r>
              <a:rPr lang="tr-TR" altLang="tr-TR" sz="2400" dirty="0">
                <a:solidFill>
                  <a:prstClr val="black"/>
                </a:solidFill>
                <a:latin typeface="Times New Roman" pitchFamily="18" charset="0"/>
              </a:rPr>
              <a:t> ya da </a:t>
            </a:r>
            <a:r>
              <a:rPr lang="tr-TR" altLang="tr-TR" sz="2400" b="1" dirty="0">
                <a:solidFill>
                  <a:prstClr val="black"/>
                </a:solidFill>
                <a:latin typeface="Times New Roman" pitchFamily="18" charset="0"/>
              </a:rPr>
              <a:t>ölçek ekonomileri</a:t>
            </a:r>
            <a:r>
              <a:rPr lang="tr-TR" altLang="tr-TR" sz="2400" dirty="0">
                <a:solidFill>
                  <a:prstClr val="black"/>
                </a:solidFill>
                <a:latin typeface="Times New Roman" pitchFamily="18" charset="0"/>
              </a:rPr>
              <a:t> ile açıklanır. </a:t>
            </a:r>
          </a:p>
          <a:p>
            <a:pPr algn="just"/>
            <a:r>
              <a:rPr lang="tr-TR" altLang="tr-TR" sz="2400" dirty="0">
                <a:solidFill>
                  <a:prstClr val="black"/>
                </a:solidFill>
                <a:latin typeface="Times New Roman" pitchFamily="18" charset="0"/>
              </a:rPr>
              <a:t>	</a:t>
            </a:r>
            <a:r>
              <a:rPr lang="tr-TR" altLang="tr-TR" sz="2400" b="1" u="sng" dirty="0">
                <a:solidFill>
                  <a:prstClr val="black"/>
                </a:solidFill>
                <a:latin typeface="Times New Roman" pitchFamily="18" charset="0"/>
              </a:rPr>
              <a:t>İçsel tasarruflar</a:t>
            </a:r>
            <a:r>
              <a:rPr lang="tr-TR" altLang="tr-TR" sz="2400" dirty="0">
                <a:solidFill>
                  <a:prstClr val="black"/>
                </a:solidFill>
                <a:latin typeface="Times New Roman" pitchFamily="18" charset="0"/>
              </a:rPr>
              <a:t>, üretim hacmindeki artış dolayısıyla firma içinden kaynaklanan olumlu etkilerdir. </a:t>
            </a:r>
          </a:p>
          <a:p>
            <a:pPr algn="just"/>
            <a:r>
              <a:rPr lang="tr-TR" altLang="tr-TR" sz="2400" dirty="0">
                <a:solidFill>
                  <a:prstClr val="black"/>
                </a:solidFill>
                <a:latin typeface="Times New Roman" pitchFamily="18" charset="0"/>
              </a:rPr>
              <a:t>	</a:t>
            </a:r>
            <a:r>
              <a:rPr lang="tr-TR" altLang="tr-TR" sz="2400" b="1" u="sng" dirty="0">
                <a:solidFill>
                  <a:prstClr val="black"/>
                </a:solidFill>
                <a:latin typeface="Times New Roman" pitchFamily="18" charset="0"/>
              </a:rPr>
              <a:t>Dışsal ekonomiler</a:t>
            </a:r>
            <a:r>
              <a:rPr lang="tr-TR" altLang="tr-TR" sz="2400" dirty="0">
                <a:solidFill>
                  <a:prstClr val="black"/>
                </a:solidFill>
                <a:latin typeface="Times New Roman" pitchFamily="18" charset="0"/>
              </a:rPr>
              <a:t> ise, bir işletmenin bağlı olduğu endüstrinin bir bütün olarak genişlemesinden dolayı ortaya çıkan etkilerdir. </a:t>
            </a:r>
          </a:p>
        </p:txBody>
      </p:sp>
    </p:spTree>
    <p:extLst>
      <p:ext uri="{BB962C8B-B14F-4D97-AF65-F5344CB8AC3E}">
        <p14:creationId xmlns:p14="http://schemas.microsoft.com/office/powerpoint/2010/main" val="23507333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4294FEAE-A582-46B6-8BDB-7119C5968F69}" type="slidenum">
              <a:rPr lang="tr-TR" altLang="tr-TR" sz="1400" smtClean="0">
                <a:solidFill>
                  <a:prstClr val="black"/>
                </a:solidFill>
              </a:rPr>
              <a:pPr eaLnBrk="1" hangingPunct="1">
                <a:spcBef>
                  <a:spcPct val="0"/>
                </a:spcBef>
                <a:buClrTx/>
                <a:buSzTx/>
                <a:buFontTx/>
                <a:buNone/>
              </a:pPr>
              <a:t>36</a:t>
            </a:fld>
            <a:endParaRPr lang="tr-TR" altLang="tr-TR" sz="1400" smtClean="0">
              <a:solidFill>
                <a:prstClr val="black"/>
              </a:solidFill>
            </a:endParaRPr>
          </a:p>
        </p:txBody>
      </p:sp>
      <p:sp>
        <p:nvSpPr>
          <p:cNvPr id="38915" name="Rectangle 2"/>
          <p:cNvSpPr>
            <a:spLocks noGrp="1" noChangeArrowheads="1"/>
          </p:cNvSpPr>
          <p:nvPr>
            <p:ph type="title"/>
          </p:nvPr>
        </p:nvSpPr>
        <p:spPr/>
        <p:txBody>
          <a:bodyPr/>
          <a:lstStyle/>
          <a:p>
            <a:pPr eaLnBrk="1" hangingPunct="1"/>
            <a:r>
              <a:rPr lang="tr-TR" altLang="tr-TR" sz="2400" b="1" dirty="0" smtClean="0">
                <a:solidFill>
                  <a:schemeClr val="folHlink"/>
                </a:solidFill>
              </a:rPr>
              <a:t>ÜRETİM İMKÂNLARI EĞRİSİ</a:t>
            </a:r>
            <a:endParaRPr lang="tr-TR" altLang="tr-TR" sz="2400" b="1" dirty="0" smtClean="0">
              <a:solidFill>
                <a:schemeClr val="hlink"/>
              </a:solidFill>
            </a:endParaRPr>
          </a:p>
        </p:txBody>
      </p:sp>
      <p:sp>
        <p:nvSpPr>
          <p:cNvPr id="38916" name="Rectangle 3"/>
          <p:cNvSpPr>
            <a:spLocks noGrp="1" noChangeArrowheads="1"/>
          </p:cNvSpPr>
          <p:nvPr>
            <p:ph type="body" idx="1"/>
          </p:nvPr>
        </p:nvSpPr>
        <p:spPr>
          <a:xfrm>
            <a:off x="251520" y="1628800"/>
            <a:ext cx="8636322" cy="4114800"/>
          </a:xfrm>
        </p:spPr>
        <p:txBody>
          <a:bodyPr/>
          <a:lstStyle/>
          <a:p>
            <a:pPr algn="just" eaLnBrk="1" hangingPunct="1">
              <a:lnSpc>
                <a:spcPct val="80000"/>
              </a:lnSpc>
              <a:buFont typeface="Wingdings" pitchFamily="2" charset="2"/>
              <a:buNone/>
            </a:pPr>
            <a:r>
              <a:rPr lang="tr-TR" altLang="tr-TR" sz="2400" dirty="0" smtClean="0"/>
              <a:t>Dış ticarette fırsat maliyetleri </a:t>
            </a:r>
            <a:r>
              <a:rPr lang="tr-TR" altLang="tr-TR" sz="2400" dirty="0" smtClean="0">
                <a:solidFill>
                  <a:schemeClr val="hlink"/>
                </a:solidFill>
              </a:rPr>
              <a:t>üretim imkanları veya dönüşüm eğrileri</a:t>
            </a:r>
            <a:r>
              <a:rPr lang="tr-TR" altLang="tr-TR" sz="2400" dirty="0" smtClean="0"/>
              <a:t> ile gösterilir.</a:t>
            </a:r>
          </a:p>
          <a:p>
            <a:pPr algn="just" eaLnBrk="1" hangingPunct="1">
              <a:lnSpc>
                <a:spcPct val="80000"/>
              </a:lnSpc>
              <a:buFont typeface="Wingdings" pitchFamily="2" charset="2"/>
              <a:buNone/>
            </a:pPr>
            <a:endParaRPr lang="tr-TR" altLang="tr-TR" sz="2400" dirty="0" smtClean="0"/>
          </a:p>
          <a:p>
            <a:pPr algn="just" eaLnBrk="1" hangingPunct="1">
              <a:lnSpc>
                <a:spcPct val="80000"/>
              </a:lnSpc>
              <a:buFont typeface="Wingdings" pitchFamily="2" charset="2"/>
              <a:buNone/>
            </a:pPr>
            <a:r>
              <a:rPr lang="tr-TR" altLang="tr-TR" sz="2400" dirty="0" smtClean="0"/>
              <a:t>TANIM: </a:t>
            </a:r>
          </a:p>
          <a:p>
            <a:pPr algn="just" eaLnBrk="1" hangingPunct="1">
              <a:lnSpc>
                <a:spcPct val="80000"/>
              </a:lnSpc>
              <a:buFont typeface="Wingdings" pitchFamily="2" charset="2"/>
              <a:buNone/>
            </a:pPr>
            <a:r>
              <a:rPr lang="tr-TR" altLang="tr-TR" sz="2400" dirty="0" smtClean="0"/>
              <a:t>	Bir ülkenin veri teknoloji ve üretim faktörleri varsayımı altında üretebileceği azami mal ve hizmet miktarlarını ifade eder.</a:t>
            </a:r>
          </a:p>
          <a:p>
            <a:pPr algn="just" eaLnBrk="1" hangingPunct="1">
              <a:lnSpc>
                <a:spcPct val="80000"/>
              </a:lnSpc>
              <a:buFont typeface="Wingdings" pitchFamily="2" charset="2"/>
              <a:buNone/>
            </a:pPr>
            <a:r>
              <a:rPr lang="tr-TR" altLang="tr-TR" sz="2400" dirty="0" smtClean="0"/>
              <a:t>	</a:t>
            </a:r>
          </a:p>
          <a:p>
            <a:pPr algn="just" eaLnBrk="1" hangingPunct="1">
              <a:lnSpc>
                <a:spcPct val="80000"/>
              </a:lnSpc>
              <a:buFont typeface="Wingdings" pitchFamily="2" charset="2"/>
              <a:buNone/>
            </a:pPr>
            <a:r>
              <a:rPr lang="tr-TR" altLang="tr-TR" sz="2400" dirty="0" smtClean="0"/>
              <a:t>	Üretim İmkanları Eğrisi ile bir ülkenin iki farklı maldan üretebilecekleri alternatif bileşimleri göstermek mümkündür.</a:t>
            </a:r>
          </a:p>
          <a:p>
            <a:pPr algn="just" eaLnBrk="1" hangingPunct="1">
              <a:lnSpc>
                <a:spcPct val="80000"/>
              </a:lnSpc>
              <a:buFont typeface="Wingdings" pitchFamily="2" charset="2"/>
              <a:buNone/>
            </a:pPr>
            <a:r>
              <a:rPr lang="tr-TR" altLang="tr-TR" sz="2400" dirty="0" smtClean="0"/>
              <a:t>	</a:t>
            </a:r>
          </a:p>
        </p:txBody>
      </p:sp>
      <p:sp>
        <p:nvSpPr>
          <p:cNvPr id="2" name="Dikdörtgen 1"/>
          <p:cNvSpPr/>
          <p:nvPr/>
        </p:nvSpPr>
        <p:spPr>
          <a:xfrm>
            <a:off x="1401562" y="5038057"/>
            <a:ext cx="1271245" cy="369332"/>
          </a:xfrm>
          <a:prstGeom prst="rect">
            <a:avLst/>
          </a:prstGeom>
        </p:spPr>
        <p:txBody>
          <a:bodyPr wrap="none">
            <a:spAutoFit/>
          </a:bodyPr>
          <a:lstStyle/>
          <a:p>
            <a:r>
              <a:rPr lang="tr-TR" altLang="tr-TR" dirty="0" smtClean="0">
                <a:solidFill>
                  <a:prstClr val="black"/>
                </a:solidFill>
              </a:rPr>
              <a:t>Varsayımlar</a:t>
            </a:r>
            <a:endParaRPr lang="tr-TR" altLang="tr-TR" dirty="0">
              <a:solidFill>
                <a:prstClr val="black"/>
              </a:solidFill>
            </a:endParaRPr>
          </a:p>
        </p:txBody>
      </p:sp>
      <p:sp>
        <p:nvSpPr>
          <p:cNvPr id="6" name="AutoShape 5"/>
          <p:cNvSpPr>
            <a:spLocks/>
          </p:cNvSpPr>
          <p:nvPr/>
        </p:nvSpPr>
        <p:spPr bwMode="auto">
          <a:xfrm>
            <a:off x="5219700" y="4738688"/>
            <a:ext cx="3673475" cy="1800225"/>
          </a:xfrm>
          <a:prstGeom prst="borderCallout2">
            <a:avLst>
              <a:gd name="adj1" fmla="val 6347"/>
              <a:gd name="adj2" fmla="val -2074"/>
              <a:gd name="adj3" fmla="val 6347"/>
              <a:gd name="adj4" fmla="val -34227"/>
              <a:gd name="adj5" fmla="val 23282"/>
              <a:gd name="adj6" fmla="val -59981"/>
            </a:avLst>
          </a:prstGeom>
          <a:solidFill>
            <a:schemeClr val="accent1"/>
          </a:solidFill>
          <a:ln w="57150">
            <a:solidFill>
              <a:srgbClr val="993366"/>
            </a:solidFill>
            <a:miter lim="800000"/>
            <a:headEnd type="triangle" w="med" len="me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tr-TR" altLang="tr-TR" sz="2000" dirty="0">
                <a:solidFill>
                  <a:prstClr val="black"/>
                </a:solidFill>
                <a:latin typeface="Arial" charset="0"/>
              </a:rPr>
              <a:t>Etkin Kullanım Vardır</a:t>
            </a:r>
          </a:p>
          <a:p>
            <a:r>
              <a:rPr lang="tr-TR" altLang="tr-TR" sz="2000" dirty="0">
                <a:solidFill>
                  <a:prstClr val="black"/>
                </a:solidFill>
                <a:latin typeface="Arial" charset="0"/>
              </a:rPr>
              <a:t>Faktör miktarı sabittir</a:t>
            </a:r>
          </a:p>
          <a:p>
            <a:r>
              <a:rPr lang="tr-TR" altLang="tr-TR" sz="2000" dirty="0">
                <a:solidFill>
                  <a:prstClr val="black"/>
                </a:solidFill>
                <a:latin typeface="Arial" charset="0"/>
              </a:rPr>
              <a:t>Kaynakların kalitesi değişmez</a:t>
            </a:r>
          </a:p>
          <a:p>
            <a:r>
              <a:rPr lang="tr-TR" altLang="tr-TR" sz="2000" dirty="0">
                <a:solidFill>
                  <a:prstClr val="black"/>
                </a:solidFill>
                <a:latin typeface="Arial" charset="0"/>
              </a:rPr>
              <a:t>Üretim teknolojisi değişmez</a:t>
            </a:r>
          </a:p>
          <a:p>
            <a:r>
              <a:rPr lang="tr-TR" altLang="tr-TR" sz="2000" dirty="0">
                <a:solidFill>
                  <a:prstClr val="black"/>
                </a:solidFill>
                <a:latin typeface="Arial" charset="0"/>
              </a:rPr>
              <a:t>Sadece iki mal üretilmektedir</a:t>
            </a:r>
          </a:p>
        </p:txBody>
      </p:sp>
    </p:spTree>
    <p:extLst>
      <p:ext uri="{BB962C8B-B14F-4D97-AF65-F5344CB8AC3E}">
        <p14:creationId xmlns:p14="http://schemas.microsoft.com/office/powerpoint/2010/main" val="3837712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4 Başlık"/>
          <p:cNvSpPr>
            <a:spLocks noGrp="1"/>
          </p:cNvSpPr>
          <p:nvPr>
            <p:ph type="title"/>
          </p:nvPr>
        </p:nvSpPr>
        <p:spPr>
          <a:xfrm>
            <a:off x="301625" y="228600"/>
            <a:ext cx="8534400" cy="758825"/>
          </a:xfrm>
        </p:spPr>
        <p:txBody>
          <a:bodyPr>
            <a:normAutofit fontScale="90000"/>
          </a:bodyPr>
          <a:lstStyle/>
          <a:p>
            <a:pPr eaLnBrk="1" hangingPunct="1"/>
            <a:r>
              <a:rPr lang="tr-TR" altLang="tr-TR" dirty="0" smtClean="0"/>
              <a:t>Üretim Olanakları Eğrisi</a:t>
            </a:r>
          </a:p>
        </p:txBody>
      </p:sp>
      <p:sp>
        <p:nvSpPr>
          <p:cNvPr id="18436" name="5 İçerik Yer Tutucusu"/>
          <p:cNvSpPr>
            <a:spLocks noGrp="1"/>
          </p:cNvSpPr>
          <p:nvPr>
            <p:ph sz="half" idx="1"/>
          </p:nvPr>
        </p:nvSpPr>
        <p:spPr>
          <a:xfrm>
            <a:off x="301625" y="1371600"/>
            <a:ext cx="4038600" cy="4681538"/>
          </a:xfrm>
        </p:spPr>
        <p:txBody>
          <a:bodyPr/>
          <a:lstStyle/>
          <a:p>
            <a:pPr eaLnBrk="1" hangingPunct="1"/>
            <a:r>
              <a:rPr lang="tr-TR" altLang="tr-TR" dirty="0" smtClean="0"/>
              <a:t>Üretilen mallar</a:t>
            </a:r>
          </a:p>
          <a:p>
            <a:pPr lvl="1" eaLnBrk="1" hangingPunct="1">
              <a:buFont typeface="Courier New" pitchFamily="49" charset="0"/>
              <a:buChar char="o"/>
            </a:pPr>
            <a:r>
              <a:rPr lang="tr-TR" altLang="tr-TR" dirty="0" smtClean="0"/>
              <a:t>Sermaye (Yatırım) malları</a:t>
            </a:r>
          </a:p>
          <a:p>
            <a:pPr lvl="1" eaLnBrk="1" hangingPunct="1">
              <a:buFont typeface="Courier New" pitchFamily="49" charset="0"/>
              <a:buChar char="o"/>
            </a:pPr>
            <a:r>
              <a:rPr lang="tr-TR" altLang="tr-TR" dirty="0" smtClean="0"/>
              <a:t>Tüketim malları</a:t>
            </a:r>
          </a:p>
        </p:txBody>
      </p:sp>
      <p:sp>
        <p:nvSpPr>
          <p:cNvPr id="18437" name="6 İçerik Yer Tutucusu"/>
          <p:cNvSpPr>
            <a:spLocks noGrp="1"/>
          </p:cNvSpPr>
          <p:nvPr>
            <p:ph sz="half" idx="2"/>
          </p:nvPr>
        </p:nvSpPr>
        <p:spPr>
          <a:xfrm>
            <a:off x="4800600" y="1371600"/>
            <a:ext cx="4038600" cy="4681538"/>
          </a:xfrm>
        </p:spPr>
        <p:txBody>
          <a:bodyPr/>
          <a:lstStyle/>
          <a:p>
            <a:pPr eaLnBrk="1" hangingPunct="1"/>
            <a:r>
              <a:rPr lang="tr-TR" altLang="tr-TR" smtClean="0"/>
              <a:t>Üretim Olanakları Eğrisi</a:t>
            </a:r>
          </a:p>
          <a:p>
            <a:pPr eaLnBrk="1" hangingPunct="1"/>
            <a:endParaRPr lang="tr-TR" altLang="tr-TR" smtClean="0"/>
          </a:p>
        </p:txBody>
      </p:sp>
      <p:pic>
        <p:nvPicPr>
          <p:cNvPr id="18438" name="7 Resim" descr="sayfa_007_sekil_01_01.png"/>
          <p:cNvPicPr>
            <a:picLocks noChangeAspect="1"/>
          </p:cNvPicPr>
          <p:nvPr/>
        </p:nvPicPr>
        <p:blipFill>
          <a:blip r:embed="rId3">
            <a:extLst>
              <a:ext uri="{28A0092B-C50C-407E-A947-70E740481C1C}">
                <a14:useLocalDpi xmlns:a14="http://schemas.microsoft.com/office/drawing/2010/main" val="0"/>
              </a:ext>
            </a:extLst>
          </a:blip>
          <a:srcRect l="3716" r="3418"/>
          <a:stretch>
            <a:fillRect/>
          </a:stretch>
        </p:blipFill>
        <p:spPr bwMode="auto">
          <a:xfrm>
            <a:off x="4699000" y="2225675"/>
            <a:ext cx="4152900" cy="381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61630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a:xfrm>
            <a:off x="457200" y="274638"/>
            <a:ext cx="8229600" cy="562074"/>
          </a:xfrm>
        </p:spPr>
        <p:txBody>
          <a:bodyPr>
            <a:normAutofit/>
          </a:bodyPr>
          <a:lstStyle/>
          <a:p>
            <a:pPr eaLnBrk="1" hangingPunct="1"/>
            <a:r>
              <a:rPr lang="tr-TR" altLang="tr-TR" sz="2400" b="1" dirty="0" smtClean="0"/>
              <a:t>Üretim Olanakları Eğrisi</a:t>
            </a:r>
          </a:p>
        </p:txBody>
      </p:sp>
      <p:sp>
        <p:nvSpPr>
          <p:cNvPr id="3" name="2 Slayt Numarası Yer Tutucusu"/>
          <p:cNvSpPr>
            <a:spLocks noGrp="1"/>
          </p:cNvSpPr>
          <p:nvPr>
            <p:ph type="sldNum" sz="quarter" idx="11"/>
          </p:nvPr>
        </p:nvSpPr>
        <p:spPr/>
        <p:txBody>
          <a:bodyPr/>
          <a:lstStyle/>
          <a:p>
            <a:pPr>
              <a:defRPr/>
            </a:pPr>
            <a:fld id="{74CD4142-1076-42AB-B2F4-DD939D14D6ED}" type="slidenum">
              <a:rPr lang="en-US">
                <a:solidFill>
                  <a:prstClr val="black">
                    <a:tint val="75000"/>
                  </a:prstClr>
                </a:solidFill>
              </a:rPr>
              <a:pPr>
                <a:defRPr/>
              </a:pPr>
              <a:t>38</a:t>
            </a:fld>
            <a:endParaRPr lang="en-US">
              <a:solidFill>
                <a:prstClr val="black">
                  <a:tint val="75000"/>
                </a:prstClr>
              </a:solidFill>
            </a:endParaRPr>
          </a:p>
        </p:txBody>
      </p:sp>
      <p:sp>
        <p:nvSpPr>
          <p:cNvPr id="19460" name="3 İçerik Yer Tutucusu"/>
          <p:cNvSpPr>
            <a:spLocks noGrp="1"/>
          </p:cNvSpPr>
          <p:nvPr>
            <p:ph sz="quarter" idx="1"/>
          </p:nvPr>
        </p:nvSpPr>
        <p:spPr>
          <a:xfrm>
            <a:off x="601724" y="1087438"/>
            <a:ext cx="4054351" cy="4572000"/>
          </a:xfrm>
        </p:spPr>
        <p:txBody>
          <a:bodyPr/>
          <a:lstStyle/>
          <a:p>
            <a:pPr marL="0" indent="0" eaLnBrk="1" hangingPunct="1">
              <a:buNone/>
            </a:pPr>
            <a:r>
              <a:rPr lang="tr-TR" altLang="tr-TR" sz="2000" b="1" dirty="0" smtClean="0">
                <a:solidFill>
                  <a:srgbClr val="0070C0"/>
                </a:solidFill>
              </a:rPr>
              <a:t>Artan Fırsat Maliyetleri Kanunu</a:t>
            </a:r>
          </a:p>
          <a:p>
            <a:pPr eaLnBrk="1" hangingPunct="1"/>
            <a:endParaRPr lang="tr-TR" altLang="tr-TR" dirty="0" smtClean="0"/>
          </a:p>
        </p:txBody>
      </p:sp>
      <p:pic>
        <p:nvPicPr>
          <p:cNvPr id="19462" name="6 Resim" descr="sayfa_008_sekil_01_02.png"/>
          <p:cNvPicPr>
            <a:picLocks noChangeAspect="1"/>
          </p:cNvPicPr>
          <p:nvPr/>
        </p:nvPicPr>
        <p:blipFill>
          <a:blip r:embed="rId3">
            <a:extLst>
              <a:ext uri="{28A0092B-C50C-407E-A947-70E740481C1C}">
                <a14:useLocalDpi xmlns:a14="http://schemas.microsoft.com/office/drawing/2010/main" val="0"/>
              </a:ext>
            </a:extLst>
          </a:blip>
          <a:srcRect l="1587" r="1587"/>
          <a:stretch>
            <a:fillRect/>
          </a:stretch>
        </p:blipFill>
        <p:spPr bwMode="auto">
          <a:xfrm>
            <a:off x="179512" y="2311378"/>
            <a:ext cx="469900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ikdörtgen 1"/>
          <p:cNvSpPr/>
          <p:nvPr/>
        </p:nvSpPr>
        <p:spPr>
          <a:xfrm>
            <a:off x="4370764" y="1196752"/>
            <a:ext cx="4572000" cy="3785652"/>
          </a:xfrm>
          <a:prstGeom prst="rect">
            <a:avLst/>
          </a:prstGeom>
        </p:spPr>
        <p:txBody>
          <a:bodyPr>
            <a:spAutoFit/>
          </a:bodyPr>
          <a:lstStyle/>
          <a:p>
            <a:pPr algn="just"/>
            <a:r>
              <a:rPr lang="tr-TR" sz="2000" dirty="0"/>
              <a:t>Üretim hacmindeki genişleme ile maliyetlerin artmasına artan fırsat maliyeti denilmektedir. Kaynaklar bir kesimden diğerine aktarıldıkça her yeni kaynak bir öncekinden daha az katkı sağlıyorsa üretimde artan maliyet koşulları (artan fırsat maliyeti) vardır. Artan maliyetler ya üretim faktörlerinin homojen olmamasından ya da üretim faktörlerinin tüm mallar üzerinde aynı yoğunlukta kullanılmamasından dolayı oluşur</a:t>
            </a:r>
          </a:p>
        </p:txBody>
      </p:sp>
    </p:spTree>
    <p:extLst>
      <p:ext uri="{BB962C8B-B14F-4D97-AF65-F5344CB8AC3E}">
        <p14:creationId xmlns:p14="http://schemas.microsoft.com/office/powerpoint/2010/main" val="35395728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1628800"/>
            <a:ext cx="7920880" cy="2677656"/>
          </a:xfrm>
          <a:prstGeom prst="rect">
            <a:avLst/>
          </a:prstGeom>
        </p:spPr>
        <p:txBody>
          <a:bodyPr wrap="square">
            <a:spAutoFit/>
          </a:bodyPr>
          <a:lstStyle/>
          <a:p>
            <a:pPr algn="just"/>
            <a:r>
              <a:rPr lang="tr-TR" sz="2400" dirty="0"/>
              <a:t>Üretim değiştikçe maliyetler artıyorsa üretimde artan maliyetler (azalan verimler) söz konusudur. Üretim faktörleri tüm malların üretiminde sabit oranda kullanılmamaktadır ve bir faktörün bütün birimlerinin üretimi homojen değildir. Üretimdeki uzmanlaşmanın eksik kalmasının nedeni üretimdeki artış dolayısıyla içerideki üretim maliyetlerinin giderek </a:t>
            </a:r>
            <a:r>
              <a:rPr lang="tr-TR" sz="2400" dirty="0" smtClean="0"/>
              <a:t>artmasıdır.</a:t>
            </a:r>
            <a:endParaRPr lang="tr-TR" sz="2400" dirty="0"/>
          </a:p>
        </p:txBody>
      </p:sp>
    </p:spTree>
    <p:extLst>
      <p:ext uri="{BB962C8B-B14F-4D97-AF65-F5344CB8AC3E}">
        <p14:creationId xmlns:p14="http://schemas.microsoft.com/office/powerpoint/2010/main" val="2085602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748DB012-B280-4318-8635-0999737E4A01}" type="slidenum">
              <a:rPr lang="tr-TR" altLang="tr-TR" sz="1400" smtClean="0"/>
              <a:pPr eaLnBrk="1" hangingPunct="1">
                <a:spcBef>
                  <a:spcPct val="0"/>
                </a:spcBef>
                <a:buClrTx/>
                <a:buSzTx/>
                <a:buFontTx/>
                <a:buNone/>
              </a:pPr>
              <a:t>4</a:t>
            </a:fld>
            <a:endParaRPr lang="tr-TR" altLang="tr-TR" sz="1400" smtClean="0"/>
          </a:p>
        </p:txBody>
      </p:sp>
      <p:sp>
        <p:nvSpPr>
          <p:cNvPr id="20483" name="Rectangle 2"/>
          <p:cNvSpPr>
            <a:spLocks noGrp="1" noChangeArrowheads="1"/>
          </p:cNvSpPr>
          <p:nvPr>
            <p:ph type="title"/>
          </p:nvPr>
        </p:nvSpPr>
        <p:spPr>
          <a:xfrm>
            <a:off x="1150938" y="214313"/>
            <a:ext cx="7793037" cy="928687"/>
          </a:xfrm>
        </p:spPr>
        <p:txBody>
          <a:bodyPr/>
          <a:lstStyle/>
          <a:p>
            <a:r>
              <a:rPr lang="az-Latn-AZ" altLang="tr-TR" sz="3600" b="1" dirty="0">
                <a:solidFill>
                  <a:srgbClr val="663300"/>
                </a:solidFill>
                <a:latin typeface="Times New Roman" pitchFamily="18" charset="0"/>
              </a:rPr>
              <a:t>Emek-değer </a:t>
            </a:r>
            <a:r>
              <a:rPr lang="az-Latn-AZ" altLang="tr-TR" sz="3600" b="1" dirty="0" smtClean="0">
                <a:solidFill>
                  <a:srgbClr val="663300"/>
                </a:solidFill>
                <a:latin typeface="Times New Roman" pitchFamily="18" charset="0"/>
              </a:rPr>
              <a:t>teorisi</a:t>
            </a:r>
            <a:r>
              <a:rPr lang="tr-TR" altLang="tr-TR" sz="3600" b="1" dirty="0" smtClean="0">
                <a:solidFill>
                  <a:srgbClr val="663300"/>
                </a:solidFill>
                <a:latin typeface="Times New Roman" pitchFamily="18" charset="0"/>
              </a:rPr>
              <a:t> (özet)</a:t>
            </a:r>
            <a:endParaRPr lang="az-Latn-AZ" altLang="tr-TR" sz="3600" b="1" dirty="0">
              <a:solidFill>
                <a:srgbClr val="663300"/>
              </a:solidFill>
              <a:latin typeface="Times New Roman" pitchFamily="18" charset="0"/>
            </a:endParaRPr>
          </a:p>
        </p:txBody>
      </p:sp>
      <p:sp>
        <p:nvSpPr>
          <p:cNvPr id="20484" name="Rectangle 3"/>
          <p:cNvSpPr>
            <a:spLocks noGrp="1" noChangeArrowheads="1"/>
          </p:cNvSpPr>
          <p:nvPr>
            <p:ph type="body" idx="1"/>
          </p:nvPr>
        </p:nvSpPr>
        <p:spPr>
          <a:xfrm>
            <a:off x="251520" y="1143000"/>
            <a:ext cx="8636893" cy="4950296"/>
          </a:xfrm>
        </p:spPr>
        <p:txBody>
          <a:bodyPr>
            <a:noAutofit/>
          </a:bodyPr>
          <a:lstStyle/>
          <a:p>
            <a:pPr lvl="1" eaLnBrk="1" hangingPunct="1">
              <a:buClr>
                <a:srgbClr val="663300"/>
              </a:buClr>
              <a:buSzPct val="120000"/>
              <a:buFontTx/>
              <a:buChar char="•"/>
            </a:pPr>
            <a:r>
              <a:rPr lang="az-Latn-AZ" altLang="tr-TR" sz="2400" dirty="0" smtClean="0">
                <a:latin typeface="Times New Roman" pitchFamily="18" charset="0"/>
              </a:rPr>
              <a:t>Adam Smith ve David Ricardo</a:t>
            </a:r>
            <a:r>
              <a:rPr lang="en-US" altLang="tr-TR" sz="2400" dirty="0" smtClean="0">
                <a:latin typeface="Times New Roman" pitchFamily="18" charset="0"/>
              </a:rPr>
              <a:t>’</a:t>
            </a:r>
            <a:r>
              <a:rPr lang="az-Latn-AZ" altLang="tr-TR" sz="2400" dirty="0" smtClean="0">
                <a:latin typeface="Times New Roman" pitchFamily="18" charset="0"/>
              </a:rPr>
              <a:t>yu da kapsayacak biçimde Klasik Ekol</a:t>
            </a:r>
            <a:r>
              <a:rPr lang="en-US" altLang="tr-TR" sz="2400" dirty="0" smtClean="0">
                <a:latin typeface="Times New Roman" pitchFamily="18" charset="0"/>
              </a:rPr>
              <a:t>’</a:t>
            </a:r>
            <a:r>
              <a:rPr lang="az-Latn-AZ" altLang="tr-TR" sz="2400" dirty="0" smtClean="0">
                <a:latin typeface="Times New Roman" pitchFamily="18" charset="0"/>
              </a:rPr>
              <a:t>e bağlı iktisatçıların değer konusundaki görüşleri “emek-değer” teorisi (labor theory of value) olarak bilinir.</a:t>
            </a:r>
          </a:p>
          <a:p>
            <a:pPr lvl="1" eaLnBrk="1" hangingPunct="1">
              <a:buClr>
                <a:srgbClr val="663300"/>
              </a:buClr>
              <a:buSzPct val="120000"/>
              <a:buFontTx/>
              <a:buChar char="•"/>
            </a:pPr>
            <a:r>
              <a:rPr lang="az-Latn-AZ" altLang="tr-TR" sz="2400" dirty="0" smtClean="0">
                <a:latin typeface="Times New Roman" pitchFamily="18" charset="0"/>
              </a:rPr>
              <a:t>Bu yaklaşıma göre bir malın maliyeti (talep koşullarının bulunmaması durumunda o malın fiyatı) onun üretimi için harcanan emek miktarı ile ölçülür. Diğer yandan da emek, homojen (türdeş) bir üretim faktörü olarak kab</a:t>
            </a:r>
            <a:r>
              <a:rPr lang="tr-TR" altLang="tr-TR" sz="2400" dirty="0" smtClean="0">
                <a:latin typeface="Times New Roman" pitchFamily="18" charset="0"/>
              </a:rPr>
              <a:t>u</a:t>
            </a:r>
            <a:r>
              <a:rPr lang="az-Latn-AZ" altLang="tr-TR" sz="2400" dirty="0" smtClean="0">
                <a:latin typeface="Times New Roman" pitchFamily="18" charset="0"/>
              </a:rPr>
              <a:t>l edilmiştir.</a:t>
            </a:r>
            <a:endParaRPr lang="en-US" altLang="tr-TR" sz="2400" dirty="0" smtClean="0">
              <a:latin typeface="Times New Roman" pitchFamily="18" charset="0"/>
            </a:endParaRPr>
          </a:p>
          <a:p>
            <a:pPr lvl="1" eaLnBrk="1" hangingPunct="1">
              <a:lnSpc>
                <a:spcPct val="80000"/>
              </a:lnSpc>
            </a:pPr>
            <a:r>
              <a:rPr lang="tr-TR" altLang="tr-TR" sz="2400" dirty="0" smtClean="0">
                <a:latin typeface="Times New Roman" pitchFamily="18" charset="0"/>
              </a:rPr>
              <a:t>Üretiminde göreceli olarak fazla emek kullanılan malın maliyeti daha yüksektir. </a:t>
            </a:r>
          </a:p>
          <a:p>
            <a:pPr lvl="1" eaLnBrk="1" hangingPunct="1">
              <a:lnSpc>
                <a:spcPct val="80000"/>
              </a:lnSpc>
            </a:pPr>
            <a:r>
              <a:rPr lang="tr-TR" altLang="tr-TR" sz="2400" dirty="0" smtClean="0">
                <a:latin typeface="Times New Roman" pitchFamily="18" charset="0"/>
              </a:rPr>
              <a:t>Klasiklerin sadece emeği dikkate almasının nedeni; </a:t>
            </a:r>
          </a:p>
          <a:p>
            <a:pPr lvl="2" eaLnBrk="1" hangingPunct="1">
              <a:lnSpc>
                <a:spcPct val="80000"/>
              </a:lnSpc>
            </a:pPr>
            <a:r>
              <a:rPr lang="tr-TR" altLang="tr-TR" dirty="0" smtClean="0">
                <a:latin typeface="Times New Roman" pitchFamily="18" charset="0"/>
                <a:cs typeface="Times New Roman" pitchFamily="18" charset="0"/>
              </a:rPr>
              <a:t>doğal kaynakların tanrı vergisi olduğu, </a:t>
            </a:r>
          </a:p>
          <a:p>
            <a:pPr lvl="2" eaLnBrk="1" hangingPunct="1">
              <a:lnSpc>
                <a:spcPct val="80000"/>
              </a:lnSpc>
            </a:pPr>
            <a:r>
              <a:rPr lang="tr-TR" altLang="tr-TR" dirty="0" smtClean="0">
                <a:latin typeface="Times New Roman" pitchFamily="18" charset="0"/>
                <a:cs typeface="Times New Roman" pitchFamily="18" charset="0"/>
              </a:rPr>
              <a:t>sermayenin ise biriktirilmiş ve üretim aracı biçiminde somutlaştırılmış emekten meydana geldiğidir.</a:t>
            </a:r>
          </a:p>
        </p:txBody>
      </p:sp>
    </p:spTree>
    <p:extLst>
      <p:ext uri="{BB962C8B-B14F-4D97-AF65-F5344CB8AC3E}">
        <p14:creationId xmlns:p14="http://schemas.microsoft.com/office/powerpoint/2010/main" val="822524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a:xfrm>
            <a:off x="457200" y="0"/>
            <a:ext cx="4762500" cy="836613"/>
          </a:xfrm>
        </p:spPr>
        <p:txBody>
          <a:bodyPr>
            <a:normAutofit fontScale="90000"/>
          </a:bodyPr>
          <a:lstStyle/>
          <a:p>
            <a:pPr algn="l"/>
            <a:r>
              <a:rPr lang="tr-TR" altLang="tr-TR" sz="4000" dirty="0"/>
              <a:t/>
            </a:r>
            <a:br>
              <a:rPr lang="tr-TR" altLang="tr-TR" sz="4000" dirty="0"/>
            </a:br>
            <a:r>
              <a:rPr lang="tr-TR" altLang="tr-TR" sz="3600" dirty="0"/>
              <a:t>Artan Fırsat Maliyetleri</a:t>
            </a:r>
          </a:p>
        </p:txBody>
      </p:sp>
      <p:sp>
        <p:nvSpPr>
          <p:cNvPr id="42041" name="Freeform 57"/>
          <p:cNvSpPr>
            <a:spLocks/>
          </p:cNvSpPr>
          <p:nvPr/>
        </p:nvSpPr>
        <p:spPr bwMode="auto">
          <a:xfrm>
            <a:off x="900113" y="1341438"/>
            <a:ext cx="7532687" cy="5116512"/>
          </a:xfrm>
          <a:custGeom>
            <a:avLst/>
            <a:gdLst>
              <a:gd name="T0" fmla="*/ 0 w 4745"/>
              <a:gd name="T1" fmla="*/ 0 h 3223"/>
              <a:gd name="T2" fmla="*/ 0 w 4745"/>
              <a:gd name="T3" fmla="*/ 3223 h 3223"/>
              <a:gd name="T4" fmla="*/ 4745 w 4745"/>
              <a:gd name="T5" fmla="*/ 3223 h 3223"/>
            </a:gdLst>
            <a:ahLst/>
            <a:cxnLst>
              <a:cxn ang="0">
                <a:pos x="T0" y="T1"/>
              </a:cxn>
              <a:cxn ang="0">
                <a:pos x="T2" y="T3"/>
              </a:cxn>
              <a:cxn ang="0">
                <a:pos x="T4" y="T5"/>
              </a:cxn>
            </a:cxnLst>
            <a:rect l="0" t="0" r="r" b="b"/>
            <a:pathLst>
              <a:path w="4745" h="3223">
                <a:moveTo>
                  <a:pt x="0" y="0"/>
                </a:moveTo>
                <a:lnTo>
                  <a:pt x="0" y="3223"/>
                </a:lnTo>
                <a:lnTo>
                  <a:pt x="4745" y="3223"/>
                </a:lnTo>
              </a:path>
            </a:pathLst>
          </a:custGeom>
          <a:noFill/>
          <a:ln w="57150" cmpd="sng">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044" name="Freeform 60"/>
          <p:cNvSpPr>
            <a:spLocks/>
          </p:cNvSpPr>
          <p:nvPr/>
        </p:nvSpPr>
        <p:spPr bwMode="auto">
          <a:xfrm>
            <a:off x="871538" y="2743200"/>
            <a:ext cx="4948237" cy="3744913"/>
          </a:xfrm>
          <a:custGeom>
            <a:avLst/>
            <a:gdLst>
              <a:gd name="T0" fmla="*/ 0 w 3117"/>
              <a:gd name="T1" fmla="*/ 0 h 2359"/>
              <a:gd name="T2" fmla="*/ 1380 w 3117"/>
              <a:gd name="T3" fmla="*/ 219 h 2359"/>
              <a:gd name="T4" fmla="*/ 2532 w 3117"/>
              <a:gd name="T5" fmla="*/ 1042 h 2359"/>
              <a:gd name="T6" fmla="*/ 3117 w 3117"/>
              <a:gd name="T7" fmla="*/ 2359 h 2359"/>
            </a:gdLst>
            <a:ahLst/>
            <a:cxnLst>
              <a:cxn ang="0">
                <a:pos x="T0" y="T1"/>
              </a:cxn>
              <a:cxn ang="0">
                <a:pos x="T2" y="T3"/>
              </a:cxn>
              <a:cxn ang="0">
                <a:pos x="T4" y="T5"/>
              </a:cxn>
              <a:cxn ang="0">
                <a:pos x="T6" y="T7"/>
              </a:cxn>
            </a:cxnLst>
            <a:rect l="0" t="0" r="r" b="b"/>
            <a:pathLst>
              <a:path w="3117" h="2359">
                <a:moveTo>
                  <a:pt x="0" y="0"/>
                </a:moveTo>
                <a:cubicBezTo>
                  <a:pt x="230" y="38"/>
                  <a:pt x="958" y="45"/>
                  <a:pt x="1380" y="219"/>
                </a:cubicBezTo>
                <a:cubicBezTo>
                  <a:pt x="1802" y="393"/>
                  <a:pt x="2243" y="685"/>
                  <a:pt x="2532" y="1042"/>
                </a:cubicBezTo>
                <a:cubicBezTo>
                  <a:pt x="2821" y="1399"/>
                  <a:pt x="2995" y="2085"/>
                  <a:pt x="3117" y="2359"/>
                </a:cubicBezTo>
              </a:path>
            </a:pathLst>
          </a:custGeom>
          <a:noFill/>
          <a:ln w="5715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045" name="Text Box 61"/>
          <p:cNvSpPr txBox="1">
            <a:spLocks noChangeArrowheads="1"/>
          </p:cNvSpPr>
          <p:nvPr/>
        </p:nvSpPr>
        <p:spPr bwMode="auto">
          <a:xfrm>
            <a:off x="900113"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a:t>
            </a:r>
          </a:p>
        </p:txBody>
      </p:sp>
      <p:sp>
        <p:nvSpPr>
          <p:cNvPr id="42046" name="Text Box 62"/>
          <p:cNvSpPr txBox="1">
            <a:spLocks noChangeArrowheads="1"/>
          </p:cNvSpPr>
          <p:nvPr/>
        </p:nvSpPr>
        <p:spPr bwMode="auto">
          <a:xfrm>
            <a:off x="1908175" y="2420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B</a:t>
            </a:r>
          </a:p>
        </p:txBody>
      </p:sp>
      <p:sp>
        <p:nvSpPr>
          <p:cNvPr id="42047" name="Text Box 63"/>
          <p:cNvSpPr txBox="1">
            <a:spLocks noChangeArrowheads="1"/>
          </p:cNvSpPr>
          <p:nvPr/>
        </p:nvSpPr>
        <p:spPr bwMode="auto">
          <a:xfrm>
            <a:off x="2771775" y="26368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C</a:t>
            </a:r>
          </a:p>
        </p:txBody>
      </p:sp>
      <p:sp>
        <p:nvSpPr>
          <p:cNvPr id="42049" name="Text Box 65"/>
          <p:cNvSpPr txBox="1">
            <a:spLocks noChangeArrowheads="1"/>
          </p:cNvSpPr>
          <p:nvPr/>
        </p:nvSpPr>
        <p:spPr bwMode="auto">
          <a:xfrm>
            <a:off x="4859338" y="40052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E</a:t>
            </a:r>
          </a:p>
        </p:txBody>
      </p:sp>
      <p:sp>
        <p:nvSpPr>
          <p:cNvPr id="42050" name="Oval 66"/>
          <p:cNvSpPr>
            <a:spLocks noChangeArrowheads="1"/>
          </p:cNvSpPr>
          <p:nvPr/>
        </p:nvSpPr>
        <p:spPr bwMode="auto">
          <a:xfrm>
            <a:off x="827088" y="2708275"/>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51" name="Oval 67"/>
          <p:cNvSpPr>
            <a:spLocks noChangeArrowheads="1"/>
          </p:cNvSpPr>
          <p:nvPr/>
        </p:nvSpPr>
        <p:spPr bwMode="auto">
          <a:xfrm>
            <a:off x="5724525" y="638175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52" name="Text Box 68"/>
          <p:cNvSpPr txBox="1">
            <a:spLocks noChangeArrowheads="1"/>
          </p:cNvSpPr>
          <p:nvPr/>
        </p:nvSpPr>
        <p:spPr bwMode="auto">
          <a:xfrm>
            <a:off x="395288" y="2492375"/>
            <a:ext cx="479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400">
                <a:solidFill>
                  <a:prstClr val="black"/>
                </a:solidFill>
                <a:latin typeface="Arial" charset="0"/>
              </a:rPr>
              <a:t>200</a:t>
            </a:r>
          </a:p>
        </p:txBody>
      </p:sp>
      <p:sp>
        <p:nvSpPr>
          <p:cNvPr id="42053" name="Text Box 69"/>
          <p:cNvSpPr txBox="1">
            <a:spLocks noChangeArrowheads="1"/>
          </p:cNvSpPr>
          <p:nvPr/>
        </p:nvSpPr>
        <p:spPr bwMode="auto">
          <a:xfrm>
            <a:off x="592138" y="63293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0</a:t>
            </a:r>
          </a:p>
        </p:txBody>
      </p:sp>
      <p:sp>
        <p:nvSpPr>
          <p:cNvPr id="42054" name="Text Box 70"/>
          <p:cNvSpPr txBox="1">
            <a:spLocks noChangeArrowheads="1"/>
          </p:cNvSpPr>
          <p:nvPr/>
        </p:nvSpPr>
        <p:spPr bwMode="auto">
          <a:xfrm>
            <a:off x="323850" y="2781300"/>
            <a:ext cx="522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a:solidFill>
                  <a:prstClr val="black"/>
                </a:solidFill>
                <a:latin typeface="Arial" charset="0"/>
              </a:rPr>
              <a:t>190</a:t>
            </a:r>
          </a:p>
        </p:txBody>
      </p:sp>
      <p:sp>
        <p:nvSpPr>
          <p:cNvPr id="42055" name="Text Box 71"/>
          <p:cNvSpPr txBox="1">
            <a:spLocks noChangeArrowheads="1"/>
          </p:cNvSpPr>
          <p:nvPr/>
        </p:nvSpPr>
        <p:spPr bwMode="auto">
          <a:xfrm>
            <a:off x="323850" y="2997200"/>
            <a:ext cx="522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a:solidFill>
                  <a:prstClr val="black"/>
                </a:solidFill>
                <a:latin typeface="Arial" charset="0"/>
              </a:rPr>
              <a:t>170</a:t>
            </a:r>
          </a:p>
        </p:txBody>
      </p:sp>
      <p:sp>
        <p:nvSpPr>
          <p:cNvPr id="42056" name="Text Box 72"/>
          <p:cNvSpPr txBox="1">
            <a:spLocks noChangeArrowheads="1"/>
          </p:cNvSpPr>
          <p:nvPr/>
        </p:nvSpPr>
        <p:spPr bwMode="auto">
          <a:xfrm>
            <a:off x="323850" y="3284538"/>
            <a:ext cx="522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a:solidFill>
                  <a:prstClr val="black"/>
                </a:solidFill>
                <a:latin typeface="Arial" charset="0"/>
              </a:rPr>
              <a:t>130</a:t>
            </a:r>
          </a:p>
        </p:txBody>
      </p:sp>
      <p:sp>
        <p:nvSpPr>
          <p:cNvPr id="42057" name="Text Box 73"/>
          <p:cNvSpPr txBox="1">
            <a:spLocks noChangeArrowheads="1"/>
          </p:cNvSpPr>
          <p:nvPr/>
        </p:nvSpPr>
        <p:spPr bwMode="auto">
          <a:xfrm>
            <a:off x="323850" y="4076700"/>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80</a:t>
            </a:r>
          </a:p>
        </p:txBody>
      </p:sp>
      <p:sp>
        <p:nvSpPr>
          <p:cNvPr id="42058" name="Text Box 74"/>
          <p:cNvSpPr txBox="1">
            <a:spLocks noChangeArrowheads="1"/>
          </p:cNvSpPr>
          <p:nvPr/>
        </p:nvSpPr>
        <p:spPr bwMode="auto">
          <a:xfrm>
            <a:off x="1476375"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10</a:t>
            </a:r>
          </a:p>
        </p:txBody>
      </p:sp>
      <p:sp>
        <p:nvSpPr>
          <p:cNvPr id="42059" name="Text Box 75"/>
          <p:cNvSpPr txBox="1">
            <a:spLocks noChangeArrowheads="1"/>
          </p:cNvSpPr>
          <p:nvPr/>
        </p:nvSpPr>
        <p:spPr bwMode="auto">
          <a:xfrm>
            <a:off x="2339975"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20</a:t>
            </a:r>
          </a:p>
        </p:txBody>
      </p:sp>
      <p:sp>
        <p:nvSpPr>
          <p:cNvPr id="42060" name="Text Box 76"/>
          <p:cNvSpPr txBox="1">
            <a:spLocks noChangeArrowheads="1"/>
          </p:cNvSpPr>
          <p:nvPr/>
        </p:nvSpPr>
        <p:spPr bwMode="auto">
          <a:xfrm>
            <a:off x="3276600"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30</a:t>
            </a:r>
          </a:p>
        </p:txBody>
      </p:sp>
      <p:sp>
        <p:nvSpPr>
          <p:cNvPr id="42061" name="Text Box 77"/>
          <p:cNvSpPr txBox="1">
            <a:spLocks noChangeArrowheads="1"/>
          </p:cNvSpPr>
          <p:nvPr/>
        </p:nvSpPr>
        <p:spPr bwMode="auto">
          <a:xfrm>
            <a:off x="4427538"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40</a:t>
            </a:r>
          </a:p>
        </p:txBody>
      </p:sp>
      <p:sp>
        <p:nvSpPr>
          <p:cNvPr id="42062" name="Text Box 78"/>
          <p:cNvSpPr txBox="1">
            <a:spLocks noChangeArrowheads="1"/>
          </p:cNvSpPr>
          <p:nvPr/>
        </p:nvSpPr>
        <p:spPr bwMode="auto">
          <a:xfrm>
            <a:off x="5508625"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50</a:t>
            </a:r>
          </a:p>
        </p:txBody>
      </p:sp>
      <p:sp>
        <p:nvSpPr>
          <p:cNvPr id="42063" name="Freeform 79"/>
          <p:cNvSpPr>
            <a:spLocks/>
          </p:cNvSpPr>
          <p:nvPr/>
        </p:nvSpPr>
        <p:spPr bwMode="auto">
          <a:xfrm>
            <a:off x="914400" y="3068638"/>
            <a:ext cx="1858963" cy="3397250"/>
          </a:xfrm>
          <a:custGeom>
            <a:avLst/>
            <a:gdLst>
              <a:gd name="T0" fmla="*/ 0 w 1171"/>
              <a:gd name="T1" fmla="*/ 5 h 2140"/>
              <a:gd name="T2" fmla="*/ 1171 w 1171"/>
              <a:gd name="T3" fmla="*/ 0 h 2140"/>
              <a:gd name="T4" fmla="*/ 1171 w 1171"/>
              <a:gd name="T5" fmla="*/ 2140 h 2140"/>
            </a:gdLst>
            <a:ahLst/>
            <a:cxnLst>
              <a:cxn ang="0">
                <a:pos x="T0" y="T1"/>
              </a:cxn>
              <a:cxn ang="0">
                <a:pos x="T2" y="T3"/>
              </a:cxn>
              <a:cxn ang="0">
                <a:pos x="T4" y="T5"/>
              </a:cxn>
            </a:cxnLst>
            <a:rect l="0" t="0" r="r" b="b"/>
            <a:pathLst>
              <a:path w="1171" h="2140">
                <a:moveTo>
                  <a:pt x="0" y="5"/>
                </a:moveTo>
                <a:lnTo>
                  <a:pt x="1171" y="0"/>
                </a:lnTo>
                <a:lnTo>
                  <a:pt x="1171" y="2140"/>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064" name="Freeform 80"/>
          <p:cNvSpPr>
            <a:spLocks/>
          </p:cNvSpPr>
          <p:nvPr/>
        </p:nvSpPr>
        <p:spPr bwMode="auto">
          <a:xfrm>
            <a:off x="900113" y="2924175"/>
            <a:ext cx="900112" cy="3517900"/>
          </a:xfrm>
          <a:custGeom>
            <a:avLst/>
            <a:gdLst>
              <a:gd name="T0" fmla="*/ 0 w 567"/>
              <a:gd name="T1" fmla="*/ 0 h 2216"/>
              <a:gd name="T2" fmla="*/ 567 w 567"/>
              <a:gd name="T3" fmla="*/ 4 h 2216"/>
              <a:gd name="T4" fmla="*/ 567 w 567"/>
              <a:gd name="T5" fmla="*/ 2216 h 2216"/>
            </a:gdLst>
            <a:ahLst/>
            <a:cxnLst>
              <a:cxn ang="0">
                <a:pos x="T0" y="T1"/>
              </a:cxn>
              <a:cxn ang="0">
                <a:pos x="T2" y="T3"/>
              </a:cxn>
              <a:cxn ang="0">
                <a:pos x="T4" y="T5"/>
              </a:cxn>
            </a:cxnLst>
            <a:rect l="0" t="0" r="r" b="b"/>
            <a:pathLst>
              <a:path w="567" h="2216">
                <a:moveTo>
                  <a:pt x="0" y="0"/>
                </a:moveTo>
                <a:lnTo>
                  <a:pt x="567" y="4"/>
                </a:lnTo>
                <a:lnTo>
                  <a:pt x="567" y="2216"/>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065" name="Oval 81"/>
          <p:cNvSpPr>
            <a:spLocks noChangeArrowheads="1"/>
          </p:cNvSpPr>
          <p:nvPr/>
        </p:nvSpPr>
        <p:spPr bwMode="auto">
          <a:xfrm>
            <a:off x="1763713" y="278130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66" name="Oval 82"/>
          <p:cNvSpPr>
            <a:spLocks noChangeArrowheads="1"/>
          </p:cNvSpPr>
          <p:nvPr/>
        </p:nvSpPr>
        <p:spPr bwMode="auto">
          <a:xfrm>
            <a:off x="2700338" y="2924175"/>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67" name="Freeform 83"/>
          <p:cNvSpPr>
            <a:spLocks/>
          </p:cNvSpPr>
          <p:nvPr/>
        </p:nvSpPr>
        <p:spPr bwMode="auto">
          <a:xfrm>
            <a:off x="900113" y="3513138"/>
            <a:ext cx="2887662" cy="2930525"/>
          </a:xfrm>
          <a:custGeom>
            <a:avLst/>
            <a:gdLst>
              <a:gd name="T0" fmla="*/ 0 w 1819"/>
              <a:gd name="T1" fmla="*/ 0 h 1846"/>
              <a:gd name="T2" fmla="*/ 1819 w 1819"/>
              <a:gd name="T3" fmla="*/ 0 h 1846"/>
              <a:gd name="T4" fmla="*/ 1801 w 1819"/>
              <a:gd name="T5" fmla="*/ 1846 h 1846"/>
            </a:gdLst>
            <a:ahLst/>
            <a:cxnLst>
              <a:cxn ang="0">
                <a:pos x="T0" y="T1"/>
              </a:cxn>
              <a:cxn ang="0">
                <a:pos x="T2" y="T3"/>
              </a:cxn>
              <a:cxn ang="0">
                <a:pos x="T4" y="T5"/>
              </a:cxn>
            </a:cxnLst>
            <a:rect l="0" t="0" r="r" b="b"/>
            <a:pathLst>
              <a:path w="1819" h="1846">
                <a:moveTo>
                  <a:pt x="0" y="0"/>
                </a:moveTo>
                <a:lnTo>
                  <a:pt x="1819" y="0"/>
                </a:lnTo>
                <a:lnTo>
                  <a:pt x="1801" y="1846"/>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068" name="Oval 84"/>
          <p:cNvSpPr>
            <a:spLocks noChangeArrowheads="1"/>
          </p:cNvSpPr>
          <p:nvPr/>
        </p:nvSpPr>
        <p:spPr bwMode="auto">
          <a:xfrm>
            <a:off x="3708400" y="342900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69" name="Freeform 85"/>
          <p:cNvSpPr>
            <a:spLocks/>
          </p:cNvSpPr>
          <p:nvPr/>
        </p:nvSpPr>
        <p:spPr bwMode="auto">
          <a:xfrm>
            <a:off x="855663" y="4252913"/>
            <a:ext cx="3890962" cy="2249487"/>
          </a:xfrm>
          <a:custGeom>
            <a:avLst/>
            <a:gdLst>
              <a:gd name="T0" fmla="*/ 0 w 2451"/>
              <a:gd name="T1" fmla="*/ 18 h 1417"/>
              <a:gd name="T2" fmla="*/ 2451 w 2451"/>
              <a:gd name="T3" fmla="*/ 0 h 1417"/>
              <a:gd name="T4" fmla="*/ 2451 w 2451"/>
              <a:gd name="T5" fmla="*/ 1417 h 1417"/>
            </a:gdLst>
            <a:ahLst/>
            <a:cxnLst>
              <a:cxn ang="0">
                <a:pos x="T0" y="T1"/>
              </a:cxn>
              <a:cxn ang="0">
                <a:pos x="T2" y="T3"/>
              </a:cxn>
              <a:cxn ang="0">
                <a:pos x="T4" y="T5"/>
              </a:cxn>
            </a:cxnLst>
            <a:rect l="0" t="0" r="r" b="b"/>
            <a:pathLst>
              <a:path w="2451" h="1417">
                <a:moveTo>
                  <a:pt x="0" y="18"/>
                </a:moveTo>
                <a:lnTo>
                  <a:pt x="2451" y="0"/>
                </a:lnTo>
                <a:lnTo>
                  <a:pt x="2451" y="1417"/>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070" name="Text Box 86"/>
          <p:cNvSpPr txBox="1">
            <a:spLocks noChangeArrowheads="1"/>
          </p:cNvSpPr>
          <p:nvPr/>
        </p:nvSpPr>
        <p:spPr bwMode="auto">
          <a:xfrm>
            <a:off x="5724525" y="59499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F</a:t>
            </a:r>
          </a:p>
        </p:txBody>
      </p:sp>
      <p:sp>
        <p:nvSpPr>
          <p:cNvPr id="42071" name="Oval 87"/>
          <p:cNvSpPr>
            <a:spLocks noChangeArrowheads="1"/>
          </p:cNvSpPr>
          <p:nvPr/>
        </p:nvSpPr>
        <p:spPr bwMode="auto">
          <a:xfrm>
            <a:off x="4716463" y="42211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72" name="Line 88"/>
          <p:cNvSpPr>
            <a:spLocks noChangeShapeType="1"/>
          </p:cNvSpPr>
          <p:nvPr/>
        </p:nvSpPr>
        <p:spPr bwMode="auto">
          <a:xfrm>
            <a:off x="2195513" y="1484313"/>
            <a:ext cx="4754562" cy="4970462"/>
          </a:xfrm>
          <a:prstGeom prst="line">
            <a:avLst/>
          </a:prstGeom>
          <a:noFill/>
          <a:ln w="28575">
            <a:solidFill>
              <a:srgbClr val="00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073" name="Text Box 89"/>
          <p:cNvSpPr txBox="1">
            <a:spLocks noChangeArrowheads="1"/>
          </p:cNvSpPr>
          <p:nvPr/>
        </p:nvSpPr>
        <p:spPr bwMode="auto">
          <a:xfrm>
            <a:off x="2268538" y="1196975"/>
            <a:ext cx="3571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F</a:t>
            </a:r>
            <a:r>
              <a:rPr lang="tr-TR" altLang="tr-TR" baseline="-25000">
                <a:solidFill>
                  <a:prstClr val="black"/>
                </a:solidFill>
                <a:latin typeface="Arial" charset="0"/>
              </a:rPr>
              <a:t>i</a:t>
            </a:r>
          </a:p>
        </p:txBody>
      </p:sp>
      <p:sp>
        <p:nvSpPr>
          <p:cNvPr id="42074" name="Oval 90"/>
          <p:cNvSpPr>
            <a:spLocks noChangeArrowheads="1"/>
          </p:cNvSpPr>
          <p:nvPr/>
        </p:nvSpPr>
        <p:spPr bwMode="auto">
          <a:xfrm>
            <a:off x="5292725" y="28527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75" name="Oval 91"/>
          <p:cNvSpPr>
            <a:spLocks noChangeArrowheads="1"/>
          </p:cNvSpPr>
          <p:nvPr/>
        </p:nvSpPr>
        <p:spPr bwMode="auto">
          <a:xfrm>
            <a:off x="3059113" y="472440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76" name="Text Box 92"/>
          <p:cNvSpPr txBox="1">
            <a:spLocks noChangeArrowheads="1"/>
          </p:cNvSpPr>
          <p:nvPr/>
        </p:nvSpPr>
        <p:spPr bwMode="auto">
          <a:xfrm>
            <a:off x="5435600" y="27082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H</a:t>
            </a:r>
          </a:p>
        </p:txBody>
      </p:sp>
      <p:sp>
        <p:nvSpPr>
          <p:cNvPr id="42077" name="Text Box 93"/>
          <p:cNvSpPr txBox="1">
            <a:spLocks noChangeArrowheads="1"/>
          </p:cNvSpPr>
          <p:nvPr/>
        </p:nvSpPr>
        <p:spPr bwMode="auto">
          <a:xfrm>
            <a:off x="3203575" y="458152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M</a:t>
            </a:r>
          </a:p>
        </p:txBody>
      </p:sp>
      <p:sp>
        <p:nvSpPr>
          <p:cNvPr id="42080" name="AutoShape 96"/>
          <p:cNvSpPr>
            <a:spLocks/>
          </p:cNvSpPr>
          <p:nvPr/>
        </p:nvSpPr>
        <p:spPr bwMode="auto">
          <a:xfrm>
            <a:off x="3348038" y="3573463"/>
            <a:ext cx="288925" cy="647700"/>
          </a:xfrm>
          <a:prstGeom prst="leftBrace">
            <a:avLst>
              <a:gd name="adj1" fmla="val 43953"/>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82" name="AutoShape 98"/>
          <p:cNvSpPr>
            <a:spLocks/>
          </p:cNvSpPr>
          <p:nvPr/>
        </p:nvSpPr>
        <p:spPr bwMode="auto">
          <a:xfrm rot="16200000">
            <a:off x="4104481" y="4112419"/>
            <a:ext cx="287338" cy="793750"/>
          </a:xfrm>
          <a:prstGeom prst="leftBrace">
            <a:avLst>
              <a:gd name="adj1" fmla="val 59405"/>
              <a:gd name="adj2" fmla="val 43009"/>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83" name="Text Box 99"/>
          <p:cNvSpPr txBox="1">
            <a:spLocks noChangeArrowheads="1"/>
          </p:cNvSpPr>
          <p:nvPr/>
        </p:nvSpPr>
        <p:spPr bwMode="auto">
          <a:xfrm>
            <a:off x="2843213" y="371633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∆T</a:t>
            </a:r>
          </a:p>
        </p:txBody>
      </p:sp>
      <p:sp>
        <p:nvSpPr>
          <p:cNvPr id="42084" name="Text Box 100"/>
          <p:cNvSpPr txBox="1">
            <a:spLocks noChangeArrowheads="1"/>
          </p:cNvSpPr>
          <p:nvPr/>
        </p:nvSpPr>
        <p:spPr bwMode="auto">
          <a:xfrm>
            <a:off x="3924300" y="458152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∆O</a:t>
            </a:r>
          </a:p>
        </p:txBody>
      </p:sp>
      <p:sp>
        <p:nvSpPr>
          <p:cNvPr id="42085" name="AutoShape 101"/>
          <p:cNvSpPr>
            <a:spLocks noChangeArrowheads="1"/>
          </p:cNvSpPr>
          <p:nvPr/>
        </p:nvSpPr>
        <p:spPr bwMode="auto">
          <a:xfrm>
            <a:off x="3779838" y="3141663"/>
            <a:ext cx="1008062" cy="1079500"/>
          </a:xfrm>
          <a:prstGeom prst="rtTriangle">
            <a:avLst/>
          </a:prstGeom>
          <a:solidFill>
            <a:srgbClr val="00FFFF">
              <a:alpha val="44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088" name="AutoShape 104"/>
          <p:cNvSpPr>
            <a:spLocks/>
          </p:cNvSpPr>
          <p:nvPr/>
        </p:nvSpPr>
        <p:spPr bwMode="auto">
          <a:xfrm>
            <a:off x="7451725" y="5157788"/>
            <a:ext cx="1508125" cy="904875"/>
          </a:xfrm>
          <a:prstGeom prst="borderCallout2">
            <a:avLst>
              <a:gd name="adj1" fmla="val 12630"/>
              <a:gd name="adj2" fmla="val -5051"/>
              <a:gd name="adj3" fmla="val 12630"/>
              <a:gd name="adj4" fmla="val -46843"/>
              <a:gd name="adj5" fmla="val 140704"/>
              <a:gd name="adj6" fmla="val -110000"/>
            </a:avLst>
          </a:prstGeom>
          <a:solidFill>
            <a:schemeClr val="accent1"/>
          </a:solidFill>
          <a:ln w="9525">
            <a:solidFill>
              <a:schemeClr val="tx1"/>
            </a:solidFill>
            <a:miter lim="800000"/>
            <a:headEnd type="triangle" w="med" len="med"/>
            <a:tailEnd type="diamond"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Sadece Otomobil Üretilir</a:t>
            </a:r>
          </a:p>
        </p:txBody>
      </p:sp>
      <p:sp>
        <p:nvSpPr>
          <p:cNvPr id="42090" name="AutoShape 106"/>
          <p:cNvSpPr>
            <a:spLocks/>
          </p:cNvSpPr>
          <p:nvPr/>
        </p:nvSpPr>
        <p:spPr bwMode="auto">
          <a:xfrm>
            <a:off x="4356100" y="1946275"/>
            <a:ext cx="1436688" cy="609600"/>
          </a:xfrm>
          <a:prstGeom prst="borderCallout2">
            <a:avLst>
              <a:gd name="adj1" fmla="val 18750"/>
              <a:gd name="adj2" fmla="val -5306"/>
              <a:gd name="adj3" fmla="val 18750"/>
              <a:gd name="adj4" fmla="val -122542"/>
              <a:gd name="adj5" fmla="val 134634"/>
              <a:gd name="adj6" fmla="val -240551"/>
            </a:avLst>
          </a:prstGeom>
          <a:solidFill>
            <a:schemeClr val="accent1"/>
          </a:solidFill>
          <a:ln w="9525">
            <a:solidFill>
              <a:schemeClr val="tx1"/>
            </a:solidFill>
            <a:miter lim="800000"/>
            <a:headEnd type="triangle" w="med" len="med"/>
            <a:tailEnd type="diamond"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Sadece TV Üretilir</a:t>
            </a:r>
          </a:p>
        </p:txBody>
      </p:sp>
      <p:sp>
        <p:nvSpPr>
          <p:cNvPr id="42091" name="Text Box 107"/>
          <p:cNvSpPr txBox="1">
            <a:spLocks noChangeArrowheads="1"/>
          </p:cNvSpPr>
          <p:nvPr/>
        </p:nvSpPr>
        <p:spPr bwMode="auto">
          <a:xfrm>
            <a:off x="395288" y="11969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TV</a:t>
            </a:r>
          </a:p>
        </p:txBody>
      </p:sp>
      <p:sp>
        <p:nvSpPr>
          <p:cNvPr id="42092" name="Text Box 108"/>
          <p:cNvSpPr txBox="1">
            <a:spLocks noChangeArrowheads="1"/>
          </p:cNvSpPr>
          <p:nvPr/>
        </p:nvSpPr>
        <p:spPr bwMode="auto">
          <a:xfrm>
            <a:off x="7308850" y="6491288"/>
            <a:ext cx="109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Otomobil</a:t>
            </a:r>
          </a:p>
        </p:txBody>
      </p:sp>
      <p:sp>
        <p:nvSpPr>
          <p:cNvPr id="42048" name="Text Box 64"/>
          <p:cNvSpPr txBox="1">
            <a:spLocks noChangeArrowheads="1"/>
          </p:cNvSpPr>
          <p:nvPr/>
        </p:nvSpPr>
        <p:spPr bwMode="auto">
          <a:xfrm>
            <a:off x="3779838" y="31416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D</a:t>
            </a:r>
          </a:p>
        </p:txBody>
      </p:sp>
      <p:sp>
        <p:nvSpPr>
          <p:cNvPr id="42093" name="Text Box 109"/>
          <p:cNvSpPr txBox="1">
            <a:spLocks noChangeArrowheads="1"/>
          </p:cNvSpPr>
          <p:nvPr/>
        </p:nvSpPr>
        <p:spPr bwMode="auto">
          <a:xfrm>
            <a:off x="6443663" y="6092825"/>
            <a:ext cx="3286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srgbClr val="00CCFF"/>
                </a:solidFill>
                <a:latin typeface="Arial" charset="0"/>
                <a:sym typeface="Symbol" pitchFamily="18" charset="2"/>
              </a:rPr>
              <a:t></a:t>
            </a:r>
          </a:p>
        </p:txBody>
      </p:sp>
      <p:sp>
        <p:nvSpPr>
          <p:cNvPr id="42094" name="Text Box 110"/>
          <p:cNvSpPr txBox="1">
            <a:spLocks noChangeArrowheads="1"/>
          </p:cNvSpPr>
          <p:nvPr/>
        </p:nvSpPr>
        <p:spPr bwMode="auto">
          <a:xfrm>
            <a:off x="2124075" y="1557338"/>
            <a:ext cx="30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tr-TR">
                <a:solidFill>
                  <a:prstClr val="black"/>
                </a:solidFill>
                <a:latin typeface="Times New Roman" pitchFamily="18" charset="0"/>
                <a:cs typeface="Times New Roman" pitchFamily="18" charset="0"/>
              </a:rPr>
              <a:t>β</a:t>
            </a:r>
          </a:p>
        </p:txBody>
      </p:sp>
      <p:sp>
        <p:nvSpPr>
          <p:cNvPr id="42095" name="Line 111"/>
          <p:cNvSpPr>
            <a:spLocks noChangeShapeType="1"/>
          </p:cNvSpPr>
          <p:nvPr/>
        </p:nvSpPr>
        <p:spPr bwMode="auto">
          <a:xfrm>
            <a:off x="2195513" y="1484313"/>
            <a:ext cx="0" cy="6477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grpSp>
        <p:nvGrpSpPr>
          <p:cNvPr id="42103" name="Group 119"/>
          <p:cNvGrpSpPr>
            <a:grpSpLocks/>
          </p:cNvGrpSpPr>
          <p:nvPr/>
        </p:nvGrpSpPr>
        <p:grpSpPr bwMode="auto">
          <a:xfrm>
            <a:off x="6018213" y="549275"/>
            <a:ext cx="3125787" cy="727075"/>
            <a:chOff x="3684" y="2024"/>
            <a:chExt cx="1969" cy="458"/>
          </a:xfrm>
        </p:grpSpPr>
        <p:sp>
          <p:nvSpPr>
            <p:cNvPr id="42098" name="Text Box 114"/>
            <p:cNvSpPr txBox="1">
              <a:spLocks noChangeArrowheads="1"/>
            </p:cNvSpPr>
            <p:nvPr/>
          </p:nvSpPr>
          <p:spPr bwMode="auto">
            <a:xfrm>
              <a:off x="3684" y="2127"/>
              <a:ext cx="5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dirty="0">
                  <a:solidFill>
                    <a:prstClr val="black"/>
                  </a:solidFill>
                  <a:latin typeface="Arial" charset="0"/>
                </a:rPr>
                <a:t>MDO=</a:t>
              </a:r>
            </a:p>
          </p:txBody>
        </p:sp>
        <p:grpSp>
          <p:nvGrpSpPr>
            <p:cNvPr id="42102" name="Group 118"/>
            <p:cNvGrpSpPr>
              <a:grpSpLocks/>
            </p:cNvGrpSpPr>
            <p:nvPr/>
          </p:nvGrpSpPr>
          <p:grpSpPr bwMode="auto">
            <a:xfrm>
              <a:off x="4241" y="2024"/>
              <a:ext cx="1412" cy="458"/>
              <a:chOff x="4241" y="2024"/>
              <a:chExt cx="1412" cy="458"/>
            </a:xfrm>
          </p:grpSpPr>
          <p:sp>
            <p:nvSpPr>
              <p:cNvPr id="42099" name="Text Box 115"/>
              <p:cNvSpPr txBox="1">
                <a:spLocks noChangeArrowheads="1"/>
              </p:cNvSpPr>
              <p:nvPr/>
            </p:nvSpPr>
            <p:spPr bwMode="auto">
              <a:xfrm>
                <a:off x="4241" y="2024"/>
                <a:ext cx="1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Azaltılan Mal Miktarı</a:t>
                </a:r>
              </a:p>
            </p:txBody>
          </p:sp>
          <p:sp>
            <p:nvSpPr>
              <p:cNvPr id="42100" name="Text Box 116"/>
              <p:cNvSpPr txBox="1">
                <a:spLocks noChangeArrowheads="1"/>
              </p:cNvSpPr>
              <p:nvPr/>
            </p:nvSpPr>
            <p:spPr bwMode="auto">
              <a:xfrm>
                <a:off x="4241" y="2251"/>
                <a:ext cx="13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Artırılan Mal Miktarı</a:t>
                </a:r>
              </a:p>
            </p:txBody>
          </p:sp>
          <p:sp>
            <p:nvSpPr>
              <p:cNvPr id="42101" name="Line 117"/>
              <p:cNvSpPr>
                <a:spLocks noChangeShapeType="1"/>
              </p:cNvSpPr>
              <p:nvPr/>
            </p:nvSpPr>
            <p:spPr bwMode="auto">
              <a:xfrm>
                <a:off x="4241" y="2251"/>
                <a:ext cx="136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grpSp>
      </p:grpSp>
      <p:cxnSp>
        <p:nvCxnSpPr>
          <p:cNvPr id="42112" name="AutoShape 128"/>
          <p:cNvCxnSpPr>
            <a:cxnSpLocks noChangeShapeType="1"/>
            <a:stCxn id="42110" idx="2"/>
            <a:endCxn id="42093" idx="1"/>
          </p:cNvCxnSpPr>
          <p:nvPr/>
        </p:nvCxnSpPr>
        <p:spPr bwMode="auto">
          <a:xfrm rot="5400000">
            <a:off x="4707732" y="3586956"/>
            <a:ext cx="4425950" cy="954087"/>
          </a:xfrm>
          <a:prstGeom prst="bentConnector4">
            <a:avLst>
              <a:gd name="adj1" fmla="val 47884"/>
              <a:gd name="adj2" fmla="val 123958"/>
            </a:avLst>
          </a:prstGeom>
          <a:noFill/>
          <a:ln w="9525">
            <a:solidFill>
              <a:srgbClr val="00CC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2119" name="Group 135"/>
          <p:cNvGrpSpPr>
            <a:grpSpLocks/>
          </p:cNvGrpSpPr>
          <p:nvPr/>
        </p:nvGrpSpPr>
        <p:grpSpPr bwMode="auto">
          <a:xfrm>
            <a:off x="5607050" y="1268413"/>
            <a:ext cx="3536950" cy="798512"/>
            <a:chOff x="3424" y="2251"/>
            <a:chExt cx="2228" cy="503"/>
          </a:xfrm>
        </p:grpSpPr>
        <p:sp>
          <p:nvSpPr>
            <p:cNvPr id="42105" name="Text Box 121"/>
            <p:cNvSpPr txBox="1">
              <a:spLocks noChangeArrowheads="1"/>
            </p:cNvSpPr>
            <p:nvPr/>
          </p:nvSpPr>
          <p:spPr bwMode="auto">
            <a:xfrm>
              <a:off x="3424" y="2387"/>
              <a:ext cx="5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MDO=</a:t>
              </a:r>
            </a:p>
          </p:txBody>
        </p:sp>
        <p:sp>
          <p:nvSpPr>
            <p:cNvPr id="42107" name="Text Box 123"/>
            <p:cNvSpPr txBox="1">
              <a:spLocks noChangeArrowheads="1"/>
            </p:cNvSpPr>
            <p:nvPr/>
          </p:nvSpPr>
          <p:spPr bwMode="auto">
            <a:xfrm>
              <a:off x="3923" y="2251"/>
              <a:ext cx="3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r>
                <a:rPr lang="tr-TR" altLang="tr-TR">
                  <a:solidFill>
                    <a:prstClr val="black"/>
                  </a:solidFill>
                  <a:latin typeface="Arial" charset="0"/>
                  <a:cs typeface="Arial" charset="0"/>
                </a:rPr>
                <a:t>∆T</a:t>
              </a:r>
            </a:p>
          </p:txBody>
        </p:sp>
        <p:sp>
          <p:nvSpPr>
            <p:cNvPr id="42108" name="Text Box 124"/>
            <p:cNvSpPr txBox="1">
              <a:spLocks noChangeArrowheads="1"/>
            </p:cNvSpPr>
            <p:nvPr/>
          </p:nvSpPr>
          <p:spPr bwMode="auto">
            <a:xfrm>
              <a:off x="3923" y="2523"/>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 ∆O</a:t>
              </a:r>
            </a:p>
          </p:txBody>
        </p:sp>
        <p:sp>
          <p:nvSpPr>
            <p:cNvPr id="42109" name="Line 125"/>
            <p:cNvSpPr>
              <a:spLocks noChangeShapeType="1"/>
            </p:cNvSpPr>
            <p:nvPr/>
          </p:nvSpPr>
          <p:spPr bwMode="auto">
            <a:xfrm>
              <a:off x="3923" y="2523"/>
              <a:ext cx="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110" name="Text Box 126"/>
            <p:cNvSpPr txBox="1">
              <a:spLocks noChangeArrowheads="1"/>
            </p:cNvSpPr>
            <p:nvPr/>
          </p:nvSpPr>
          <p:spPr bwMode="auto">
            <a:xfrm>
              <a:off x="4286" y="2387"/>
              <a:ext cx="5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r>
                <a:rPr lang="tr-TR" altLang="tr-TR">
                  <a:solidFill>
                    <a:srgbClr val="00CCFF"/>
                  </a:solidFill>
                  <a:latin typeface="Arial" charset="0"/>
                </a:rPr>
                <a:t>tan </a:t>
              </a:r>
              <a:r>
                <a:rPr lang="tr-TR" altLang="tr-TR">
                  <a:solidFill>
                    <a:srgbClr val="00CCFF"/>
                  </a:solidFill>
                  <a:latin typeface="Arial" charset="0"/>
                  <a:sym typeface="Symbol" pitchFamily="18" charset="2"/>
                </a:rPr>
                <a:t></a:t>
              </a:r>
            </a:p>
          </p:txBody>
        </p:sp>
        <p:grpSp>
          <p:nvGrpSpPr>
            <p:cNvPr id="42117" name="Group 133"/>
            <p:cNvGrpSpPr>
              <a:grpSpLocks/>
            </p:cNvGrpSpPr>
            <p:nvPr/>
          </p:nvGrpSpPr>
          <p:grpSpPr bwMode="auto">
            <a:xfrm>
              <a:off x="4740" y="2296"/>
              <a:ext cx="555" cy="413"/>
              <a:chOff x="5226" y="2296"/>
              <a:chExt cx="555" cy="413"/>
            </a:xfrm>
          </p:grpSpPr>
          <p:sp>
            <p:nvSpPr>
              <p:cNvPr id="42113" name="Text Box 129"/>
              <p:cNvSpPr txBox="1">
                <a:spLocks noChangeArrowheads="1"/>
              </p:cNvSpPr>
              <p:nvPr/>
            </p:nvSpPr>
            <p:spPr bwMode="auto">
              <a:xfrm>
                <a:off x="5226" y="2399"/>
                <a:ext cx="2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p>
            </p:txBody>
          </p:sp>
          <p:sp>
            <p:nvSpPr>
              <p:cNvPr id="42114" name="Text Box 130"/>
              <p:cNvSpPr txBox="1">
                <a:spLocks noChangeArrowheads="1"/>
              </p:cNvSpPr>
              <p:nvPr/>
            </p:nvSpPr>
            <p:spPr bwMode="auto">
              <a:xfrm>
                <a:off x="5436" y="2296"/>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-50</a:t>
                </a:r>
              </a:p>
            </p:txBody>
          </p:sp>
          <p:sp>
            <p:nvSpPr>
              <p:cNvPr id="42115" name="Text Box 131"/>
              <p:cNvSpPr txBox="1">
                <a:spLocks noChangeArrowheads="1"/>
              </p:cNvSpPr>
              <p:nvPr/>
            </p:nvSpPr>
            <p:spPr bwMode="auto">
              <a:xfrm>
                <a:off x="5465" y="2478"/>
                <a:ext cx="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 10</a:t>
                </a:r>
              </a:p>
            </p:txBody>
          </p:sp>
          <p:sp>
            <p:nvSpPr>
              <p:cNvPr id="42116" name="Line 132"/>
              <p:cNvSpPr>
                <a:spLocks noChangeShapeType="1"/>
              </p:cNvSpPr>
              <p:nvPr/>
            </p:nvSpPr>
            <p:spPr bwMode="auto">
              <a:xfrm>
                <a:off x="5385" y="2523"/>
                <a:ext cx="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grpSp>
        <p:sp>
          <p:nvSpPr>
            <p:cNvPr id="42118" name="Text Box 134"/>
            <p:cNvSpPr txBox="1">
              <a:spLocks noChangeArrowheads="1"/>
            </p:cNvSpPr>
            <p:nvPr/>
          </p:nvSpPr>
          <p:spPr bwMode="auto">
            <a:xfrm>
              <a:off x="5284" y="2387"/>
              <a:ext cx="3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 -5</a:t>
              </a:r>
            </a:p>
          </p:txBody>
        </p:sp>
      </p:grpSp>
      <p:sp>
        <p:nvSpPr>
          <p:cNvPr id="42121" name="AutoShape 137"/>
          <p:cNvSpPr>
            <a:spLocks/>
          </p:cNvSpPr>
          <p:nvPr/>
        </p:nvSpPr>
        <p:spPr bwMode="auto">
          <a:xfrm>
            <a:off x="6948488" y="3284538"/>
            <a:ext cx="2012950" cy="1195387"/>
          </a:xfrm>
          <a:prstGeom prst="borderCallout2">
            <a:avLst>
              <a:gd name="adj1" fmla="val 9560"/>
              <a:gd name="adj2" fmla="val -3787"/>
              <a:gd name="adj3" fmla="val 9560"/>
              <a:gd name="adj4" fmla="val -40616"/>
              <a:gd name="adj5" fmla="val -30148"/>
              <a:gd name="adj6" fmla="val -7870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Üretim Yapılamaz. Kaynaklar Yetersiz</a:t>
            </a:r>
          </a:p>
        </p:txBody>
      </p:sp>
      <p:sp>
        <p:nvSpPr>
          <p:cNvPr id="42122" name="Line 138"/>
          <p:cNvSpPr>
            <a:spLocks noChangeShapeType="1"/>
          </p:cNvSpPr>
          <p:nvPr/>
        </p:nvSpPr>
        <p:spPr bwMode="auto">
          <a:xfrm>
            <a:off x="3995738" y="5013325"/>
            <a:ext cx="576262"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123" name="Line 139"/>
          <p:cNvSpPr>
            <a:spLocks noChangeShapeType="1"/>
          </p:cNvSpPr>
          <p:nvPr/>
        </p:nvSpPr>
        <p:spPr bwMode="auto">
          <a:xfrm>
            <a:off x="1187450" y="3644900"/>
            <a:ext cx="0" cy="504825"/>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42124" name="Oval 140"/>
          <p:cNvSpPr>
            <a:spLocks noChangeArrowheads="1"/>
          </p:cNvSpPr>
          <p:nvPr/>
        </p:nvSpPr>
        <p:spPr bwMode="auto">
          <a:xfrm>
            <a:off x="3492500" y="3068638"/>
            <a:ext cx="574675" cy="360362"/>
          </a:xfrm>
          <a:prstGeom prst="ellipse">
            <a:avLst/>
          </a:prstGeom>
          <a:solidFill>
            <a:srgbClr val="C0C0C0">
              <a:alpha val="47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42125" name="AutoShape 141"/>
          <p:cNvSpPr>
            <a:spLocks/>
          </p:cNvSpPr>
          <p:nvPr/>
        </p:nvSpPr>
        <p:spPr bwMode="auto">
          <a:xfrm>
            <a:off x="3995738" y="1341438"/>
            <a:ext cx="1363662" cy="609600"/>
          </a:xfrm>
          <a:prstGeom prst="borderCallout2">
            <a:avLst>
              <a:gd name="adj1" fmla="val 18750"/>
              <a:gd name="adj2" fmla="val -5588"/>
              <a:gd name="adj3" fmla="val 18750"/>
              <a:gd name="adj4" fmla="val -8264"/>
              <a:gd name="adj5" fmla="val 302343"/>
              <a:gd name="adj6" fmla="val -1094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dirty="0">
                <a:solidFill>
                  <a:prstClr val="black"/>
                </a:solidFill>
                <a:latin typeface="Arial" charset="0"/>
              </a:rPr>
              <a:t>İhmal Edilebilir</a:t>
            </a:r>
          </a:p>
        </p:txBody>
      </p:sp>
    </p:spTree>
    <p:extLst>
      <p:ext uri="{BB962C8B-B14F-4D97-AF65-F5344CB8AC3E}">
        <p14:creationId xmlns:p14="http://schemas.microsoft.com/office/powerpoint/2010/main" val="38316845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500" fill="hold"/>
                                        <p:tgtEl>
                                          <p:spTgt spid="41986"/>
                                        </p:tgtEl>
                                        <p:attrNameLst>
                                          <p:attrName>ppt_w</p:attrName>
                                        </p:attrNameLst>
                                      </p:cBhvr>
                                      <p:tavLst>
                                        <p:tav tm="0">
                                          <p:val>
                                            <p:fltVal val="0"/>
                                          </p:val>
                                        </p:tav>
                                        <p:tav tm="100000">
                                          <p:val>
                                            <p:strVal val="#ppt_w"/>
                                          </p:val>
                                        </p:tav>
                                      </p:tavLst>
                                    </p:anim>
                                    <p:anim calcmode="lin" valueType="num">
                                      <p:cBhvr>
                                        <p:cTn id="8" dur="500" fill="hold"/>
                                        <p:tgtEl>
                                          <p:spTgt spid="41986"/>
                                        </p:tgtEl>
                                        <p:attrNameLst>
                                          <p:attrName>ppt_h</p:attrName>
                                        </p:attrNameLst>
                                      </p:cBhvr>
                                      <p:tavLst>
                                        <p:tav tm="0">
                                          <p:val>
                                            <p:fltVal val="0"/>
                                          </p:val>
                                        </p:tav>
                                        <p:tav tm="100000">
                                          <p:val>
                                            <p:strVal val="#ppt_h"/>
                                          </p:val>
                                        </p:tav>
                                      </p:tavLst>
                                    </p:anim>
                                    <p:animEffect transition="in" filter="fade">
                                      <p:cBhvr>
                                        <p:cTn id="9" dur="500"/>
                                        <p:tgtEl>
                                          <p:spTgt spid="4198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2050"/>
                                        </p:tgtEl>
                                        <p:attrNameLst>
                                          <p:attrName>style.visibility</p:attrName>
                                        </p:attrNameLst>
                                      </p:cBhvr>
                                      <p:to>
                                        <p:strVal val="visible"/>
                                      </p:to>
                                    </p:set>
                                    <p:animEffect transition="in" filter="circle(in)">
                                      <p:cBhvr>
                                        <p:cTn id="14" dur="2000"/>
                                        <p:tgtEl>
                                          <p:spTgt spid="42050"/>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42045"/>
                                        </p:tgtEl>
                                        <p:attrNameLst>
                                          <p:attrName>style.visibility</p:attrName>
                                        </p:attrNameLst>
                                      </p:cBhvr>
                                      <p:to>
                                        <p:strVal val="visible"/>
                                      </p:to>
                                    </p:set>
                                    <p:animEffect transition="in" filter="circle(in)">
                                      <p:cBhvr>
                                        <p:cTn id="17" dur="2000"/>
                                        <p:tgtEl>
                                          <p:spTgt spid="42045"/>
                                        </p:tgtEl>
                                      </p:cBhvr>
                                    </p:animEffect>
                                  </p:childTnLst>
                                </p:cTn>
                              </p:par>
                            </p:childTnLst>
                          </p:cTn>
                        </p:par>
                        <p:par>
                          <p:cTn id="18" fill="hold" nodeType="afterGroup">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42090"/>
                                        </p:tgtEl>
                                        <p:attrNameLst>
                                          <p:attrName>style.visibility</p:attrName>
                                        </p:attrNameLst>
                                      </p:cBhvr>
                                      <p:to>
                                        <p:strVal val="visible"/>
                                      </p:to>
                                    </p:set>
                                    <p:animEffect transition="in" filter="wipe(left)">
                                      <p:cBhvr>
                                        <p:cTn id="21" dur="500"/>
                                        <p:tgtEl>
                                          <p:spTgt spid="4209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xit" presetSubtype="10" fill="hold" grpId="1" nodeType="clickEffect">
                                  <p:stCondLst>
                                    <p:cond delay="0"/>
                                  </p:stCondLst>
                                  <p:childTnLst>
                                    <p:animEffect transition="out" filter="checkerboard(across)">
                                      <p:cBhvr>
                                        <p:cTn id="25" dur="500"/>
                                        <p:tgtEl>
                                          <p:spTgt spid="42090"/>
                                        </p:tgtEl>
                                      </p:cBhvr>
                                    </p:animEffect>
                                    <p:set>
                                      <p:cBhvr>
                                        <p:cTn id="26" dur="1" fill="hold">
                                          <p:stCondLst>
                                            <p:cond delay="499"/>
                                          </p:stCondLst>
                                        </p:cTn>
                                        <p:tgtEl>
                                          <p:spTgt spid="42090"/>
                                        </p:tgtEl>
                                        <p:attrNameLst>
                                          <p:attrName>style.visibility</p:attrName>
                                        </p:attrNameLst>
                                      </p:cBhvr>
                                      <p:to>
                                        <p:strVal val="hidden"/>
                                      </p:to>
                                    </p:set>
                                  </p:childTnLst>
                                </p:cTn>
                              </p:par>
                              <p:par>
                                <p:cTn id="27" presetID="6" presetClass="entr" presetSubtype="16" fill="hold" grpId="0" nodeType="withEffect">
                                  <p:stCondLst>
                                    <p:cond delay="0"/>
                                  </p:stCondLst>
                                  <p:childTnLst>
                                    <p:set>
                                      <p:cBhvr>
                                        <p:cTn id="28" dur="1" fill="hold">
                                          <p:stCondLst>
                                            <p:cond delay="0"/>
                                          </p:stCondLst>
                                        </p:cTn>
                                        <p:tgtEl>
                                          <p:spTgt spid="42070"/>
                                        </p:tgtEl>
                                        <p:attrNameLst>
                                          <p:attrName>style.visibility</p:attrName>
                                        </p:attrNameLst>
                                      </p:cBhvr>
                                      <p:to>
                                        <p:strVal val="visible"/>
                                      </p:to>
                                    </p:set>
                                    <p:animEffect transition="in" filter="circle(in)">
                                      <p:cBhvr>
                                        <p:cTn id="29" dur="2000"/>
                                        <p:tgtEl>
                                          <p:spTgt spid="42070"/>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42051"/>
                                        </p:tgtEl>
                                        <p:attrNameLst>
                                          <p:attrName>style.visibility</p:attrName>
                                        </p:attrNameLst>
                                      </p:cBhvr>
                                      <p:to>
                                        <p:strVal val="visible"/>
                                      </p:to>
                                    </p:set>
                                    <p:animEffect transition="in" filter="circle(in)">
                                      <p:cBhvr>
                                        <p:cTn id="32" dur="2000"/>
                                        <p:tgtEl>
                                          <p:spTgt spid="42051"/>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42088"/>
                                        </p:tgtEl>
                                        <p:attrNameLst>
                                          <p:attrName>style.visibility</p:attrName>
                                        </p:attrNameLst>
                                      </p:cBhvr>
                                      <p:to>
                                        <p:strVal val="visible"/>
                                      </p:to>
                                    </p:set>
                                    <p:animEffect transition="in" filter="wipe(left)">
                                      <p:cBhvr>
                                        <p:cTn id="35" dur="500"/>
                                        <p:tgtEl>
                                          <p:spTgt spid="42088"/>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xit" presetSubtype="0" fill="hold" grpId="1" nodeType="clickEffect">
                                  <p:stCondLst>
                                    <p:cond delay="0"/>
                                  </p:stCondLst>
                                  <p:childTnLst>
                                    <p:animEffect transition="out" filter="fade">
                                      <p:cBhvr>
                                        <p:cTn id="39" dur="2000"/>
                                        <p:tgtEl>
                                          <p:spTgt spid="42088"/>
                                        </p:tgtEl>
                                      </p:cBhvr>
                                    </p:animEffect>
                                    <p:set>
                                      <p:cBhvr>
                                        <p:cTn id="40" dur="1" fill="hold">
                                          <p:stCondLst>
                                            <p:cond delay="1999"/>
                                          </p:stCondLst>
                                        </p:cTn>
                                        <p:tgtEl>
                                          <p:spTgt spid="42088"/>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42064"/>
                                        </p:tgtEl>
                                        <p:attrNameLst>
                                          <p:attrName>style.visibility</p:attrName>
                                        </p:attrNameLst>
                                      </p:cBhvr>
                                      <p:to>
                                        <p:strVal val="visible"/>
                                      </p:to>
                                    </p:set>
                                    <p:animEffect transition="in" filter="wipe(up)">
                                      <p:cBhvr>
                                        <p:cTn id="45" dur="500"/>
                                        <p:tgtEl>
                                          <p:spTgt spid="42064"/>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42065"/>
                                        </p:tgtEl>
                                        <p:attrNameLst>
                                          <p:attrName>style.visibility</p:attrName>
                                        </p:attrNameLst>
                                      </p:cBhvr>
                                      <p:to>
                                        <p:strVal val="visible"/>
                                      </p:to>
                                    </p:set>
                                    <p:animEffect transition="in" filter="circle(in)">
                                      <p:cBhvr>
                                        <p:cTn id="48" dur="2000"/>
                                        <p:tgtEl>
                                          <p:spTgt spid="42065"/>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42046"/>
                                        </p:tgtEl>
                                        <p:attrNameLst>
                                          <p:attrName>style.visibility</p:attrName>
                                        </p:attrNameLst>
                                      </p:cBhvr>
                                      <p:to>
                                        <p:strVal val="visible"/>
                                      </p:to>
                                    </p:set>
                                    <p:animEffect transition="in" filter="circle(in)">
                                      <p:cBhvr>
                                        <p:cTn id="51" dur="2000"/>
                                        <p:tgtEl>
                                          <p:spTgt spid="42046"/>
                                        </p:tgtEl>
                                      </p:cBhvr>
                                    </p:animEffect>
                                  </p:childTnLst>
                                </p:cTn>
                              </p:par>
                            </p:childTnLst>
                          </p:cTn>
                        </p:par>
                        <p:par>
                          <p:cTn id="52" fill="hold" nodeType="afterGroup">
                            <p:stCondLst>
                              <p:cond delay="2000"/>
                            </p:stCondLst>
                            <p:childTnLst>
                              <p:par>
                                <p:cTn id="53" presetID="22" presetClass="entr" presetSubtype="4" fill="hold" grpId="0" nodeType="afterEffect">
                                  <p:stCondLst>
                                    <p:cond delay="0"/>
                                  </p:stCondLst>
                                  <p:childTnLst>
                                    <p:set>
                                      <p:cBhvr>
                                        <p:cTn id="54" dur="1" fill="hold">
                                          <p:stCondLst>
                                            <p:cond delay="0"/>
                                          </p:stCondLst>
                                        </p:cTn>
                                        <p:tgtEl>
                                          <p:spTgt spid="42063"/>
                                        </p:tgtEl>
                                        <p:attrNameLst>
                                          <p:attrName>style.visibility</p:attrName>
                                        </p:attrNameLst>
                                      </p:cBhvr>
                                      <p:to>
                                        <p:strVal val="visible"/>
                                      </p:to>
                                    </p:set>
                                    <p:animEffect transition="in" filter="wipe(down)">
                                      <p:cBhvr>
                                        <p:cTn id="55" dur="500"/>
                                        <p:tgtEl>
                                          <p:spTgt spid="42063"/>
                                        </p:tgtEl>
                                      </p:cBhvr>
                                    </p:animEffect>
                                  </p:childTnLst>
                                </p:cTn>
                              </p:par>
                            </p:childTnLst>
                          </p:cTn>
                        </p:par>
                        <p:par>
                          <p:cTn id="56" fill="hold" nodeType="afterGroup">
                            <p:stCondLst>
                              <p:cond delay="2500"/>
                            </p:stCondLst>
                            <p:childTnLst>
                              <p:par>
                                <p:cTn id="57" presetID="6" presetClass="entr" presetSubtype="16" fill="hold" grpId="0" nodeType="afterEffect">
                                  <p:stCondLst>
                                    <p:cond delay="0"/>
                                  </p:stCondLst>
                                  <p:childTnLst>
                                    <p:set>
                                      <p:cBhvr>
                                        <p:cTn id="58" dur="1" fill="hold">
                                          <p:stCondLst>
                                            <p:cond delay="0"/>
                                          </p:stCondLst>
                                        </p:cTn>
                                        <p:tgtEl>
                                          <p:spTgt spid="42066"/>
                                        </p:tgtEl>
                                        <p:attrNameLst>
                                          <p:attrName>style.visibility</p:attrName>
                                        </p:attrNameLst>
                                      </p:cBhvr>
                                      <p:to>
                                        <p:strVal val="visible"/>
                                      </p:to>
                                    </p:set>
                                    <p:animEffect transition="in" filter="circle(in)">
                                      <p:cBhvr>
                                        <p:cTn id="59" dur="2000"/>
                                        <p:tgtEl>
                                          <p:spTgt spid="42066"/>
                                        </p:tgtEl>
                                      </p:cBhvr>
                                    </p:animEffect>
                                  </p:childTnLst>
                                </p:cTn>
                              </p:par>
                            </p:childTnLst>
                          </p:cTn>
                        </p:par>
                        <p:par>
                          <p:cTn id="60" fill="hold" nodeType="afterGroup">
                            <p:stCondLst>
                              <p:cond delay="4500"/>
                            </p:stCondLst>
                            <p:childTnLst>
                              <p:par>
                                <p:cTn id="61" presetID="6" presetClass="entr" presetSubtype="16" fill="hold" grpId="0" nodeType="afterEffect">
                                  <p:stCondLst>
                                    <p:cond delay="0"/>
                                  </p:stCondLst>
                                  <p:childTnLst>
                                    <p:set>
                                      <p:cBhvr>
                                        <p:cTn id="62" dur="1" fill="hold">
                                          <p:stCondLst>
                                            <p:cond delay="0"/>
                                          </p:stCondLst>
                                        </p:cTn>
                                        <p:tgtEl>
                                          <p:spTgt spid="42047"/>
                                        </p:tgtEl>
                                        <p:attrNameLst>
                                          <p:attrName>style.visibility</p:attrName>
                                        </p:attrNameLst>
                                      </p:cBhvr>
                                      <p:to>
                                        <p:strVal val="visible"/>
                                      </p:to>
                                    </p:set>
                                    <p:animEffect transition="in" filter="circle(in)">
                                      <p:cBhvr>
                                        <p:cTn id="63" dur="2000"/>
                                        <p:tgtEl>
                                          <p:spTgt spid="42047"/>
                                        </p:tgtEl>
                                      </p:cBhvr>
                                    </p:animEffect>
                                  </p:childTnLst>
                                </p:cTn>
                              </p:par>
                            </p:childTnLst>
                          </p:cTn>
                        </p:par>
                        <p:par>
                          <p:cTn id="64" fill="hold" nodeType="afterGroup">
                            <p:stCondLst>
                              <p:cond delay="6500"/>
                            </p:stCondLst>
                            <p:childTnLst>
                              <p:par>
                                <p:cTn id="65" presetID="22" presetClass="entr" presetSubtype="4" fill="hold" grpId="0" nodeType="afterEffect">
                                  <p:stCondLst>
                                    <p:cond delay="0"/>
                                  </p:stCondLst>
                                  <p:childTnLst>
                                    <p:set>
                                      <p:cBhvr>
                                        <p:cTn id="66" dur="1" fill="hold">
                                          <p:stCondLst>
                                            <p:cond delay="0"/>
                                          </p:stCondLst>
                                        </p:cTn>
                                        <p:tgtEl>
                                          <p:spTgt spid="42067"/>
                                        </p:tgtEl>
                                        <p:attrNameLst>
                                          <p:attrName>style.visibility</p:attrName>
                                        </p:attrNameLst>
                                      </p:cBhvr>
                                      <p:to>
                                        <p:strVal val="visible"/>
                                      </p:to>
                                    </p:set>
                                    <p:animEffect transition="in" filter="wipe(down)">
                                      <p:cBhvr>
                                        <p:cTn id="67" dur="500"/>
                                        <p:tgtEl>
                                          <p:spTgt spid="42067"/>
                                        </p:tgtEl>
                                      </p:cBhvr>
                                    </p:animEffect>
                                  </p:childTnLst>
                                </p:cTn>
                              </p:par>
                              <p:par>
                                <p:cTn id="68" presetID="6" presetClass="entr" presetSubtype="16" fill="hold" grpId="0" nodeType="withEffect">
                                  <p:stCondLst>
                                    <p:cond delay="0"/>
                                  </p:stCondLst>
                                  <p:childTnLst>
                                    <p:set>
                                      <p:cBhvr>
                                        <p:cTn id="69" dur="1" fill="hold">
                                          <p:stCondLst>
                                            <p:cond delay="0"/>
                                          </p:stCondLst>
                                        </p:cTn>
                                        <p:tgtEl>
                                          <p:spTgt spid="42068"/>
                                        </p:tgtEl>
                                        <p:attrNameLst>
                                          <p:attrName>style.visibility</p:attrName>
                                        </p:attrNameLst>
                                      </p:cBhvr>
                                      <p:to>
                                        <p:strVal val="visible"/>
                                      </p:to>
                                    </p:set>
                                    <p:animEffect transition="in" filter="circle(in)">
                                      <p:cBhvr>
                                        <p:cTn id="70" dur="2000"/>
                                        <p:tgtEl>
                                          <p:spTgt spid="42068"/>
                                        </p:tgtEl>
                                      </p:cBhvr>
                                    </p:animEffect>
                                  </p:childTnLst>
                                </p:cTn>
                              </p:par>
                              <p:par>
                                <p:cTn id="71" presetID="6" presetClass="entr" presetSubtype="16" fill="hold" grpId="0" nodeType="withEffect">
                                  <p:stCondLst>
                                    <p:cond delay="0"/>
                                  </p:stCondLst>
                                  <p:childTnLst>
                                    <p:set>
                                      <p:cBhvr>
                                        <p:cTn id="72" dur="1" fill="hold">
                                          <p:stCondLst>
                                            <p:cond delay="0"/>
                                          </p:stCondLst>
                                        </p:cTn>
                                        <p:tgtEl>
                                          <p:spTgt spid="42048"/>
                                        </p:tgtEl>
                                        <p:attrNameLst>
                                          <p:attrName>style.visibility</p:attrName>
                                        </p:attrNameLst>
                                      </p:cBhvr>
                                      <p:to>
                                        <p:strVal val="visible"/>
                                      </p:to>
                                    </p:set>
                                    <p:animEffect transition="in" filter="circle(in)">
                                      <p:cBhvr>
                                        <p:cTn id="73" dur="2000"/>
                                        <p:tgtEl>
                                          <p:spTgt spid="42048"/>
                                        </p:tgtEl>
                                      </p:cBhvr>
                                    </p:animEffect>
                                  </p:childTnLst>
                                </p:cTn>
                              </p:par>
                            </p:childTnLst>
                          </p:cTn>
                        </p:par>
                        <p:par>
                          <p:cTn id="74" fill="hold" nodeType="afterGroup">
                            <p:stCondLst>
                              <p:cond delay="8500"/>
                            </p:stCondLst>
                            <p:childTnLst>
                              <p:par>
                                <p:cTn id="75" presetID="22" presetClass="entr" presetSubtype="4" fill="hold" grpId="0" nodeType="afterEffect">
                                  <p:stCondLst>
                                    <p:cond delay="0"/>
                                  </p:stCondLst>
                                  <p:childTnLst>
                                    <p:set>
                                      <p:cBhvr>
                                        <p:cTn id="76" dur="1" fill="hold">
                                          <p:stCondLst>
                                            <p:cond delay="0"/>
                                          </p:stCondLst>
                                        </p:cTn>
                                        <p:tgtEl>
                                          <p:spTgt spid="42069"/>
                                        </p:tgtEl>
                                        <p:attrNameLst>
                                          <p:attrName>style.visibility</p:attrName>
                                        </p:attrNameLst>
                                      </p:cBhvr>
                                      <p:to>
                                        <p:strVal val="visible"/>
                                      </p:to>
                                    </p:set>
                                    <p:animEffect transition="in" filter="wipe(down)">
                                      <p:cBhvr>
                                        <p:cTn id="77" dur="500"/>
                                        <p:tgtEl>
                                          <p:spTgt spid="42069"/>
                                        </p:tgtEl>
                                      </p:cBhvr>
                                    </p:animEffect>
                                  </p:childTnLst>
                                </p:cTn>
                              </p:par>
                              <p:par>
                                <p:cTn id="78" presetID="6" presetClass="entr" presetSubtype="16" fill="hold" grpId="0" nodeType="withEffect">
                                  <p:stCondLst>
                                    <p:cond delay="0"/>
                                  </p:stCondLst>
                                  <p:childTnLst>
                                    <p:set>
                                      <p:cBhvr>
                                        <p:cTn id="79" dur="1" fill="hold">
                                          <p:stCondLst>
                                            <p:cond delay="0"/>
                                          </p:stCondLst>
                                        </p:cTn>
                                        <p:tgtEl>
                                          <p:spTgt spid="42071"/>
                                        </p:tgtEl>
                                        <p:attrNameLst>
                                          <p:attrName>style.visibility</p:attrName>
                                        </p:attrNameLst>
                                      </p:cBhvr>
                                      <p:to>
                                        <p:strVal val="visible"/>
                                      </p:to>
                                    </p:set>
                                    <p:animEffect transition="in" filter="circle(in)">
                                      <p:cBhvr>
                                        <p:cTn id="80" dur="2000"/>
                                        <p:tgtEl>
                                          <p:spTgt spid="42071"/>
                                        </p:tgtEl>
                                      </p:cBhvr>
                                    </p:animEffect>
                                  </p:childTnLst>
                                </p:cTn>
                              </p:par>
                              <p:par>
                                <p:cTn id="81" presetID="6" presetClass="entr" presetSubtype="16" fill="hold" grpId="0" nodeType="withEffect">
                                  <p:stCondLst>
                                    <p:cond delay="0"/>
                                  </p:stCondLst>
                                  <p:childTnLst>
                                    <p:set>
                                      <p:cBhvr>
                                        <p:cTn id="82" dur="1" fill="hold">
                                          <p:stCondLst>
                                            <p:cond delay="0"/>
                                          </p:stCondLst>
                                        </p:cTn>
                                        <p:tgtEl>
                                          <p:spTgt spid="42049"/>
                                        </p:tgtEl>
                                        <p:attrNameLst>
                                          <p:attrName>style.visibility</p:attrName>
                                        </p:attrNameLst>
                                      </p:cBhvr>
                                      <p:to>
                                        <p:strVal val="visible"/>
                                      </p:to>
                                    </p:set>
                                    <p:animEffect transition="in" filter="circle(in)">
                                      <p:cBhvr>
                                        <p:cTn id="83" dur="2000"/>
                                        <p:tgtEl>
                                          <p:spTgt spid="42049"/>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1" fill="hold" grpId="0" nodeType="clickEffect">
                                  <p:stCondLst>
                                    <p:cond delay="0"/>
                                  </p:stCondLst>
                                  <p:childTnLst>
                                    <p:set>
                                      <p:cBhvr>
                                        <p:cTn id="87" dur="1" fill="hold">
                                          <p:stCondLst>
                                            <p:cond delay="0"/>
                                          </p:stCondLst>
                                        </p:cTn>
                                        <p:tgtEl>
                                          <p:spTgt spid="42044"/>
                                        </p:tgtEl>
                                        <p:attrNameLst>
                                          <p:attrName>style.visibility</p:attrName>
                                        </p:attrNameLst>
                                      </p:cBhvr>
                                      <p:to>
                                        <p:strVal val="visible"/>
                                      </p:to>
                                    </p:set>
                                    <p:animEffect transition="in" filter="wipe(up)">
                                      <p:cBhvr>
                                        <p:cTn id="88" dur="500"/>
                                        <p:tgtEl>
                                          <p:spTgt spid="42044"/>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6" presetClass="entr" presetSubtype="16" fill="hold" grpId="0" nodeType="clickEffect">
                                  <p:stCondLst>
                                    <p:cond delay="0"/>
                                  </p:stCondLst>
                                  <p:childTnLst>
                                    <p:set>
                                      <p:cBhvr>
                                        <p:cTn id="92" dur="1" fill="hold">
                                          <p:stCondLst>
                                            <p:cond delay="0"/>
                                          </p:stCondLst>
                                        </p:cTn>
                                        <p:tgtEl>
                                          <p:spTgt spid="42075"/>
                                        </p:tgtEl>
                                        <p:attrNameLst>
                                          <p:attrName>style.visibility</p:attrName>
                                        </p:attrNameLst>
                                      </p:cBhvr>
                                      <p:to>
                                        <p:strVal val="visible"/>
                                      </p:to>
                                    </p:set>
                                    <p:animEffect transition="in" filter="circle(in)">
                                      <p:cBhvr>
                                        <p:cTn id="93" dur="2000"/>
                                        <p:tgtEl>
                                          <p:spTgt spid="42075"/>
                                        </p:tgtEl>
                                      </p:cBhvr>
                                    </p:animEffect>
                                  </p:childTnLst>
                                </p:cTn>
                              </p:par>
                              <p:par>
                                <p:cTn id="94" presetID="51" presetClass="entr" presetSubtype="0" fill="hold" grpId="0" nodeType="withEffect">
                                  <p:stCondLst>
                                    <p:cond delay="0"/>
                                  </p:stCondLst>
                                  <p:childTnLst>
                                    <p:set>
                                      <p:cBhvr>
                                        <p:cTn id="95" dur="1" fill="hold">
                                          <p:stCondLst>
                                            <p:cond delay="0"/>
                                          </p:stCondLst>
                                        </p:cTn>
                                        <p:tgtEl>
                                          <p:spTgt spid="42077"/>
                                        </p:tgtEl>
                                        <p:attrNameLst>
                                          <p:attrName>style.visibility</p:attrName>
                                        </p:attrNameLst>
                                      </p:cBhvr>
                                      <p:to>
                                        <p:strVal val="visible"/>
                                      </p:to>
                                    </p:set>
                                    <p:animEffect transition="in" filter="fade">
                                      <p:cBhvr>
                                        <p:cTn id="96" dur="770" decel="100000"/>
                                        <p:tgtEl>
                                          <p:spTgt spid="42077"/>
                                        </p:tgtEl>
                                      </p:cBhvr>
                                    </p:animEffect>
                                    <p:animScale>
                                      <p:cBhvr>
                                        <p:cTn id="97" dur="770" decel="100000"/>
                                        <p:tgtEl>
                                          <p:spTgt spid="42077"/>
                                        </p:tgtEl>
                                      </p:cBhvr>
                                      <p:from x="10000" y="10000"/>
                                      <p:to x="200000" y="450000"/>
                                    </p:animScale>
                                    <p:animScale>
                                      <p:cBhvr>
                                        <p:cTn id="98" dur="1230" accel="100000" fill="hold">
                                          <p:stCondLst>
                                            <p:cond delay="770"/>
                                          </p:stCondLst>
                                        </p:cTn>
                                        <p:tgtEl>
                                          <p:spTgt spid="42077"/>
                                        </p:tgtEl>
                                      </p:cBhvr>
                                      <p:from x="200000" y="450000"/>
                                      <p:to x="100000" y="100000"/>
                                    </p:animScale>
                                    <p:set>
                                      <p:cBhvr>
                                        <p:cTn id="99" dur="770" fill="hold"/>
                                        <p:tgtEl>
                                          <p:spTgt spid="42077"/>
                                        </p:tgtEl>
                                        <p:attrNameLst>
                                          <p:attrName>ppt_x</p:attrName>
                                        </p:attrNameLst>
                                      </p:cBhvr>
                                      <p:to>
                                        <p:strVal val="(0.5)"/>
                                      </p:to>
                                    </p:set>
                                    <p:anim from="(0.5)" to="(#ppt_x)" calcmode="lin" valueType="num">
                                      <p:cBhvr>
                                        <p:cTn id="100" dur="1230" accel="100000" fill="hold">
                                          <p:stCondLst>
                                            <p:cond delay="770"/>
                                          </p:stCondLst>
                                        </p:cTn>
                                        <p:tgtEl>
                                          <p:spTgt spid="42077"/>
                                        </p:tgtEl>
                                        <p:attrNameLst>
                                          <p:attrName>ppt_x</p:attrName>
                                        </p:attrNameLst>
                                      </p:cBhvr>
                                    </p:anim>
                                    <p:set>
                                      <p:cBhvr>
                                        <p:cTn id="101" dur="770" fill="hold"/>
                                        <p:tgtEl>
                                          <p:spTgt spid="42077"/>
                                        </p:tgtEl>
                                        <p:attrNameLst>
                                          <p:attrName>ppt_y</p:attrName>
                                        </p:attrNameLst>
                                      </p:cBhvr>
                                      <p:to>
                                        <p:strVal val="(#ppt_y+0.4)"/>
                                      </p:to>
                                    </p:set>
                                    <p:anim from="(#ppt_y+0.4)" to="(#ppt_y)" calcmode="lin" valueType="num">
                                      <p:cBhvr>
                                        <p:cTn id="102" dur="1230" accel="100000" fill="hold">
                                          <p:stCondLst>
                                            <p:cond delay="770"/>
                                          </p:stCondLst>
                                        </p:cTn>
                                        <p:tgtEl>
                                          <p:spTgt spid="42077"/>
                                        </p:tgtEl>
                                        <p:attrNameLst>
                                          <p:attrName>ppt_y</p:attrName>
                                        </p:attrNameLst>
                                      </p:cBhvr>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6" presetClass="entr" presetSubtype="16" fill="hold" grpId="0" nodeType="clickEffect">
                                  <p:stCondLst>
                                    <p:cond delay="0"/>
                                  </p:stCondLst>
                                  <p:childTnLst>
                                    <p:set>
                                      <p:cBhvr>
                                        <p:cTn id="106" dur="1" fill="hold">
                                          <p:stCondLst>
                                            <p:cond delay="0"/>
                                          </p:stCondLst>
                                        </p:cTn>
                                        <p:tgtEl>
                                          <p:spTgt spid="42074"/>
                                        </p:tgtEl>
                                        <p:attrNameLst>
                                          <p:attrName>style.visibility</p:attrName>
                                        </p:attrNameLst>
                                      </p:cBhvr>
                                      <p:to>
                                        <p:strVal val="visible"/>
                                      </p:to>
                                    </p:set>
                                    <p:animEffect transition="in" filter="circle(in)">
                                      <p:cBhvr>
                                        <p:cTn id="107" dur="2000"/>
                                        <p:tgtEl>
                                          <p:spTgt spid="42074"/>
                                        </p:tgtEl>
                                      </p:cBhvr>
                                    </p:animEffect>
                                  </p:childTnLst>
                                </p:cTn>
                              </p:par>
                              <p:par>
                                <p:cTn id="108" presetID="51" presetClass="entr" presetSubtype="0" fill="hold" grpId="0" nodeType="withEffect">
                                  <p:stCondLst>
                                    <p:cond delay="0"/>
                                  </p:stCondLst>
                                  <p:childTnLst>
                                    <p:set>
                                      <p:cBhvr>
                                        <p:cTn id="109" dur="1" fill="hold">
                                          <p:stCondLst>
                                            <p:cond delay="0"/>
                                          </p:stCondLst>
                                        </p:cTn>
                                        <p:tgtEl>
                                          <p:spTgt spid="42076"/>
                                        </p:tgtEl>
                                        <p:attrNameLst>
                                          <p:attrName>style.visibility</p:attrName>
                                        </p:attrNameLst>
                                      </p:cBhvr>
                                      <p:to>
                                        <p:strVal val="visible"/>
                                      </p:to>
                                    </p:set>
                                    <p:animEffect transition="in" filter="fade">
                                      <p:cBhvr>
                                        <p:cTn id="110" dur="770" decel="100000"/>
                                        <p:tgtEl>
                                          <p:spTgt spid="42076"/>
                                        </p:tgtEl>
                                      </p:cBhvr>
                                    </p:animEffect>
                                    <p:animScale>
                                      <p:cBhvr>
                                        <p:cTn id="111" dur="770" decel="100000"/>
                                        <p:tgtEl>
                                          <p:spTgt spid="42076"/>
                                        </p:tgtEl>
                                      </p:cBhvr>
                                      <p:from x="10000" y="10000"/>
                                      <p:to x="200000" y="450000"/>
                                    </p:animScale>
                                    <p:animScale>
                                      <p:cBhvr>
                                        <p:cTn id="112" dur="1230" accel="100000" fill="hold">
                                          <p:stCondLst>
                                            <p:cond delay="770"/>
                                          </p:stCondLst>
                                        </p:cTn>
                                        <p:tgtEl>
                                          <p:spTgt spid="42076"/>
                                        </p:tgtEl>
                                      </p:cBhvr>
                                      <p:from x="200000" y="450000"/>
                                      <p:to x="100000" y="100000"/>
                                    </p:animScale>
                                    <p:set>
                                      <p:cBhvr>
                                        <p:cTn id="113" dur="770" fill="hold"/>
                                        <p:tgtEl>
                                          <p:spTgt spid="42076"/>
                                        </p:tgtEl>
                                        <p:attrNameLst>
                                          <p:attrName>ppt_x</p:attrName>
                                        </p:attrNameLst>
                                      </p:cBhvr>
                                      <p:to>
                                        <p:strVal val="(0.5)"/>
                                      </p:to>
                                    </p:set>
                                    <p:anim from="(0.5)" to="(#ppt_x)" calcmode="lin" valueType="num">
                                      <p:cBhvr>
                                        <p:cTn id="114" dur="1230" accel="100000" fill="hold">
                                          <p:stCondLst>
                                            <p:cond delay="770"/>
                                          </p:stCondLst>
                                        </p:cTn>
                                        <p:tgtEl>
                                          <p:spTgt spid="42076"/>
                                        </p:tgtEl>
                                        <p:attrNameLst>
                                          <p:attrName>ppt_x</p:attrName>
                                        </p:attrNameLst>
                                      </p:cBhvr>
                                    </p:anim>
                                    <p:set>
                                      <p:cBhvr>
                                        <p:cTn id="115" dur="770" fill="hold"/>
                                        <p:tgtEl>
                                          <p:spTgt spid="42076"/>
                                        </p:tgtEl>
                                        <p:attrNameLst>
                                          <p:attrName>ppt_y</p:attrName>
                                        </p:attrNameLst>
                                      </p:cBhvr>
                                      <p:to>
                                        <p:strVal val="(#ppt_y+0.4)"/>
                                      </p:to>
                                    </p:set>
                                    <p:anim from="(#ppt_y+0.4)" to="(#ppt_y)" calcmode="lin" valueType="num">
                                      <p:cBhvr>
                                        <p:cTn id="116" dur="1230" accel="100000" fill="hold">
                                          <p:stCondLst>
                                            <p:cond delay="770"/>
                                          </p:stCondLst>
                                        </p:cTn>
                                        <p:tgtEl>
                                          <p:spTgt spid="42076"/>
                                        </p:tgtEl>
                                        <p:attrNameLst>
                                          <p:attrName>ppt_y</p:attrName>
                                        </p:attrNameLst>
                                      </p:cBhvr>
                                    </p:anim>
                                  </p:childTnLst>
                                </p:cTn>
                              </p:par>
                              <p:par>
                                <p:cTn id="117" presetID="22" presetClass="entr" presetSubtype="1" fill="hold" grpId="0" nodeType="withEffect">
                                  <p:stCondLst>
                                    <p:cond delay="0"/>
                                  </p:stCondLst>
                                  <p:childTnLst>
                                    <p:set>
                                      <p:cBhvr>
                                        <p:cTn id="118" dur="1" fill="hold">
                                          <p:stCondLst>
                                            <p:cond delay="0"/>
                                          </p:stCondLst>
                                        </p:cTn>
                                        <p:tgtEl>
                                          <p:spTgt spid="42121"/>
                                        </p:tgtEl>
                                        <p:attrNameLst>
                                          <p:attrName>style.visibility</p:attrName>
                                        </p:attrNameLst>
                                      </p:cBhvr>
                                      <p:to>
                                        <p:strVal val="visible"/>
                                      </p:to>
                                    </p:set>
                                    <p:animEffect transition="in" filter="wipe(up)">
                                      <p:cBhvr>
                                        <p:cTn id="119" dur="500"/>
                                        <p:tgtEl>
                                          <p:spTgt spid="42121"/>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5" presetClass="exit" presetSubtype="10" fill="hold" grpId="1" nodeType="clickEffect">
                                  <p:stCondLst>
                                    <p:cond delay="0"/>
                                  </p:stCondLst>
                                  <p:childTnLst>
                                    <p:animEffect transition="out" filter="checkerboard(across)">
                                      <p:cBhvr>
                                        <p:cTn id="123" dur="500"/>
                                        <p:tgtEl>
                                          <p:spTgt spid="42121"/>
                                        </p:tgtEl>
                                      </p:cBhvr>
                                    </p:animEffect>
                                    <p:set>
                                      <p:cBhvr>
                                        <p:cTn id="124" dur="1" fill="hold">
                                          <p:stCondLst>
                                            <p:cond delay="499"/>
                                          </p:stCondLst>
                                        </p:cTn>
                                        <p:tgtEl>
                                          <p:spTgt spid="42121"/>
                                        </p:tgtEl>
                                        <p:attrNameLst>
                                          <p:attrName>style.visibility</p:attrName>
                                        </p:attrNameLst>
                                      </p:cBhvr>
                                      <p:to>
                                        <p:strVal val="hidden"/>
                                      </p:to>
                                    </p:se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2" presetClass="entr" presetSubtype="1" fill="hold" grpId="0" nodeType="clickEffect">
                                  <p:stCondLst>
                                    <p:cond delay="0"/>
                                  </p:stCondLst>
                                  <p:childTnLst>
                                    <p:set>
                                      <p:cBhvr>
                                        <p:cTn id="128" dur="1" fill="hold">
                                          <p:stCondLst>
                                            <p:cond delay="0"/>
                                          </p:stCondLst>
                                        </p:cTn>
                                        <p:tgtEl>
                                          <p:spTgt spid="42123"/>
                                        </p:tgtEl>
                                        <p:attrNameLst>
                                          <p:attrName>style.visibility</p:attrName>
                                        </p:attrNameLst>
                                      </p:cBhvr>
                                      <p:to>
                                        <p:strVal val="visible"/>
                                      </p:to>
                                    </p:set>
                                    <p:animEffect transition="in" filter="wipe(up)">
                                      <p:cBhvr>
                                        <p:cTn id="129" dur="500"/>
                                        <p:tgtEl>
                                          <p:spTgt spid="42123"/>
                                        </p:tgtEl>
                                      </p:cBhvr>
                                    </p:animEffect>
                                  </p:childTnLst>
                                </p:cTn>
                              </p:par>
                            </p:childTnLst>
                          </p:cTn>
                        </p:par>
                        <p:par>
                          <p:cTn id="130" fill="hold" nodeType="afterGroup">
                            <p:stCondLst>
                              <p:cond delay="500"/>
                            </p:stCondLst>
                            <p:childTnLst>
                              <p:par>
                                <p:cTn id="131" presetID="23" presetClass="emph" presetSubtype="0" fill="hold" grpId="1" nodeType="afterEffect">
                                  <p:stCondLst>
                                    <p:cond delay="0"/>
                                  </p:stCondLst>
                                  <p:childTnLst>
                                    <p:animClr clrSpc="hsl" dir="cw">
                                      <p:cBhvr override="childStyle">
                                        <p:cTn id="132" dur="500" fill="hold"/>
                                        <p:tgtEl>
                                          <p:spTgt spid="42123"/>
                                        </p:tgtEl>
                                        <p:attrNameLst>
                                          <p:attrName>style.color</p:attrName>
                                        </p:attrNameLst>
                                      </p:cBhvr>
                                      <p:by>
                                        <p:hsl h="10842353" s="0" l="0"/>
                                      </p:by>
                                    </p:animClr>
                                    <p:animClr clrSpc="hsl" dir="cw">
                                      <p:cBhvr>
                                        <p:cTn id="133" dur="500" fill="hold"/>
                                        <p:tgtEl>
                                          <p:spTgt spid="42123"/>
                                        </p:tgtEl>
                                        <p:attrNameLst>
                                          <p:attrName>fillcolor</p:attrName>
                                        </p:attrNameLst>
                                      </p:cBhvr>
                                      <p:by>
                                        <p:hsl h="10842353" s="0" l="0"/>
                                      </p:by>
                                    </p:animClr>
                                    <p:animClr clrSpc="hsl" dir="cw">
                                      <p:cBhvr>
                                        <p:cTn id="134" dur="500" fill="hold"/>
                                        <p:tgtEl>
                                          <p:spTgt spid="42123"/>
                                        </p:tgtEl>
                                        <p:attrNameLst>
                                          <p:attrName>stroke.color</p:attrName>
                                        </p:attrNameLst>
                                      </p:cBhvr>
                                      <p:by>
                                        <p:hsl h="10842353" s="0" l="0"/>
                                      </p:by>
                                    </p:animClr>
                                    <p:set>
                                      <p:cBhvr>
                                        <p:cTn id="135" dur="500" fill="hold"/>
                                        <p:tgtEl>
                                          <p:spTgt spid="42123"/>
                                        </p:tgtEl>
                                        <p:attrNameLst>
                                          <p:attrName>fill.type</p:attrName>
                                        </p:attrNameLst>
                                      </p:cBhvr>
                                      <p:to>
                                        <p:strVal val="solid"/>
                                      </p:to>
                                    </p:se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2" presetClass="entr" presetSubtype="8" fill="hold" grpId="0" nodeType="clickEffect">
                                  <p:stCondLst>
                                    <p:cond delay="0"/>
                                  </p:stCondLst>
                                  <p:childTnLst>
                                    <p:set>
                                      <p:cBhvr>
                                        <p:cTn id="139" dur="1" fill="hold">
                                          <p:stCondLst>
                                            <p:cond delay="0"/>
                                          </p:stCondLst>
                                        </p:cTn>
                                        <p:tgtEl>
                                          <p:spTgt spid="42080"/>
                                        </p:tgtEl>
                                        <p:attrNameLst>
                                          <p:attrName>style.visibility</p:attrName>
                                        </p:attrNameLst>
                                      </p:cBhvr>
                                      <p:to>
                                        <p:strVal val="visible"/>
                                      </p:to>
                                    </p:set>
                                    <p:anim calcmode="lin" valueType="num">
                                      <p:cBhvr additive="base">
                                        <p:cTn id="140" dur="500" fill="hold"/>
                                        <p:tgtEl>
                                          <p:spTgt spid="42080"/>
                                        </p:tgtEl>
                                        <p:attrNameLst>
                                          <p:attrName>ppt_x</p:attrName>
                                        </p:attrNameLst>
                                      </p:cBhvr>
                                      <p:tavLst>
                                        <p:tav tm="0">
                                          <p:val>
                                            <p:strVal val="0-#ppt_w/2"/>
                                          </p:val>
                                        </p:tav>
                                        <p:tav tm="100000">
                                          <p:val>
                                            <p:strVal val="#ppt_x"/>
                                          </p:val>
                                        </p:tav>
                                      </p:tavLst>
                                    </p:anim>
                                    <p:anim calcmode="lin" valueType="num">
                                      <p:cBhvr additive="base">
                                        <p:cTn id="141" dur="500" fill="hold"/>
                                        <p:tgtEl>
                                          <p:spTgt spid="42080"/>
                                        </p:tgtEl>
                                        <p:attrNameLst>
                                          <p:attrName>ppt_y</p:attrName>
                                        </p:attrNameLst>
                                      </p:cBhvr>
                                      <p:tavLst>
                                        <p:tav tm="0">
                                          <p:val>
                                            <p:strVal val="#ppt_y"/>
                                          </p:val>
                                        </p:tav>
                                        <p:tav tm="100000">
                                          <p:val>
                                            <p:strVal val="#ppt_y"/>
                                          </p:val>
                                        </p:tav>
                                      </p:tavLst>
                                    </p:anim>
                                  </p:childTnLst>
                                </p:cTn>
                              </p:par>
                            </p:childTnLst>
                          </p:cTn>
                        </p:par>
                      </p:childTnLst>
                    </p:cTn>
                  </p:par>
                  <p:par>
                    <p:cTn id="142" fill="hold" nodeType="clickPar">
                      <p:stCondLst>
                        <p:cond delay="indefinite"/>
                      </p:stCondLst>
                      <p:childTnLst>
                        <p:par>
                          <p:cTn id="143" fill="hold" nodeType="withGroup">
                            <p:stCondLst>
                              <p:cond delay="0"/>
                            </p:stCondLst>
                            <p:childTnLst>
                              <p:par>
                                <p:cTn id="144" presetID="51" presetClass="entr" presetSubtype="0" fill="hold" grpId="0" nodeType="clickEffect">
                                  <p:stCondLst>
                                    <p:cond delay="0"/>
                                  </p:stCondLst>
                                  <p:childTnLst>
                                    <p:set>
                                      <p:cBhvr>
                                        <p:cTn id="145" dur="1" fill="hold">
                                          <p:stCondLst>
                                            <p:cond delay="0"/>
                                          </p:stCondLst>
                                        </p:cTn>
                                        <p:tgtEl>
                                          <p:spTgt spid="42083"/>
                                        </p:tgtEl>
                                        <p:attrNameLst>
                                          <p:attrName>style.visibility</p:attrName>
                                        </p:attrNameLst>
                                      </p:cBhvr>
                                      <p:to>
                                        <p:strVal val="visible"/>
                                      </p:to>
                                    </p:set>
                                    <p:animEffect transition="in" filter="fade">
                                      <p:cBhvr>
                                        <p:cTn id="146" dur="770" decel="100000"/>
                                        <p:tgtEl>
                                          <p:spTgt spid="42083"/>
                                        </p:tgtEl>
                                      </p:cBhvr>
                                    </p:animEffect>
                                    <p:animScale>
                                      <p:cBhvr>
                                        <p:cTn id="147" dur="770" decel="100000"/>
                                        <p:tgtEl>
                                          <p:spTgt spid="42083"/>
                                        </p:tgtEl>
                                      </p:cBhvr>
                                      <p:from x="10000" y="10000"/>
                                      <p:to x="200000" y="450000"/>
                                    </p:animScale>
                                    <p:animScale>
                                      <p:cBhvr>
                                        <p:cTn id="148" dur="1230" accel="100000" fill="hold">
                                          <p:stCondLst>
                                            <p:cond delay="770"/>
                                          </p:stCondLst>
                                        </p:cTn>
                                        <p:tgtEl>
                                          <p:spTgt spid="42083"/>
                                        </p:tgtEl>
                                      </p:cBhvr>
                                      <p:from x="200000" y="450000"/>
                                      <p:to x="100000" y="100000"/>
                                    </p:animScale>
                                    <p:set>
                                      <p:cBhvr>
                                        <p:cTn id="149" dur="770" fill="hold"/>
                                        <p:tgtEl>
                                          <p:spTgt spid="42083"/>
                                        </p:tgtEl>
                                        <p:attrNameLst>
                                          <p:attrName>ppt_x</p:attrName>
                                        </p:attrNameLst>
                                      </p:cBhvr>
                                      <p:to>
                                        <p:strVal val="(0.5)"/>
                                      </p:to>
                                    </p:set>
                                    <p:anim from="(0.5)" to="(#ppt_x)" calcmode="lin" valueType="num">
                                      <p:cBhvr>
                                        <p:cTn id="150" dur="1230" accel="100000" fill="hold">
                                          <p:stCondLst>
                                            <p:cond delay="770"/>
                                          </p:stCondLst>
                                        </p:cTn>
                                        <p:tgtEl>
                                          <p:spTgt spid="42083"/>
                                        </p:tgtEl>
                                        <p:attrNameLst>
                                          <p:attrName>ppt_x</p:attrName>
                                        </p:attrNameLst>
                                      </p:cBhvr>
                                    </p:anim>
                                    <p:set>
                                      <p:cBhvr>
                                        <p:cTn id="151" dur="770" fill="hold"/>
                                        <p:tgtEl>
                                          <p:spTgt spid="42083"/>
                                        </p:tgtEl>
                                        <p:attrNameLst>
                                          <p:attrName>ppt_y</p:attrName>
                                        </p:attrNameLst>
                                      </p:cBhvr>
                                      <p:to>
                                        <p:strVal val="(#ppt_y+0.4)"/>
                                      </p:to>
                                    </p:set>
                                    <p:anim from="(#ppt_y+0.4)" to="(#ppt_y)" calcmode="lin" valueType="num">
                                      <p:cBhvr>
                                        <p:cTn id="152" dur="1230" accel="100000" fill="hold">
                                          <p:stCondLst>
                                            <p:cond delay="770"/>
                                          </p:stCondLst>
                                        </p:cTn>
                                        <p:tgtEl>
                                          <p:spTgt spid="42083"/>
                                        </p:tgtEl>
                                        <p:attrNameLst>
                                          <p:attrName>ppt_y</p:attrName>
                                        </p:attrNameLst>
                                      </p:cBhvr>
                                    </p:anim>
                                  </p:childTnLst>
                                </p:cTn>
                              </p:par>
                            </p:childTnLst>
                          </p:cTn>
                        </p:par>
                      </p:childTnLst>
                    </p:cTn>
                  </p:par>
                  <p:par>
                    <p:cTn id="153" fill="hold" nodeType="clickPar">
                      <p:stCondLst>
                        <p:cond delay="indefinite"/>
                      </p:stCondLst>
                      <p:childTnLst>
                        <p:par>
                          <p:cTn id="154" fill="hold" nodeType="withGroup">
                            <p:stCondLst>
                              <p:cond delay="0"/>
                            </p:stCondLst>
                            <p:childTnLst>
                              <p:par>
                                <p:cTn id="155" presetID="22" presetClass="entr" presetSubtype="8" fill="hold" grpId="0" nodeType="clickEffect">
                                  <p:stCondLst>
                                    <p:cond delay="0"/>
                                  </p:stCondLst>
                                  <p:childTnLst>
                                    <p:set>
                                      <p:cBhvr>
                                        <p:cTn id="156" dur="1" fill="hold">
                                          <p:stCondLst>
                                            <p:cond delay="0"/>
                                          </p:stCondLst>
                                        </p:cTn>
                                        <p:tgtEl>
                                          <p:spTgt spid="42122"/>
                                        </p:tgtEl>
                                        <p:attrNameLst>
                                          <p:attrName>style.visibility</p:attrName>
                                        </p:attrNameLst>
                                      </p:cBhvr>
                                      <p:to>
                                        <p:strVal val="visible"/>
                                      </p:to>
                                    </p:set>
                                    <p:animEffect transition="in" filter="wipe(left)">
                                      <p:cBhvr>
                                        <p:cTn id="157" dur="500"/>
                                        <p:tgtEl>
                                          <p:spTgt spid="42122"/>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32" presetClass="emph" presetSubtype="0" fill="hold" grpId="1" nodeType="clickEffect">
                                  <p:stCondLst>
                                    <p:cond delay="0"/>
                                  </p:stCondLst>
                                  <p:childTnLst>
                                    <p:animClr clrSpc="rgb" dir="cw">
                                      <p:cBhvr override="childStyle">
                                        <p:cTn id="161" dur="100" fill="hold"/>
                                        <p:tgtEl>
                                          <p:spTgt spid="42122"/>
                                        </p:tgtEl>
                                        <p:attrNameLst>
                                          <p:attrName>style.color</p:attrName>
                                        </p:attrNameLst>
                                      </p:cBhvr>
                                      <p:to>
                                        <a:schemeClr val="accent2"/>
                                      </p:to>
                                    </p:animClr>
                                    <p:animClr clrSpc="rgb" dir="cw">
                                      <p:cBhvr>
                                        <p:cTn id="162" dur="100" fill="hold"/>
                                        <p:tgtEl>
                                          <p:spTgt spid="42122"/>
                                        </p:tgtEl>
                                        <p:attrNameLst>
                                          <p:attrName>fillcolor</p:attrName>
                                        </p:attrNameLst>
                                      </p:cBhvr>
                                      <p:to>
                                        <a:schemeClr val="accent2"/>
                                      </p:to>
                                    </p:animClr>
                                    <p:set>
                                      <p:cBhvr>
                                        <p:cTn id="163" dur="100" fill="hold"/>
                                        <p:tgtEl>
                                          <p:spTgt spid="42122"/>
                                        </p:tgtEl>
                                        <p:attrNameLst>
                                          <p:attrName>fill.type</p:attrName>
                                        </p:attrNameLst>
                                      </p:cBhvr>
                                      <p:to>
                                        <p:strVal val="solid"/>
                                      </p:to>
                                    </p:set>
                                    <p:set>
                                      <p:cBhvr>
                                        <p:cTn id="164" dur="100" fill="hold"/>
                                        <p:tgtEl>
                                          <p:spTgt spid="42122"/>
                                        </p:tgtEl>
                                        <p:attrNameLst>
                                          <p:attrName>fill.on</p:attrName>
                                        </p:attrNameLst>
                                      </p:cBhvr>
                                      <p:to>
                                        <p:strVal val="true"/>
                                      </p:to>
                                    </p:set>
                                    <p:animRot by="120000">
                                      <p:cBhvr>
                                        <p:cTn id="165" dur="100" fill="hold">
                                          <p:stCondLst>
                                            <p:cond delay="0"/>
                                          </p:stCondLst>
                                        </p:cTn>
                                        <p:tgtEl>
                                          <p:spTgt spid="42122"/>
                                        </p:tgtEl>
                                        <p:attrNameLst>
                                          <p:attrName>r</p:attrName>
                                        </p:attrNameLst>
                                      </p:cBhvr>
                                    </p:animRot>
                                    <p:animRot by="-240000">
                                      <p:cBhvr>
                                        <p:cTn id="166" dur="200" fill="hold">
                                          <p:stCondLst>
                                            <p:cond delay="200"/>
                                          </p:stCondLst>
                                        </p:cTn>
                                        <p:tgtEl>
                                          <p:spTgt spid="42122"/>
                                        </p:tgtEl>
                                        <p:attrNameLst>
                                          <p:attrName>r</p:attrName>
                                        </p:attrNameLst>
                                      </p:cBhvr>
                                    </p:animRot>
                                    <p:animRot by="240000">
                                      <p:cBhvr>
                                        <p:cTn id="167" dur="200" fill="hold">
                                          <p:stCondLst>
                                            <p:cond delay="400"/>
                                          </p:stCondLst>
                                        </p:cTn>
                                        <p:tgtEl>
                                          <p:spTgt spid="42122"/>
                                        </p:tgtEl>
                                        <p:attrNameLst>
                                          <p:attrName>r</p:attrName>
                                        </p:attrNameLst>
                                      </p:cBhvr>
                                    </p:animRot>
                                    <p:animRot by="-240000">
                                      <p:cBhvr>
                                        <p:cTn id="168" dur="200" fill="hold">
                                          <p:stCondLst>
                                            <p:cond delay="600"/>
                                          </p:stCondLst>
                                        </p:cTn>
                                        <p:tgtEl>
                                          <p:spTgt spid="42122"/>
                                        </p:tgtEl>
                                        <p:attrNameLst>
                                          <p:attrName>r</p:attrName>
                                        </p:attrNameLst>
                                      </p:cBhvr>
                                    </p:animRot>
                                    <p:animRot by="120000">
                                      <p:cBhvr>
                                        <p:cTn id="169" dur="200" fill="hold">
                                          <p:stCondLst>
                                            <p:cond delay="800"/>
                                          </p:stCondLst>
                                        </p:cTn>
                                        <p:tgtEl>
                                          <p:spTgt spid="42122"/>
                                        </p:tgtEl>
                                        <p:attrNameLst>
                                          <p:attrName>r</p:attrName>
                                        </p:attrNameLst>
                                      </p:cBhvr>
                                    </p:animRo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2" presetClass="entr" presetSubtype="4" fill="hold" grpId="0" nodeType="clickEffect">
                                  <p:stCondLst>
                                    <p:cond delay="0"/>
                                  </p:stCondLst>
                                  <p:childTnLst>
                                    <p:set>
                                      <p:cBhvr>
                                        <p:cTn id="173" dur="1" fill="hold">
                                          <p:stCondLst>
                                            <p:cond delay="0"/>
                                          </p:stCondLst>
                                        </p:cTn>
                                        <p:tgtEl>
                                          <p:spTgt spid="42082"/>
                                        </p:tgtEl>
                                        <p:attrNameLst>
                                          <p:attrName>style.visibility</p:attrName>
                                        </p:attrNameLst>
                                      </p:cBhvr>
                                      <p:to>
                                        <p:strVal val="visible"/>
                                      </p:to>
                                    </p:set>
                                    <p:anim calcmode="lin" valueType="num">
                                      <p:cBhvr additive="base">
                                        <p:cTn id="174" dur="500" fill="hold"/>
                                        <p:tgtEl>
                                          <p:spTgt spid="42082"/>
                                        </p:tgtEl>
                                        <p:attrNameLst>
                                          <p:attrName>ppt_x</p:attrName>
                                        </p:attrNameLst>
                                      </p:cBhvr>
                                      <p:tavLst>
                                        <p:tav tm="0">
                                          <p:val>
                                            <p:strVal val="#ppt_x"/>
                                          </p:val>
                                        </p:tav>
                                        <p:tav tm="100000">
                                          <p:val>
                                            <p:strVal val="#ppt_x"/>
                                          </p:val>
                                        </p:tav>
                                      </p:tavLst>
                                    </p:anim>
                                    <p:anim calcmode="lin" valueType="num">
                                      <p:cBhvr additive="base">
                                        <p:cTn id="175" dur="500" fill="hold"/>
                                        <p:tgtEl>
                                          <p:spTgt spid="42082"/>
                                        </p:tgtEl>
                                        <p:attrNameLst>
                                          <p:attrName>ppt_y</p:attrName>
                                        </p:attrNameLst>
                                      </p:cBhvr>
                                      <p:tavLst>
                                        <p:tav tm="0">
                                          <p:val>
                                            <p:strVal val="1+#ppt_h/2"/>
                                          </p:val>
                                        </p:tav>
                                        <p:tav tm="100000">
                                          <p:val>
                                            <p:strVal val="#ppt_y"/>
                                          </p:val>
                                        </p:tav>
                                      </p:tavLst>
                                    </p:anim>
                                  </p:childTnLst>
                                </p:cTn>
                              </p:par>
                            </p:childTnLst>
                          </p:cTn>
                        </p:par>
                      </p:childTnLst>
                    </p:cTn>
                  </p:par>
                  <p:par>
                    <p:cTn id="176" fill="hold" nodeType="clickPar">
                      <p:stCondLst>
                        <p:cond delay="indefinite"/>
                      </p:stCondLst>
                      <p:childTnLst>
                        <p:par>
                          <p:cTn id="177" fill="hold" nodeType="withGroup">
                            <p:stCondLst>
                              <p:cond delay="0"/>
                            </p:stCondLst>
                            <p:childTnLst>
                              <p:par>
                                <p:cTn id="178" presetID="51" presetClass="entr" presetSubtype="0" fill="hold" grpId="0" nodeType="clickEffect">
                                  <p:stCondLst>
                                    <p:cond delay="0"/>
                                  </p:stCondLst>
                                  <p:childTnLst>
                                    <p:set>
                                      <p:cBhvr>
                                        <p:cTn id="179" dur="1" fill="hold">
                                          <p:stCondLst>
                                            <p:cond delay="0"/>
                                          </p:stCondLst>
                                        </p:cTn>
                                        <p:tgtEl>
                                          <p:spTgt spid="42084"/>
                                        </p:tgtEl>
                                        <p:attrNameLst>
                                          <p:attrName>style.visibility</p:attrName>
                                        </p:attrNameLst>
                                      </p:cBhvr>
                                      <p:to>
                                        <p:strVal val="visible"/>
                                      </p:to>
                                    </p:set>
                                    <p:animEffect transition="in" filter="fade">
                                      <p:cBhvr>
                                        <p:cTn id="180" dur="770" decel="100000"/>
                                        <p:tgtEl>
                                          <p:spTgt spid="42084"/>
                                        </p:tgtEl>
                                      </p:cBhvr>
                                    </p:animEffect>
                                    <p:animScale>
                                      <p:cBhvr>
                                        <p:cTn id="181" dur="770" decel="100000"/>
                                        <p:tgtEl>
                                          <p:spTgt spid="42084"/>
                                        </p:tgtEl>
                                      </p:cBhvr>
                                      <p:from x="10000" y="10000"/>
                                      <p:to x="200000" y="450000"/>
                                    </p:animScale>
                                    <p:animScale>
                                      <p:cBhvr>
                                        <p:cTn id="182" dur="1230" accel="100000" fill="hold">
                                          <p:stCondLst>
                                            <p:cond delay="770"/>
                                          </p:stCondLst>
                                        </p:cTn>
                                        <p:tgtEl>
                                          <p:spTgt spid="42084"/>
                                        </p:tgtEl>
                                      </p:cBhvr>
                                      <p:from x="200000" y="450000"/>
                                      <p:to x="100000" y="100000"/>
                                    </p:animScale>
                                    <p:set>
                                      <p:cBhvr>
                                        <p:cTn id="183" dur="770" fill="hold"/>
                                        <p:tgtEl>
                                          <p:spTgt spid="42084"/>
                                        </p:tgtEl>
                                        <p:attrNameLst>
                                          <p:attrName>ppt_x</p:attrName>
                                        </p:attrNameLst>
                                      </p:cBhvr>
                                      <p:to>
                                        <p:strVal val="(0.5)"/>
                                      </p:to>
                                    </p:set>
                                    <p:anim from="(0.5)" to="(#ppt_x)" calcmode="lin" valueType="num">
                                      <p:cBhvr>
                                        <p:cTn id="184" dur="1230" accel="100000" fill="hold">
                                          <p:stCondLst>
                                            <p:cond delay="770"/>
                                          </p:stCondLst>
                                        </p:cTn>
                                        <p:tgtEl>
                                          <p:spTgt spid="42084"/>
                                        </p:tgtEl>
                                        <p:attrNameLst>
                                          <p:attrName>ppt_x</p:attrName>
                                        </p:attrNameLst>
                                      </p:cBhvr>
                                    </p:anim>
                                    <p:set>
                                      <p:cBhvr>
                                        <p:cTn id="185" dur="770" fill="hold"/>
                                        <p:tgtEl>
                                          <p:spTgt spid="42084"/>
                                        </p:tgtEl>
                                        <p:attrNameLst>
                                          <p:attrName>ppt_y</p:attrName>
                                        </p:attrNameLst>
                                      </p:cBhvr>
                                      <p:to>
                                        <p:strVal val="(#ppt_y+0.4)"/>
                                      </p:to>
                                    </p:set>
                                    <p:anim from="(#ppt_y+0.4)" to="(#ppt_y)" calcmode="lin" valueType="num">
                                      <p:cBhvr>
                                        <p:cTn id="186" dur="1230" accel="100000" fill="hold">
                                          <p:stCondLst>
                                            <p:cond delay="770"/>
                                          </p:stCondLst>
                                        </p:cTn>
                                        <p:tgtEl>
                                          <p:spTgt spid="42084"/>
                                        </p:tgtEl>
                                        <p:attrNameLst>
                                          <p:attrName>ppt_y</p:attrName>
                                        </p:attrNameLst>
                                      </p:cBhvr>
                                    </p:anim>
                                  </p:childTnLst>
                                </p:cTn>
                              </p:par>
                            </p:childTnLst>
                          </p:cTn>
                        </p:par>
                      </p:childTnLst>
                    </p:cTn>
                  </p:par>
                  <p:par>
                    <p:cTn id="187" fill="hold" nodeType="clickPar">
                      <p:stCondLst>
                        <p:cond delay="indefinite"/>
                      </p:stCondLst>
                      <p:childTnLst>
                        <p:par>
                          <p:cTn id="188" fill="hold" nodeType="withGroup">
                            <p:stCondLst>
                              <p:cond delay="0"/>
                            </p:stCondLst>
                            <p:childTnLst>
                              <p:par>
                                <p:cTn id="189" presetID="10" presetClass="entr" presetSubtype="0" fill="hold" nodeType="clickEffect">
                                  <p:stCondLst>
                                    <p:cond delay="0"/>
                                  </p:stCondLst>
                                  <p:childTnLst>
                                    <p:set>
                                      <p:cBhvr>
                                        <p:cTn id="190" dur="1" fill="hold">
                                          <p:stCondLst>
                                            <p:cond delay="0"/>
                                          </p:stCondLst>
                                        </p:cTn>
                                        <p:tgtEl>
                                          <p:spTgt spid="42103"/>
                                        </p:tgtEl>
                                        <p:attrNameLst>
                                          <p:attrName>style.visibility</p:attrName>
                                        </p:attrNameLst>
                                      </p:cBhvr>
                                      <p:to>
                                        <p:strVal val="visible"/>
                                      </p:to>
                                    </p:set>
                                    <p:animEffect transition="in" filter="fade">
                                      <p:cBhvr>
                                        <p:cTn id="191" dur="2000"/>
                                        <p:tgtEl>
                                          <p:spTgt spid="42103"/>
                                        </p:tgtEl>
                                      </p:cBhvr>
                                    </p:animEffec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22" presetClass="entr" presetSubtype="4" fill="hold" grpId="0" nodeType="clickEffect">
                                  <p:stCondLst>
                                    <p:cond delay="0"/>
                                  </p:stCondLst>
                                  <p:childTnLst>
                                    <p:set>
                                      <p:cBhvr>
                                        <p:cTn id="195" dur="1" fill="hold">
                                          <p:stCondLst>
                                            <p:cond delay="0"/>
                                          </p:stCondLst>
                                        </p:cTn>
                                        <p:tgtEl>
                                          <p:spTgt spid="42072"/>
                                        </p:tgtEl>
                                        <p:attrNameLst>
                                          <p:attrName>style.visibility</p:attrName>
                                        </p:attrNameLst>
                                      </p:cBhvr>
                                      <p:to>
                                        <p:strVal val="visible"/>
                                      </p:to>
                                    </p:set>
                                    <p:animEffect transition="in" filter="wipe(down)">
                                      <p:cBhvr>
                                        <p:cTn id="196" dur="500"/>
                                        <p:tgtEl>
                                          <p:spTgt spid="42072"/>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51" presetClass="entr" presetSubtype="0" fill="hold" grpId="0" nodeType="clickEffect">
                                  <p:stCondLst>
                                    <p:cond delay="0"/>
                                  </p:stCondLst>
                                  <p:childTnLst>
                                    <p:set>
                                      <p:cBhvr>
                                        <p:cTn id="200" dur="1" fill="hold">
                                          <p:stCondLst>
                                            <p:cond delay="0"/>
                                          </p:stCondLst>
                                        </p:cTn>
                                        <p:tgtEl>
                                          <p:spTgt spid="42093">
                                            <p:txEl>
                                              <p:pRg st="0" end="0"/>
                                            </p:txEl>
                                          </p:spTgt>
                                        </p:tgtEl>
                                        <p:attrNameLst>
                                          <p:attrName>style.visibility</p:attrName>
                                        </p:attrNameLst>
                                      </p:cBhvr>
                                      <p:to>
                                        <p:strVal val="visible"/>
                                      </p:to>
                                    </p:set>
                                    <p:animEffect transition="in" filter="fade">
                                      <p:cBhvr>
                                        <p:cTn id="201" dur="770" decel="100000"/>
                                        <p:tgtEl>
                                          <p:spTgt spid="42093">
                                            <p:txEl>
                                              <p:pRg st="0" end="0"/>
                                            </p:txEl>
                                          </p:spTgt>
                                        </p:tgtEl>
                                      </p:cBhvr>
                                    </p:animEffect>
                                    <p:animScale>
                                      <p:cBhvr>
                                        <p:cTn id="202" dur="770" decel="100000"/>
                                        <p:tgtEl>
                                          <p:spTgt spid="42093">
                                            <p:txEl>
                                              <p:pRg st="0" end="0"/>
                                            </p:txEl>
                                          </p:spTgt>
                                        </p:tgtEl>
                                      </p:cBhvr>
                                      <p:from x="10000" y="10000"/>
                                      <p:to x="200000" y="450000"/>
                                    </p:animScale>
                                    <p:animScale>
                                      <p:cBhvr>
                                        <p:cTn id="203" dur="1230" accel="100000" fill="hold">
                                          <p:stCondLst>
                                            <p:cond delay="770"/>
                                          </p:stCondLst>
                                        </p:cTn>
                                        <p:tgtEl>
                                          <p:spTgt spid="42093">
                                            <p:txEl>
                                              <p:pRg st="0" end="0"/>
                                            </p:txEl>
                                          </p:spTgt>
                                        </p:tgtEl>
                                      </p:cBhvr>
                                      <p:from x="200000" y="450000"/>
                                      <p:to x="100000" y="100000"/>
                                    </p:animScale>
                                    <p:set>
                                      <p:cBhvr>
                                        <p:cTn id="204" dur="770" fill="hold"/>
                                        <p:tgtEl>
                                          <p:spTgt spid="42093">
                                            <p:txEl>
                                              <p:pRg st="0" end="0"/>
                                            </p:txEl>
                                          </p:spTgt>
                                        </p:tgtEl>
                                        <p:attrNameLst>
                                          <p:attrName>ppt_x</p:attrName>
                                        </p:attrNameLst>
                                      </p:cBhvr>
                                      <p:to>
                                        <p:strVal val="(0.5)"/>
                                      </p:to>
                                    </p:set>
                                    <p:anim from="(0.5)" to="(#ppt_x)" calcmode="lin" valueType="num">
                                      <p:cBhvr>
                                        <p:cTn id="205" dur="1230" accel="100000" fill="hold">
                                          <p:stCondLst>
                                            <p:cond delay="770"/>
                                          </p:stCondLst>
                                        </p:cTn>
                                        <p:tgtEl>
                                          <p:spTgt spid="42093">
                                            <p:txEl>
                                              <p:pRg st="0" end="0"/>
                                            </p:txEl>
                                          </p:spTgt>
                                        </p:tgtEl>
                                        <p:attrNameLst>
                                          <p:attrName>ppt_x</p:attrName>
                                        </p:attrNameLst>
                                      </p:cBhvr>
                                    </p:anim>
                                    <p:set>
                                      <p:cBhvr>
                                        <p:cTn id="206" dur="770" fill="hold"/>
                                        <p:tgtEl>
                                          <p:spTgt spid="42093">
                                            <p:txEl>
                                              <p:pRg st="0" end="0"/>
                                            </p:txEl>
                                          </p:spTgt>
                                        </p:tgtEl>
                                        <p:attrNameLst>
                                          <p:attrName>ppt_y</p:attrName>
                                        </p:attrNameLst>
                                      </p:cBhvr>
                                      <p:to>
                                        <p:strVal val="(#ppt_y+0.4)"/>
                                      </p:to>
                                    </p:set>
                                    <p:anim from="(#ppt_y+0.4)" to="(#ppt_y)" calcmode="lin" valueType="num">
                                      <p:cBhvr>
                                        <p:cTn id="207" dur="1230" accel="100000" fill="hold">
                                          <p:stCondLst>
                                            <p:cond delay="770"/>
                                          </p:stCondLst>
                                        </p:cTn>
                                        <p:tgtEl>
                                          <p:spTgt spid="42093">
                                            <p:txEl>
                                              <p:pRg st="0" end="0"/>
                                            </p:txEl>
                                          </p:spTgt>
                                        </p:tgtEl>
                                        <p:attrNameLst>
                                          <p:attrName>ppt_y</p:attrName>
                                        </p:attrNameLst>
                                      </p:cBhvr>
                                    </p:anim>
                                  </p:childTnLst>
                                </p:cTn>
                              </p:par>
                            </p:childTnLst>
                          </p:cTn>
                        </p:par>
                      </p:childTnLst>
                    </p:cTn>
                  </p:par>
                  <p:par>
                    <p:cTn id="208" fill="hold" nodeType="clickPar">
                      <p:stCondLst>
                        <p:cond delay="indefinite"/>
                      </p:stCondLst>
                      <p:childTnLst>
                        <p:par>
                          <p:cTn id="209" fill="hold" nodeType="withGroup">
                            <p:stCondLst>
                              <p:cond delay="0"/>
                            </p:stCondLst>
                            <p:childTnLst>
                              <p:par>
                                <p:cTn id="210" presetID="35" presetClass="entr" presetSubtype="0" fill="hold" grpId="0" nodeType="clickEffect">
                                  <p:stCondLst>
                                    <p:cond delay="0"/>
                                  </p:stCondLst>
                                  <p:childTnLst>
                                    <p:set>
                                      <p:cBhvr>
                                        <p:cTn id="211" dur="1" fill="hold">
                                          <p:stCondLst>
                                            <p:cond delay="0"/>
                                          </p:stCondLst>
                                        </p:cTn>
                                        <p:tgtEl>
                                          <p:spTgt spid="42095"/>
                                        </p:tgtEl>
                                        <p:attrNameLst>
                                          <p:attrName>style.visibility</p:attrName>
                                        </p:attrNameLst>
                                      </p:cBhvr>
                                      <p:to>
                                        <p:strVal val="visible"/>
                                      </p:to>
                                    </p:set>
                                    <p:animEffect transition="in" filter="fade">
                                      <p:cBhvr>
                                        <p:cTn id="212" dur="2000"/>
                                        <p:tgtEl>
                                          <p:spTgt spid="42095"/>
                                        </p:tgtEl>
                                      </p:cBhvr>
                                    </p:animEffect>
                                    <p:anim calcmode="lin" valueType="num">
                                      <p:cBhvr>
                                        <p:cTn id="213" dur="2000" fill="hold"/>
                                        <p:tgtEl>
                                          <p:spTgt spid="42095"/>
                                        </p:tgtEl>
                                        <p:attrNameLst>
                                          <p:attrName>style.rotation</p:attrName>
                                        </p:attrNameLst>
                                      </p:cBhvr>
                                      <p:tavLst>
                                        <p:tav tm="0">
                                          <p:val>
                                            <p:fltVal val="720"/>
                                          </p:val>
                                        </p:tav>
                                        <p:tav tm="100000">
                                          <p:val>
                                            <p:fltVal val="0"/>
                                          </p:val>
                                        </p:tav>
                                      </p:tavLst>
                                    </p:anim>
                                    <p:anim calcmode="lin" valueType="num">
                                      <p:cBhvr>
                                        <p:cTn id="214" dur="2000" fill="hold"/>
                                        <p:tgtEl>
                                          <p:spTgt spid="42095"/>
                                        </p:tgtEl>
                                        <p:attrNameLst>
                                          <p:attrName>ppt_h</p:attrName>
                                        </p:attrNameLst>
                                      </p:cBhvr>
                                      <p:tavLst>
                                        <p:tav tm="0">
                                          <p:val>
                                            <p:fltVal val="0"/>
                                          </p:val>
                                        </p:tav>
                                        <p:tav tm="100000">
                                          <p:val>
                                            <p:strVal val="#ppt_h"/>
                                          </p:val>
                                        </p:tav>
                                      </p:tavLst>
                                    </p:anim>
                                    <p:anim calcmode="lin" valueType="num">
                                      <p:cBhvr>
                                        <p:cTn id="215" dur="2000" fill="hold"/>
                                        <p:tgtEl>
                                          <p:spTgt spid="42095"/>
                                        </p:tgtEl>
                                        <p:attrNameLst>
                                          <p:attrName>ppt_w</p:attrName>
                                        </p:attrNameLst>
                                      </p:cBhvr>
                                      <p:tavLst>
                                        <p:tav tm="0">
                                          <p:val>
                                            <p:fltVal val="0"/>
                                          </p:val>
                                        </p:tav>
                                        <p:tav tm="100000">
                                          <p:val>
                                            <p:strVal val="#ppt_w"/>
                                          </p:val>
                                        </p:tav>
                                      </p:tavLst>
                                    </p:anim>
                                  </p:childTnLst>
                                </p:cTn>
                              </p:par>
                            </p:childTnLst>
                          </p:cTn>
                        </p:par>
                      </p:childTnLst>
                    </p:cTn>
                  </p:par>
                  <p:par>
                    <p:cTn id="216" fill="hold" nodeType="clickPar">
                      <p:stCondLst>
                        <p:cond delay="indefinite"/>
                      </p:stCondLst>
                      <p:childTnLst>
                        <p:par>
                          <p:cTn id="217" fill="hold" nodeType="withGroup">
                            <p:stCondLst>
                              <p:cond delay="0"/>
                            </p:stCondLst>
                            <p:childTnLst>
                              <p:par>
                                <p:cTn id="218" presetID="51" presetClass="entr" presetSubtype="0" fill="hold" grpId="0" nodeType="clickEffect">
                                  <p:stCondLst>
                                    <p:cond delay="0"/>
                                  </p:stCondLst>
                                  <p:childTnLst>
                                    <p:set>
                                      <p:cBhvr>
                                        <p:cTn id="219" dur="1" fill="hold">
                                          <p:stCondLst>
                                            <p:cond delay="0"/>
                                          </p:stCondLst>
                                        </p:cTn>
                                        <p:tgtEl>
                                          <p:spTgt spid="42094"/>
                                        </p:tgtEl>
                                        <p:attrNameLst>
                                          <p:attrName>style.visibility</p:attrName>
                                        </p:attrNameLst>
                                      </p:cBhvr>
                                      <p:to>
                                        <p:strVal val="visible"/>
                                      </p:to>
                                    </p:set>
                                    <p:animEffect transition="in" filter="fade">
                                      <p:cBhvr>
                                        <p:cTn id="220" dur="770" decel="100000"/>
                                        <p:tgtEl>
                                          <p:spTgt spid="42094"/>
                                        </p:tgtEl>
                                      </p:cBhvr>
                                    </p:animEffect>
                                    <p:animScale>
                                      <p:cBhvr>
                                        <p:cTn id="221" dur="770" decel="100000"/>
                                        <p:tgtEl>
                                          <p:spTgt spid="42094"/>
                                        </p:tgtEl>
                                      </p:cBhvr>
                                      <p:from x="10000" y="10000"/>
                                      <p:to x="200000" y="450000"/>
                                    </p:animScale>
                                    <p:animScale>
                                      <p:cBhvr>
                                        <p:cTn id="222" dur="1230" accel="100000" fill="hold">
                                          <p:stCondLst>
                                            <p:cond delay="770"/>
                                          </p:stCondLst>
                                        </p:cTn>
                                        <p:tgtEl>
                                          <p:spTgt spid="42094"/>
                                        </p:tgtEl>
                                      </p:cBhvr>
                                      <p:from x="200000" y="450000"/>
                                      <p:to x="100000" y="100000"/>
                                    </p:animScale>
                                    <p:set>
                                      <p:cBhvr>
                                        <p:cTn id="223" dur="770" fill="hold"/>
                                        <p:tgtEl>
                                          <p:spTgt spid="42094"/>
                                        </p:tgtEl>
                                        <p:attrNameLst>
                                          <p:attrName>ppt_x</p:attrName>
                                        </p:attrNameLst>
                                      </p:cBhvr>
                                      <p:to>
                                        <p:strVal val="(0.5)"/>
                                      </p:to>
                                    </p:set>
                                    <p:anim from="(0.5)" to="(#ppt_x)" calcmode="lin" valueType="num">
                                      <p:cBhvr>
                                        <p:cTn id="224" dur="1230" accel="100000" fill="hold">
                                          <p:stCondLst>
                                            <p:cond delay="770"/>
                                          </p:stCondLst>
                                        </p:cTn>
                                        <p:tgtEl>
                                          <p:spTgt spid="42094"/>
                                        </p:tgtEl>
                                        <p:attrNameLst>
                                          <p:attrName>ppt_x</p:attrName>
                                        </p:attrNameLst>
                                      </p:cBhvr>
                                    </p:anim>
                                    <p:set>
                                      <p:cBhvr>
                                        <p:cTn id="225" dur="770" fill="hold"/>
                                        <p:tgtEl>
                                          <p:spTgt spid="42094"/>
                                        </p:tgtEl>
                                        <p:attrNameLst>
                                          <p:attrName>ppt_y</p:attrName>
                                        </p:attrNameLst>
                                      </p:cBhvr>
                                      <p:to>
                                        <p:strVal val="(#ppt_y+0.4)"/>
                                      </p:to>
                                    </p:set>
                                    <p:anim from="(#ppt_y+0.4)" to="(#ppt_y)" calcmode="lin" valueType="num">
                                      <p:cBhvr>
                                        <p:cTn id="226" dur="1230" accel="100000" fill="hold">
                                          <p:stCondLst>
                                            <p:cond delay="770"/>
                                          </p:stCondLst>
                                        </p:cTn>
                                        <p:tgtEl>
                                          <p:spTgt spid="42094"/>
                                        </p:tgtEl>
                                        <p:attrNameLst>
                                          <p:attrName>ppt_y</p:attrName>
                                        </p:attrNameLst>
                                      </p:cBhvr>
                                    </p:anim>
                                  </p:childTnLst>
                                </p:cTn>
                              </p:par>
                            </p:childTnLst>
                          </p:cTn>
                        </p:par>
                      </p:childTnLst>
                    </p:cTn>
                  </p:par>
                  <p:par>
                    <p:cTn id="227" fill="hold" nodeType="clickPar">
                      <p:stCondLst>
                        <p:cond delay="indefinite"/>
                      </p:stCondLst>
                      <p:childTnLst>
                        <p:par>
                          <p:cTn id="228" fill="hold" nodeType="withGroup">
                            <p:stCondLst>
                              <p:cond delay="0"/>
                            </p:stCondLst>
                            <p:childTnLst>
                              <p:par>
                                <p:cTn id="229" presetID="51" presetClass="entr" presetSubtype="0" fill="hold" grpId="0" nodeType="clickEffect">
                                  <p:stCondLst>
                                    <p:cond delay="0"/>
                                  </p:stCondLst>
                                  <p:childTnLst>
                                    <p:set>
                                      <p:cBhvr>
                                        <p:cTn id="230" dur="1" fill="hold">
                                          <p:stCondLst>
                                            <p:cond delay="0"/>
                                          </p:stCondLst>
                                        </p:cTn>
                                        <p:tgtEl>
                                          <p:spTgt spid="42073"/>
                                        </p:tgtEl>
                                        <p:attrNameLst>
                                          <p:attrName>style.visibility</p:attrName>
                                        </p:attrNameLst>
                                      </p:cBhvr>
                                      <p:to>
                                        <p:strVal val="visible"/>
                                      </p:to>
                                    </p:set>
                                    <p:animEffect transition="in" filter="fade">
                                      <p:cBhvr>
                                        <p:cTn id="231" dur="770" decel="100000"/>
                                        <p:tgtEl>
                                          <p:spTgt spid="42073"/>
                                        </p:tgtEl>
                                      </p:cBhvr>
                                    </p:animEffect>
                                    <p:animScale>
                                      <p:cBhvr>
                                        <p:cTn id="232" dur="770" decel="100000"/>
                                        <p:tgtEl>
                                          <p:spTgt spid="42073"/>
                                        </p:tgtEl>
                                      </p:cBhvr>
                                      <p:from x="10000" y="10000"/>
                                      <p:to x="200000" y="450000"/>
                                    </p:animScale>
                                    <p:animScale>
                                      <p:cBhvr>
                                        <p:cTn id="233" dur="1230" accel="100000" fill="hold">
                                          <p:stCondLst>
                                            <p:cond delay="770"/>
                                          </p:stCondLst>
                                        </p:cTn>
                                        <p:tgtEl>
                                          <p:spTgt spid="42073"/>
                                        </p:tgtEl>
                                      </p:cBhvr>
                                      <p:from x="200000" y="450000"/>
                                      <p:to x="100000" y="100000"/>
                                    </p:animScale>
                                    <p:set>
                                      <p:cBhvr>
                                        <p:cTn id="234" dur="770" fill="hold"/>
                                        <p:tgtEl>
                                          <p:spTgt spid="42073"/>
                                        </p:tgtEl>
                                        <p:attrNameLst>
                                          <p:attrName>ppt_x</p:attrName>
                                        </p:attrNameLst>
                                      </p:cBhvr>
                                      <p:to>
                                        <p:strVal val="(0.5)"/>
                                      </p:to>
                                    </p:set>
                                    <p:anim from="(0.5)" to="(#ppt_x)" calcmode="lin" valueType="num">
                                      <p:cBhvr>
                                        <p:cTn id="235" dur="1230" accel="100000" fill="hold">
                                          <p:stCondLst>
                                            <p:cond delay="770"/>
                                          </p:stCondLst>
                                        </p:cTn>
                                        <p:tgtEl>
                                          <p:spTgt spid="42073"/>
                                        </p:tgtEl>
                                        <p:attrNameLst>
                                          <p:attrName>ppt_x</p:attrName>
                                        </p:attrNameLst>
                                      </p:cBhvr>
                                    </p:anim>
                                    <p:set>
                                      <p:cBhvr>
                                        <p:cTn id="236" dur="770" fill="hold"/>
                                        <p:tgtEl>
                                          <p:spTgt spid="42073"/>
                                        </p:tgtEl>
                                        <p:attrNameLst>
                                          <p:attrName>ppt_y</p:attrName>
                                        </p:attrNameLst>
                                      </p:cBhvr>
                                      <p:to>
                                        <p:strVal val="(#ppt_y+0.4)"/>
                                      </p:to>
                                    </p:set>
                                    <p:anim from="(#ppt_y+0.4)" to="(#ppt_y)" calcmode="lin" valueType="num">
                                      <p:cBhvr>
                                        <p:cTn id="237" dur="1230" accel="100000" fill="hold">
                                          <p:stCondLst>
                                            <p:cond delay="770"/>
                                          </p:stCondLst>
                                        </p:cTn>
                                        <p:tgtEl>
                                          <p:spTgt spid="42073"/>
                                        </p:tgtEl>
                                        <p:attrNameLst>
                                          <p:attrName>ppt_y</p:attrName>
                                        </p:attrNameLst>
                                      </p:cBhvr>
                                    </p:anim>
                                  </p:childTnLst>
                                </p:cTn>
                              </p:par>
                            </p:childTnLst>
                          </p:cTn>
                        </p:par>
                      </p:childTnLst>
                    </p:cTn>
                  </p:par>
                  <p:par>
                    <p:cTn id="238" fill="hold" nodeType="clickPar">
                      <p:stCondLst>
                        <p:cond delay="indefinite"/>
                      </p:stCondLst>
                      <p:childTnLst>
                        <p:par>
                          <p:cTn id="239" fill="hold" nodeType="withGroup">
                            <p:stCondLst>
                              <p:cond delay="0"/>
                            </p:stCondLst>
                            <p:childTnLst>
                              <p:par>
                                <p:cTn id="240" presetID="10" presetClass="entr" presetSubtype="0" fill="hold" nodeType="clickEffect">
                                  <p:stCondLst>
                                    <p:cond delay="0"/>
                                  </p:stCondLst>
                                  <p:childTnLst>
                                    <p:set>
                                      <p:cBhvr>
                                        <p:cTn id="241" dur="1" fill="hold">
                                          <p:stCondLst>
                                            <p:cond delay="0"/>
                                          </p:stCondLst>
                                        </p:cTn>
                                        <p:tgtEl>
                                          <p:spTgt spid="42119"/>
                                        </p:tgtEl>
                                        <p:attrNameLst>
                                          <p:attrName>style.visibility</p:attrName>
                                        </p:attrNameLst>
                                      </p:cBhvr>
                                      <p:to>
                                        <p:strVal val="visible"/>
                                      </p:to>
                                    </p:set>
                                    <p:animEffect transition="in" filter="fade">
                                      <p:cBhvr>
                                        <p:cTn id="242" dur="2000"/>
                                        <p:tgtEl>
                                          <p:spTgt spid="42119"/>
                                        </p:tgtEl>
                                      </p:cBhvr>
                                    </p:animEffect>
                                  </p:childTnLst>
                                </p:cTn>
                              </p:par>
                            </p:childTnLst>
                          </p:cTn>
                        </p:par>
                      </p:childTnLst>
                    </p:cTn>
                  </p:par>
                  <p:par>
                    <p:cTn id="243" fill="hold" nodeType="clickPar">
                      <p:stCondLst>
                        <p:cond delay="indefinite"/>
                      </p:stCondLst>
                      <p:childTnLst>
                        <p:par>
                          <p:cTn id="244" fill="hold" nodeType="withGroup">
                            <p:stCondLst>
                              <p:cond delay="0"/>
                            </p:stCondLst>
                            <p:childTnLst>
                              <p:par>
                                <p:cTn id="245" presetID="22" presetClass="entr" presetSubtype="1" fill="hold" nodeType="clickEffect">
                                  <p:stCondLst>
                                    <p:cond delay="0"/>
                                  </p:stCondLst>
                                  <p:childTnLst>
                                    <p:set>
                                      <p:cBhvr>
                                        <p:cTn id="246" dur="1" fill="hold">
                                          <p:stCondLst>
                                            <p:cond delay="0"/>
                                          </p:stCondLst>
                                        </p:cTn>
                                        <p:tgtEl>
                                          <p:spTgt spid="42112"/>
                                        </p:tgtEl>
                                        <p:attrNameLst>
                                          <p:attrName>style.visibility</p:attrName>
                                        </p:attrNameLst>
                                      </p:cBhvr>
                                      <p:to>
                                        <p:strVal val="visible"/>
                                      </p:to>
                                    </p:set>
                                    <p:animEffect transition="in" filter="wipe(up)">
                                      <p:cBhvr>
                                        <p:cTn id="247" dur="500"/>
                                        <p:tgtEl>
                                          <p:spTgt spid="42112"/>
                                        </p:tgtEl>
                                      </p:cBhvr>
                                    </p:animEffect>
                                  </p:childTnLst>
                                </p:cTn>
                              </p:par>
                            </p:childTnLst>
                          </p:cTn>
                        </p:par>
                      </p:childTnLst>
                    </p:cTn>
                  </p:par>
                  <p:par>
                    <p:cTn id="248" fill="hold" nodeType="clickPar">
                      <p:stCondLst>
                        <p:cond delay="indefinite"/>
                      </p:stCondLst>
                      <p:childTnLst>
                        <p:par>
                          <p:cTn id="249" fill="hold" nodeType="withGroup">
                            <p:stCondLst>
                              <p:cond delay="0"/>
                            </p:stCondLst>
                            <p:childTnLst>
                              <p:par>
                                <p:cTn id="250" presetID="10" presetClass="entr" presetSubtype="0" fill="hold" grpId="0" nodeType="clickEffect">
                                  <p:stCondLst>
                                    <p:cond delay="0"/>
                                  </p:stCondLst>
                                  <p:childTnLst>
                                    <p:set>
                                      <p:cBhvr>
                                        <p:cTn id="251" dur="1" fill="hold">
                                          <p:stCondLst>
                                            <p:cond delay="0"/>
                                          </p:stCondLst>
                                        </p:cTn>
                                        <p:tgtEl>
                                          <p:spTgt spid="42085"/>
                                        </p:tgtEl>
                                        <p:attrNameLst>
                                          <p:attrName>style.visibility</p:attrName>
                                        </p:attrNameLst>
                                      </p:cBhvr>
                                      <p:to>
                                        <p:strVal val="visible"/>
                                      </p:to>
                                    </p:set>
                                    <p:animEffect transition="in" filter="fade">
                                      <p:cBhvr>
                                        <p:cTn id="252" dur="2000"/>
                                        <p:tgtEl>
                                          <p:spTgt spid="42085"/>
                                        </p:tgtEl>
                                      </p:cBhvr>
                                    </p:animEffect>
                                  </p:childTnLst>
                                </p:cTn>
                              </p:par>
                            </p:childTnLst>
                          </p:cTn>
                        </p:par>
                      </p:childTnLst>
                    </p:cTn>
                  </p:par>
                  <p:par>
                    <p:cTn id="253" fill="hold" nodeType="clickPar">
                      <p:stCondLst>
                        <p:cond delay="indefinite"/>
                      </p:stCondLst>
                      <p:childTnLst>
                        <p:par>
                          <p:cTn id="254" fill="hold" nodeType="withGroup">
                            <p:stCondLst>
                              <p:cond delay="0"/>
                            </p:stCondLst>
                            <p:childTnLst>
                              <p:par>
                                <p:cTn id="255" presetID="6" presetClass="entr" presetSubtype="16" fill="hold" grpId="0" nodeType="clickEffect">
                                  <p:stCondLst>
                                    <p:cond delay="0"/>
                                  </p:stCondLst>
                                  <p:childTnLst>
                                    <p:set>
                                      <p:cBhvr>
                                        <p:cTn id="256" dur="1" fill="hold">
                                          <p:stCondLst>
                                            <p:cond delay="0"/>
                                          </p:stCondLst>
                                        </p:cTn>
                                        <p:tgtEl>
                                          <p:spTgt spid="42124"/>
                                        </p:tgtEl>
                                        <p:attrNameLst>
                                          <p:attrName>style.visibility</p:attrName>
                                        </p:attrNameLst>
                                      </p:cBhvr>
                                      <p:to>
                                        <p:strVal val="visible"/>
                                      </p:to>
                                    </p:set>
                                    <p:animEffect transition="in" filter="circle(in)">
                                      <p:cBhvr>
                                        <p:cTn id="257" dur="2000"/>
                                        <p:tgtEl>
                                          <p:spTgt spid="42124"/>
                                        </p:tgtEl>
                                      </p:cBhvr>
                                    </p:animEffect>
                                  </p:childTnLst>
                                </p:cTn>
                              </p:par>
                              <p:par>
                                <p:cTn id="258" presetID="6" presetClass="emph" presetSubtype="0" fill="hold" grpId="1" nodeType="withEffect">
                                  <p:stCondLst>
                                    <p:cond delay="0"/>
                                  </p:stCondLst>
                                  <p:childTnLst>
                                    <p:animScale>
                                      <p:cBhvr>
                                        <p:cTn id="259" dur="2000" fill="hold"/>
                                        <p:tgtEl>
                                          <p:spTgt spid="42124"/>
                                        </p:tgtEl>
                                      </p:cBhvr>
                                      <p:by x="150000" y="150000"/>
                                    </p:animScale>
                                  </p:childTnLst>
                                </p:cTn>
                              </p:par>
                              <p:par>
                                <p:cTn id="260" presetID="22" presetClass="entr" presetSubtype="4" fill="hold" grpId="0" nodeType="withEffect">
                                  <p:stCondLst>
                                    <p:cond delay="0"/>
                                  </p:stCondLst>
                                  <p:childTnLst>
                                    <p:set>
                                      <p:cBhvr>
                                        <p:cTn id="261" dur="1" fill="hold">
                                          <p:stCondLst>
                                            <p:cond delay="0"/>
                                          </p:stCondLst>
                                        </p:cTn>
                                        <p:tgtEl>
                                          <p:spTgt spid="42125"/>
                                        </p:tgtEl>
                                        <p:attrNameLst>
                                          <p:attrName>style.visibility</p:attrName>
                                        </p:attrNameLst>
                                      </p:cBhvr>
                                      <p:to>
                                        <p:strVal val="visible"/>
                                      </p:to>
                                    </p:set>
                                    <p:animEffect transition="in" filter="wipe(down)">
                                      <p:cBhvr>
                                        <p:cTn id="262" dur="500"/>
                                        <p:tgtEl>
                                          <p:spTgt spid="42125"/>
                                        </p:tgtEl>
                                      </p:cBhvr>
                                    </p:animEffect>
                                  </p:childTnLst>
                                </p:cTn>
                              </p:par>
                            </p:childTnLst>
                          </p:cTn>
                        </p:par>
                      </p:childTnLst>
                    </p:cTn>
                  </p:par>
                  <p:par>
                    <p:cTn id="263" fill="hold" nodeType="clickPar">
                      <p:stCondLst>
                        <p:cond delay="indefinite"/>
                      </p:stCondLst>
                      <p:childTnLst>
                        <p:par>
                          <p:cTn id="264" fill="hold" nodeType="withGroup">
                            <p:stCondLst>
                              <p:cond delay="0"/>
                            </p:stCondLst>
                            <p:childTnLst>
                              <p:par>
                                <p:cTn id="265" presetID="10" presetClass="exit" presetSubtype="0" fill="hold" grpId="1" nodeType="clickEffect">
                                  <p:stCondLst>
                                    <p:cond delay="0"/>
                                  </p:stCondLst>
                                  <p:childTnLst>
                                    <p:animEffect transition="out" filter="fade">
                                      <p:cBhvr>
                                        <p:cTn id="266" dur="2000"/>
                                        <p:tgtEl>
                                          <p:spTgt spid="42125"/>
                                        </p:tgtEl>
                                      </p:cBhvr>
                                    </p:animEffect>
                                    <p:set>
                                      <p:cBhvr>
                                        <p:cTn id="267" dur="1" fill="hold">
                                          <p:stCondLst>
                                            <p:cond delay="1999"/>
                                          </p:stCondLst>
                                        </p:cTn>
                                        <p:tgtEl>
                                          <p:spTgt spid="421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2044" grpId="0" animBg="1"/>
      <p:bldP spid="42045" grpId="0"/>
      <p:bldP spid="42046" grpId="0"/>
      <p:bldP spid="42047" grpId="0"/>
      <p:bldP spid="42049" grpId="0"/>
      <p:bldP spid="42050" grpId="0" animBg="1"/>
      <p:bldP spid="42051" grpId="0" animBg="1"/>
      <p:bldP spid="42063" grpId="0" animBg="1"/>
      <p:bldP spid="42064" grpId="0" animBg="1"/>
      <p:bldP spid="42065" grpId="0" animBg="1"/>
      <p:bldP spid="42066" grpId="0" animBg="1"/>
      <p:bldP spid="42067" grpId="0" animBg="1"/>
      <p:bldP spid="42068" grpId="0" animBg="1"/>
      <p:bldP spid="42069" grpId="0" animBg="1"/>
      <p:bldP spid="42070" grpId="0"/>
      <p:bldP spid="42071" grpId="0" animBg="1"/>
      <p:bldP spid="42072" grpId="0" animBg="1"/>
      <p:bldP spid="42073" grpId="0"/>
      <p:bldP spid="42074" grpId="0" animBg="1"/>
      <p:bldP spid="42075" grpId="0" animBg="1"/>
      <p:bldP spid="42076" grpId="0"/>
      <p:bldP spid="42077" grpId="0"/>
      <p:bldP spid="42080" grpId="0" animBg="1"/>
      <p:bldP spid="42082" grpId="0" animBg="1"/>
      <p:bldP spid="42083" grpId="0"/>
      <p:bldP spid="42084" grpId="0"/>
      <p:bldP spid="42085" grpId="0" animBg="1"/>
      <p:bldP spid="42088" grpId="0" animBg="1"/>
      <p:bldP spid="42088" grpId="1" animBg="1"/>
      <p:bldP spid="42090" grpId="0" animBg="1"/>
      <p:bldP spid="42090" grpId="1" animBg="1"/>
      <p:bldP spid="42048" grpId="0"/>
      <p:bldP spid="42093" grpId="0" build="allAtOnce"/>
      <p:bldP spid="42094" grpId="0"/>
      <p:bldP spid="42095" grpId="0" animBg="1"/>
      <p:bldP spid="42121" grpId="0" animBg="1"/>
      <p:bldP spid="42121" grpId="1" animBg="1"/>
      <p:bldP spid="42122" grpId="0" animBg="1"/>
      <p:bldP spid="42122" grpId="1" animBg="1"/>
      <p:bldP spid="42123" grpId="0" animBg="1"/>
      <p:bldP spid="42123" grpId="1" animBg="1"/>
      <p:bldP spid="42124" grpId="0" animBg="1"/>
      <p:bldP spid="42124" grpId="1" animBg="1"/>
      <p:bldP spid="42125" grpId="0" animBg="1"/>
      <p:bldP spid="42125" grpId="1"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4804" y="1295"/>
            <a:ext cx="4101430" cy="3619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ikdörtgen 1"/>
          <p:cNvSpPr/>
          <p:nvPr/>
        </p:nvSpPr>
        <p:spPr>
          <a:xfrm>
            <a:off x="395536" y="3861048"/>
            <a:ext cx="8352928" cy="2246769"/>
          </a:xfrm>
          <a:prstGeom prst="rect">
            <a:avLst/>
          </a:prstGeom>
        </p:spPr>
        <p:txBody>
          <a:bodyPr wrap="square">
            <a:spAutoFit/>
          </a:bodyPr>
          <a:lstStyle/>
          <a:p>
            <a:pPr algn="just"/>
            <a:r>
              <a:rPr lang="tr-TR" sz="2000" dirty="0"/>
              <a:t>Sabit fırsat maliyeti </a:t>
            </a:r>
            <a:r>
              <a:rPr lang="tr-TR" sz="2000" dirty="0" smtClean="0"/>
              <a:t>üretimin </a:t>
            </a:r>
            <a:r>
              <a:rPr lang="tr-TR" sz="2000" dirty="0"/>
              <a:t>değişmesine karşın maliyetlerin sabit kalmasıdır. Yani bir endüstriden başka bir endüstriye aktarılan kaynakların her iki kesimde de aynı derecede verimli olmasıdır. Bu da ya üretim faktörlerinin birbiri yerine tam olarak ikame etmesiyle ya da faktörün her biriminin aynı kalitede olmasıyla gerçekleşebilir. Sabit maliyetler sonucu üretimde tam uzmanlaşmaya gidilir. Sonuç olarak üretimin değişmesine karşılık maliyetlerin sabit kalmasına sabit fırsat maliyeti denilmektedir.</a:t>
            </a:r>
            <a:endParaRPr lang="tr-TR" sz="2000" dirty="0"/>
          </a:p>
        </p:txBody>
      </p:sp>
    </p:spTree>
    <p:extLst>
      <p:ext uri="{BB962C8B-B14F-4D97-AF65-F5344CB8AC3E}">
        <p14:creationId xmlns:p14="http://schemas.microsoft.com/office/powerpoint/2010/main" val="10289808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a:xfrm>
            <a:off x="457200" y="0"/>
            <a:ext cx="4762500" cy="836613"/>
          </a:xfrm>
        </p:spPr>
        <p:txBody>
          <a:bodyPr>
            <a:normAutofit fontScale="90000"/>
          </a:bodyPr>
          <a:lstStyle/>
          <a:p>
            <a:pPr algn="l"/>
            <a:r>
              <a:rPr lang="tr-TR" altLang="tr-TR" sz="4000" dirty="0"/>
              <a:t/>
            </a:r>
            <a:br>
              <a:rPr lang="tr-TR" altLang="tr-TR" sz="4000" dirty="0"/>
            </a:br>
            <a:r>
              <a:rPr lang="tr-TR" altLang="tr-TR" sz="3600" dirty="0"/>
              <a:t>Sabit Fırsat Maliyetleri</a:t>
            </a:r>
          </a:p>
        </p:txBody>
      </p:sp>
      <p:sp>
        <p:nvSpPr>
          <p:cNvPr id="68645" name="Freeform 37"/>
          <p:cNvSpPr>
            <a:spLocks/>
          </p:cNvSpPr>
          <p:nvPr/>
        </p:nvSpPr>
        <p:spPr bwMode="auto">
          <a:xfrm>
            <a:off x="900113" y="1341438"/>
            <a:ext cx="7532687" cy="5116512"/>
          </a:xfrm>
          <a:custGeom>
            <a:avLst/>
            <a:gdLst>
              <a:gd name="T0" fmla="*/ 0 w 4745"/>
              <a:gd name="T1" fmla="*/ 0 h 3223"/>
              <a:gd name="T2" fmla="*/ 0 w 4745"/>
              <a:gd name="T3" fmla="*/ 3223 h 3223"/>
              <a:gd name="T4" fmla="*/ 4745 w 4745"/>
              <a:gd name="T5" fmla="*/ 3223 h 3223"/>
            </a:gdLst>
            <a:ahLst/>
            <a:cxnLst>
              <a:cxn ang="0">
                <a:pos x="T0" y="T1"/>
              </a:cxn>
              <a:cxn ang="0">
                <a:pos x="T2" y="T3"/>
              </a:cxn>
              <a:cxn ang="0">
                <a:pos x="T4" y="T5"/>
              </a:cxn>
            </a:cxnLst>
            <a:rect l="0" t="0" r="r" b="b"/>
            <a:pathLst>
              <a:path w="4745" h="3223">
                <a:moveTo>
                  <a:pt x="0" y="0"/>
                </a:moveTo>
                <a:lnTo>
                  <a:pt x="0" y="3223"/>
                </a:lnTo>
                <a:lnTo>
                  <a:pt x="4745" y="3223"/>
                </a:lnTo>
              </a:path>
            </a:pathLst>
          </a:custGeom>
          <a:noFill/>
          <a:ln w="57150" cmpd="sng">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647" name="Text Box 39"/>
          <p:cNvSpPr txBox="1">
            <a:spLocks noChangeArrowheads="1"/>
          </p:cNvSpPr>
          <p:nvPr/>
        </p:nvSpPr>
        <p:spPr bwMode="auto">
          <a:xfrm>
            <a:off x="900113" y="18446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a:t>
            </a:r>
          </a:p>
        </p:txBody>
      </p:sp>
      <p:sp>
        <p:nvSpPr>
          <p:cNvPr id="68648" name="Text Box 40"/>
          <p:cNvSpPr txBox="1">
            <a:spLocks noChangeArrowheads="1"/>
          </p:cNvSpPr>
          <p:nvPr/>
        </p:nvSpPr>
        <p:spPr bwMode="auto">
          <a:xfrm>
            <a:off x="1619250" y="25654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B</a:t>
            </a:r>
          </a:p>
        </p:txBody>
      </p:sp>
      <p:sp>
        <p:nvSpPr>
          <p:cNvPr id="68649" name="Text Box 41"/>
          <p:cNvSpPr txBox="1">
            <a:spLocks noChangeArrowheads="1"/>
          </p:cNvSpPr>
          <p:nvPr/>
        </p:nvSpPr>
        <p:spPr bwMode="auto">
          <a:xfrm>
            <a:off x="2195513" y="34290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C</a:t>
            </a:r>
          </a:p>
        </p:txBody>
      </p:sp>
      <p:sp>
        <p:nvSpPr>
          <p:cNvPr id="68650" name="Text Box 42"/>
          <p:cNvSpPr txBox="1">
            <a:spLocks noChangeArrowheads="1"/>
          </p:cNvSpPr>
          <p:nvPr/>
        </p:nvSpPr>
        <p:spPr bwMode="auto">
          <a:xfrm>
            <a:off x="3563938" y="522922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E</a:t>
            </a:r>
          </a:p>
        </p:txBody>
      </p:sp>
      <p:sp>
        <p:nvSpPr>
          <p:cNvPr id="68651" name="Oval 43"/>
          <p:cNvSpPr>
            <a:spLocks noChangeArrowheads="1"/>
          </p:cNvSpPr>
          <p:nvPr/>
        </p:nvSpPr>
        <p:spPr bwMode="auto">
          <a:xfrm>
            <a:off x="827088" y="213360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52" name="Oval 44"/>
          <p:cNvSpPr>
            <a:spLocks noChangeArrowheads="1"/>
          </p:cNvSpPr>
          <p:nvPr/>
        </p:nvSpPr>
        <p:spPr bwMode="auto">
          <a:xfrm>
            <a:off x="4211638" y="638175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53" name="Text Box 45"/>
          <p:cNvSpPr txBox="1">
            <a:spLocks noChangeArrowheads="1"/>
          </p:cNvSpPr>
          <p:nvPr/>
        </p:nvSpPr>
        <p:spPr bwMode="auto">
          <a:xfrm>
            <a:off x="395288" y="2060575"/>
            <a:ext cx="479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400">
                <a:solidFill>
                  <a:prstClr val="black"/>
                </a:solidFill>
                <a:latin typeface="Arial" charset="0"/>
              </a:rPr>
              <a:t>200</a:t>
            </a:r>
          </a:p>
        </p:txBody>
      </p:sp>
      <p:sp>
        <p:nvSpPr>
          <p:cNvPr id="68654" name="Text Box 46"/>
          <p:cNvSpPr txBox="1">
            <a:spLocks noChangeArrowheads="1"/>
          </p:cNvSpPr>
          <p:nvPr/>
        </p:nvSpPr>
        <p:spPr bwMode="auto">
          <a:xfrm>
            <a:off x="592138" y="63293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0</a:t>
            </a:r>
          </a:p>
        </p:txBody>
      </p:sp>
      <p:sp>
        <p:nvSpPr>
          <p:cNvPr id="68655" name="Text Box 47"/>
          <p:cNvSpPr txBox="1">
            <a:spLocks noChangeArrowheads="1"/>
          </p:cNvSpPr>
          <p:nvPr/>
        </p:nvSpPr>
        <p:spPr bwMode="auto">
          <a:xfrm>
            <a:off x="323850" y="2781300"/>
            <a:ext cx="522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a:solidFill>
                  <a:prstClr val="black"/>
                </a:solidFill>
                <a:latin typeface="Arial" charset="0"/>
              </a:rPr>
              <a:t>160</a:t>
            </a:r>
          </a:p>
        </p:txBody>
      </p:sp>
      <p:sp>
        <p:nvSpPr>
          <p:cNvPr id="68656" name="Text Box 48"/>
          <p:cNvSpPr txBox="1">
            <a:spLocks noChangeArrowheads="1"/>
          </p:cNvSpPr>
          <p:nvPr/>
        </p:nvSpPr>
        <p:spPr bwMode="auto">
          <a:xfrm>
            <a:off x="323850" y="3573463"/>
            <a:ext cx="522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a:solidFill>
                  <a:prstClr val="black"/>
                </a:solidFill>
                <a:latin typeface="Arial" charset="0"/>
              </a:rPr>
              <a:t>120</a:t>
            </a:r>
          </a:p>
        </p:txBody>
      </p:sp>
      <p:sp>
        <p:nvSpPr>
          <p:cNvPr id="68657" name="Text Box 49"/>
          <p:cNvSpPr txBox="1">
            <a:spLocks noChangeArrowheads="1"/>
          </p:cNvSpPr>
          <p:nvPr/>
        </p:nvSpPr>
        <p:spPr bwMode="auto">
          <a:xfrm>
            <a:off x="468313" y="5373688"/>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a:solidFill>
                  <a:prstClr val="black"/>
                </a:solidFill>
                <a:latin typeface="Arial" charset="0"/>
              </a:rPr>
              <a:t>40</a:t>
            </a:r>
          </a:p>
        </p:txBody>
      </p:sp>
      <p:sp>
        <p:nvSpPr>
          <p:cNvPr id="68658" name="Text Box 50"/>
          <p:cNvSpPr txBox="1">
            <a:spLocks noChangeArrowheads="1"/>
          </p:cNvSpPr>
          <p:nvPr/>
        </p:nvSpPr>
        <p:spPr bwMode="auto">
          <a:xfrm>
            <a:off x="395288" y="4508500"/>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80</a:t>
            </a:r>
          </a:p>
        </p:txBody>
      </p:sp>
      <p:sp>
        <p:nvSpPr>
          <p:cNvPr id="68659" name="Text Box 51"/>
          <p:cNvSpPr txBox="1">
            <a:spLocks noChangeArrowheads="1"/>
          </p:cNvSpPr>
          <p:nvPr/>
        </p:nvSpPr>
        <p:spPr bwMode="auto">
          <a:xfrm>
            <a:off x="1116013"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10</a:t>
            </a:r>
          </a:p>
        </p:txBody>
      </p:sp>
      <p:sp>
        <p:nvSpPr>
          <p:cNvPr id="68660" name="Text Box 52"/>
          <p:cNvSpPr txBox="1">
            <a:spLocks noChangeArrowheads="1"/>
          </p:cNvSpPr>
          <p:nvPr/>
        </p:nvSpPr>
        <p:spPr bwMode="auto">
          <a:xfrm>
            <a:off x="1763713"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20</a:t>
            </a:r>
          </a:p>
        </p:txBody>
      </p:sp>
      <p:sp>
        <p:nvSpPr>
          <p:cNvPr id="68661" name="Text Box 53"/>
          <p:cNvSpPr txBox="1">
            <a:spLocks noChangeArrowheads="1"/>
          </p:cNvSpPr>
          <p:nvPr/>
        </p:nvSpPr>
        <p:spPr bwMode="auto">
          <a:xfrm>
            <a:off x="2627313"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30</a:t>
            </a:r>
          </a:p>
        </p:txBody>
      </p:sp>
      <p:sp>
        <p:nvSpPr>
          <p:cNvPr id="68662" name="Text Box 54"/>
          <p:cNvSpPr txBox="1">
            <a:spLocks noChangeArrowheads="1"/>
          </p:cNvSpPr>
          <p:nvPr/>
        </p:nvSpPr>
        <p:spPr bwMode="auto">
          <a:xfrm>
            <a:off x="3348038"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40</a:t>
            </a:r>
          </a:p>
        </p:txBody>
      </p:sp>
      <p:sp>
        <p:nvSpPr>
          <p:cNvPr id="68664" name="Freeform 56"/>
          <p:cNvSpPr>
            <a:spLocks/>
          </p:cNvSpPr>
          <p:nvPr/>
        </p:nvSpPr>
        <p:spPr bwMode="auto">
          <a:xfrm>
            <a:off x="827088" y="3789363"/>
            <a:ext cx="1306512" cy="2640012"/>
          </a:xfrm>
          <a:custGeom>
            <a:avLst/>
            <a:gdLst>
              <a:gd name="T0" fmla="*/ 0 w 823"/>
              <a:gd name="T1" fmla="*/ 8 h 1663"/>
              <a:gd name="T2" fmla="*/ 808 w 823"/>
              <a:gd name="T3" fmla="*/ 0 h 1663"/>
              <a:gd name="T4" fmla="*/ 823 w 823"/>
              <a:gd name="T5" fmla="*/ 1663 h 1663"/>
            </a:gdLst>
            <a:ahLst/>
            <a:cxnLst>
              <a:cxn ang="0">
                <a:pos x="T0" y="T1"/>
              </a:cxn>
              <a:cxn ang="0">
                <a:pos x="T2" y="T3"/>
              </a:cxn>
              <a:cxn ang="0">
                <a:pos x="T4" y="T5"/>
              </a:cxn>
            </a:cxnLst>
            <a:rect l="0" t="0" r="r" b="b"/>
            <a:pathLst>
              <a:path w="823" h="1663">
                <a:moveTo>
                  <a:pt x="0" y="8"/>
                </a:moveTo>
                <a:lnTo>
                  <a:pt x="808" y="0"/>
                </a:lnTo>
                <a:lnTo>
                  <a:pt x="823" y="1663"/>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665" name="Freeform 57"/>
          <p:cNvSpPr>
            <a:spLocks/>
          </p:cNvSpPr>
          <p:nvPr/>
        </p:nvSpPr>
        <p:spPr bwMode="auto">
          <a:xfrm>
            <a:off x="900113" y="2989263"/>
            <a:ext cx="611187" cy="3525837"/>
          </a:xfrm>
          <a:custGeom>
            <a:avLst/>
            <a:gdLst>
              <a:gd name="T0" fmla="*/ 0 w 385"/>
              <a:gd name="T1" fmla="*/ 0 h 2221"/>
              <a:gd name="T2" fmla="*/ 385 w 385"/>
              <a:gd name="T3" fmla="*/ 9 h 2221"/>
              <a:gd name="T4" fmla="*/ 385 w 385"/>
              <a:gd name="T5" fmla="*/ 2221 h 2221"/>
            </a:gdLst>
            <a:ahLst/>
            <a:cxnLst>
              <a:cxn ang="0">
                <a:pos x="T0" y="T1"/>
              </a:cxn>
              <a:cxn ang="0">
                <a:pos x="T2" y="T3"/>
              </a:cxn>
              <a:cxn ang="0">
                <a:pos x="T4" y="T5"/>
              </a:cxn>
            </a:cxnLst>
            <a:rect l="0" t="0" r="r" b="b"/>
            <a:pathLst>
              <a:path w="385" h="2221">
                <a:moveTo>
                  <a:pt x="0" y="0"/>
                </a:moveTo>
                <a:lnTo>
                  <a:pt x="385" y="9"/>
                </a:lnTo>
                <a:lnTo>
                  <a:pt x="385" y="2221"/>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668" name="Freeform 60"/>
          <p:cNvSpPr>
            <a:spLocks/>
          </p:cNvSpPr>
          <p:nvPr/>
        </p:nvSpPr>
        <p:spPr bwMode="auto">
          <a:xfrm>
            <a:off x="900113" y="4724400"/>
            <a:ext cx="1987550" cy="1690688"/>
          </a:xfrm>
          <a:custGeom>
            <a:avLst/>
            <a:gdLst>
              <a:gd name="T0" fmla="*/ 0 w 1252"/>
              <a:gd name="T1" fmla="*/ 5 h 1065"/>
              <a:gd name="T2" fmla="*/ 1252 w 1252"/>
              <a:gd name="T3" fmla="*/ 0 h 1065"/>
              <a:gd name="T4" fmla="*/ 1243 w 1252"/>
              <a:gd name="T5" fmla="*/ 1065 h 1065"/>
            </a:gdLst>
            <a:ahLst/>
            <a:cxnLst>
              <a:cxn ang="0">
                <a:pos x="T0" y="T1"/>
              </a:cxn>
              <a:cxn ang="0">
                <a:pos x="T2" y="T3"/>
              </a:cxn>
              <a:cxn ang="0">
                <a:pos x="T4" y="T5"/>
              </a:cxn>
            </a:cxnLst>
            <a:rect l="0" t="0" r="r" b="b"/>
            <a:pathLst>
              <a:path w="1252" h="1065">
                <a:moveTo>
                  <a:pt x="0" y="5"/>
                </a:moveTo>
                <a:lnTo>
                  <a:pt x="1252" y="0"/>
                </a:lnTo>
                <a:lnTo>
                  <a:pt x="1243" y="1065"/>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670" name="Freeform 62"/>
          <p:cNvSpPr>
            <a:spLocks/>
          </p:cNvSpPr>
          <p:nvPr/>
        </p:nvSpPr>
        <p:spPr bwMode="auto">
          <a:xfrm>
            <a:off x="871538" y="5545138"/>
            <a:ext cx="2611437" cy="914400"/>
          </a:xfrm>
          <a:custGeom>
            <a:avLst/>
            <a:gdLst>
              <a:gd name="T0" fmla="*/ 0 w 1645"/>
              <a:gd name="T1" fmla="*/ 9 h 576"/>
              <a:gd name="T2" fmla="*/ 1481 w 1645"/>
              <a:gd name="T3" fmla="*/ 9 h 576"/>
              <a:gd name="T4" fmla="*/ 1636 w 1645"/>
              <a:gd name="T5" fmla="*/ 0 h 576"/>
              <a:gd name="T6" fmla="*/ 1645 w 1645"/>
              <a:gd name="T7" fmla="*/ 576 h 576"/>
            </a:gdLst>
            <a:ahLst/>
            <a:cxnLst>
              <a:cxn ang="0">
                <a:pos x="T0" y="T1"/>
              </a:cxn>
              <a:cxn ang="0">
                <a:pos x="T2" y="T3"/>
              </a:cxn>
              <a:cxn ang="0">
                <a:pos x="T4" y="T5"/>
              </a:cxn>
              <a:cxn ang="0">
                <a:pos x="T6" y="T7"/>
              </a:cxn>
            </a:cxnLst>
            <a:rect l="0" t="0" r="r" b="b"/>
            <a:pathLst>
              <a:path w="1645" h="576">
                <a:moveTo>
                  <a:pt x="0" y="9"/>
                </a:moveTo>
                <a:lnTo>
                  <a:pt x="1481" y="9"/>
                </a:lnTo>
                <a:lnTo>
                  <a:pt x="1636" y="0"/>
                </a:lnTo>
                <a:lnTo>
                  <a:pt x="1645" y="576"/>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671" name="Text Box 63"/>
          <p:cNvSpPr txBox="1">
            <a:spLocks noChangeArrowheads="1"/>
          </p:cNvSpPr>
          <p:nvPr/>
        </p:nvSpPr>
        <p:spPr bwMode="auto">
          <a:xfrm>
            <a:off x="4140200" y="5949950"/>
            <a:ext cx="32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F</a:t>
            </a:r>
          </a:p>
        </p:txBody>
      </p:sp>
      <p:sp>
        <p:nvSpPr>
          <p:cNvPr id="68674" name="Text Box 66"/>
          <p:cNvSpPr txBox="1">
            <a:spLocks noChangeArrowheads="1"/>
          </p:cNvSpPr>
          <p:nvPr/>
        </p:nvSpPr>
        <p:spPr bwMode="auto">
          <a:xfrm>
            <a:off x="1116013" y="2133600"/>
            <a:ext cx="3571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F</a:t>
            </a:r>
            <a:r>
              <a:rPr lang="tr-TR" altLang="tr-TR" baseline="-25000">
                <a:solidFill>
                  <a:prstClr val="black"/>
                </a:solidFill>
                <a:latin typeface="Arial" charset="0"/>
              </a:rPr>
              <a:t>i</a:t>
            </a:r>
          </a:p>
        </p:txBody>
      </p:sp>
      <p:sp>
        <p:nvSpPr>
          <p:cNvPr id="68675" name="Oval 67"/>
          <p:cNvSpPr>
            <a:spLocks noChangeArrowheads="1"/>
          </p:cNvSpPr>
          <p:nvPr/>
        </p:nvSpPr>
        <p:spPr bwMode="auto">
          <a:xfrm>
            <a:off x="4787900" y="32845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76" name="Oval 68"/>
          <p:cNvSpPr>
            <a:spLocks noChangeArrowheads="1"/>
          </p:cNvSpPr>
          <p:nvPr/>
        </p:nvSpPr>
        <p:spPr bwMode="auto">
          <a:xfrm>
            <a:off x="1619250" y="4149725"/>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77" name="Text Box 69"/>
          <p:cNvSpPr txBox="1">
            <a:spLocks noChangeArrowheads="1"/>
          </p:cNvSpPr>
          <p:nvPr/>
        </p:nvSpPr>
        <p:spPr bwMode="auto">
          <a:xfrm>
            <a:off x="4859338" y="30686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H</a:t>
            </a:r>
          </a:p>
        </p:txBody>
      </p:sp>
      <p:sp>
        <p:nvSpPr>
          <p:cNvPr id="68678" name="Text Box 70"/>
          <p:cNvSpPr txBox="1">
            <a:spLocks noChangeArrowheads="1"/>
          </p:cNvSpPr>
          <p:nvPr/>
        </p:nvSpPr>
        <p:spPr bwMode="auto">
          <a:xfrm>
            <a:off x="1763713" y="4076700"/>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M</a:t>
            </a:r>
          </a:p>
        </p:txBody>
      </p:sp>
      <p:sp>
        <p:nvSpPr>
          <p:cNvPr id="68679" name="AutoShape 71"/>
          <p:cNvSpPr>
            <a:spLocks/>
          </p:cNvSpPr>
          <p:nvPr/>
        </p:nvSpPr>
        <p:spPr bwMode="auto">
          <a:xfrm>
            <a:off x="2484438" y="4797425"/>
            <a:ext cx="288925" cy="647700"/>
          </a:xfrm>
          <a:prstGeom prst="leftBrace">
            <a:avLst>
              <a:gd name="adj1" fmla="val 43953"/>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80" name="AutoShape 72"/>
          <p:cNvSpPr>
            <a:spLocks/>
          </p:cNvSpPr>
          <p:nvPr/>
        </p:nvSpPr>
        <p:spPr bwMode="auto">
          <a:xfrm rot="16200000">
            <a:off x="3132137" y="5516563"/>
            <a:ext cx="144463" cy="433388"/>
          </a:xfrm>
          <a:prstGeom prst="leftBrace">
            <a:avLst>
              <a:gd name="adj1" fmla="val 64514"/>
              <a:gd name="adj2" fmla="val 43009"/>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81" name="Text Box 73"/>
          <p:cNvSpPr txBox="1">
            <a:spLocks noChangeArrowheads="1"/>
          </p:cNvSpPr>
          <p:nvPr/>
        </p:nvSpPr>
        <p:spPr bwMode="auto">
          <a:xfrm>
            <a:off x="2051050" y="4941888"/>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∆T</a:t>
            </a:r>
          </a:p>
        </p:txBody>
      </p:sp>
      <p:sp>
        <p:nvSpPr>
          <p:cNvPr id="68682" name="Text Box 74"/>
          <p:cNvSpPr txBox="1">
            <a:spLocks noChangeArrowheads="1"/>
          </p:cNvSpPr>
          <p:nvPr/>
        </p:nvSpPr>
        <p:spPr bwMode="auto">
          <a:xfrm>
            <a:off x="2916238" y="5734050"/>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∆O</a:t>
            </a:r>
          </a:p>
        </p:txBody>
      </p:sp>
      <p:sp>
        <p:nvSpPr>
          <p:cNvPr id="68683" name="AutoShape 75"/>
          <p:cNvSpPr>
            <a:spLocks noChangeArrowheads="1"/>
          </p:cNvSpPr>
          <p:nvPr/>
        </p:nvSpPr>
        <p:spPr bwMode="auto">
          <a:xfrm>
            <a:off x="2916238" y="4797425"/>
            <a:ext cx="576262" cy="719138"/>
          </a:xfrm>
          <a:prstGeom prst="rtTriangle">
            <a:avLst/>
          </a:prstGeom>
          <a:solidFill>
            <a:srgbClr val="00FFFF">
              <a:alpha val="44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84" name="AutoShape 76"/>
          <p:cNvSpPr>
            <a:spLocks/>
          </p:cNvSpPr>
          <p:nvPr/>
        </p:nvSpPr>
        <p:spPr bwMode="auto">
          <a:xfrm>
            <a:off x="6804025" y="4941888"/>
            <a:ext cx="1508125" cy="904875"/>
          </a:xfrm>
          <a:prstGeom prst="borderCallout2">
            <a:avLst>
              <a:gd name="adj1" fmla="val 12630"/>
              <a:gd name="adj2" fmla="val -5051"/>
              <a:gd name="adj3" fmla="val 12630"/>
              <a:gd name="adj4" fmla="val -82736"/>
              <a:gd name="adj5" fmla="val 167718"/>
              <a:gd name="adj6" fmla="val -166315"/>
            </a:avLst>
          </a:prstGeom>
          <a:solidFill>
            <a:schemeClr val="accent1"/>
          </a:solidFill>
          <a:ln w="9525">
            <a:solidFill>
              <a:schemeClr val="tx1"/>
            </a:solidFill>
            <a:miter lim="800000"/>
            <a:headEnd type="triangle" w="med" len="med"/>
            <a:tailEnd type="diamond"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Sadece Otomobil Üretilir</a:t>
            </a:r>
          </a:p>
        </p:txBody>
      </p:sp>
      <p:sp>
        <p:nvSpPr>
          <p:cNvPr id="68685" name="AutoShape 77"/>
          <p:cNvSpPr>
            <a:spLocks/>
          </p:cNvSpPr>
          <p:nvPr/>
        </p:nvSpPr>
        <p:spPr bwMode="auto">
          <a:xfrm>
            <a:off x="4427538" y="984251"/>
            <a:ext cx="1436688" cy="609600"/>
          </a:xfrm>
          <a:prstGeom prst="borderCallout2">
            <a:avLst>
              <a:gd name="adj1" fmla="val 18750"/>
              <a:gd name="adj2" fmla="val -5306"/>
              <a:gd name="adj3" fmla="val 18750"/>
              <a:gd name="adj4" fmla="val -166190"/>
              <a:gd name="adj5" fmla="val 182292"/>
              <a:gd name="adj6" fmla="val -240662"/>
            </a:avLst>
          </a:prstGeom>
          <a:solidFill>
            <a:schemeClr val="accent1"/>
          </a:solidFill>
          <a:ln w="9525">
            <a:solidFill>
              <a:schemeClr val="tx1"/>
            </a:solidFill>
            <a:miter lim="800000"/>
            <a:headEnd type="triangle" w="med" len="med"/>
            <a:tailEnd type="diamond"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Sadece TV Üretilir</a:t>
            </a:r>
          </a:p>
        </p:txBody>
      </p:sp>
      <p:sp>
        <p:nvSpPr>
          <p:cNvPr id="68686" name="Text Box 78"/>
          <p:cNvSpPr txBox="1">
            <a:spLocks noChangeArrowheads="1"/>
          </p:cNvSpPr>
          <p:nvPr/>
        </p:nvSpPr>
        <p:spPr bwMode="auto">
          <a:xfrm>
            <a:off x="395288" y="11969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TV</a:t>
            </a:r>
          </a:p>
        </p:txBody>
      </p:sp>
      <p:sp>
        <p:nvSpPr>
          <p:cNvPr id="68687" name="Text Box 79"/>
          <p:cNvSpPr txBox="1">
            <a:spLocks noChangeArrowheads="1"/>
          </p:cNvSpPr>
          <p:nvPr/>
        </p:nvSpPr>
        <p:spPr bwMode="auto">
          <a:xfrm>
            <a:off x="7308850" y="6491288"/>
            <a:ext cx="109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Otomobil</a:t>
            </a:r>
          </a:p>
        </p:txBody>
      </p:sp>
      <p:sp>
        <p:nvSpPr>
          <p:cNvPr id="68688" name="Text Box 80"/>
          <p:cNvSpPr txBox="1">
            <a:spLocks noChangeArrowheads="1"/>
          </p:cNvSpPr>
          <p:nvPr/>
        </p:nvSpPr>
        <p:spPr bwMode="auto">
          <a:xfrm>
            <a:off x="2843213" y="43656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D</a:t>
            </a:r>
          </a:p>
        </p:txBody>
      </p:sp>
      <p:sp>
        <p:nvSpPr>
          <p:cNvPr id="68689" name="Text Box 81"/>
          <p:cNvSpPr txBox="1">
            <a:spLocks noChangeArrowheads="1"/>
          </p:cNvSpPr>
          <p:nvPr/>
        </p:nvSpPr>
        <p:spPr bwMode="auto">
          <a:xfrm>
            <a:off x="3779838" y="6021388"/>
            <a:ext cx="3286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srgbClr val="00CCFF"/>
                </a:solidFill>
                <a:latin typeface="Arial" charset="0"/>
                <a:sym typeface="Symbol" pitchFamily="18" charset="2"/>
              </a:rPr>
              <a:t></a:t>
            </a:r>
          </a:p>
        </p:txBody>
      </p:sp>
      <p:sp>
        <p:nvSpPr>
          <p:cNvPr id="68690" name="Text Box 82"/>
          <p:cNvSpPr txBox="1">
            <a:spLocks noChangeArrowheads="1"/>
          </p:cNvSpPr>
          <p:nvPr/>
        </p:nvSpPr>
        <p:spPr bwMode="auto">
          <a:xfrm>
            <a:off x="900113" y="2420938"/>
            <a:ext cx="3000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tr-TR">
                <a:solidFill>
                  <a:prstClr val="black"/>
                </a:solidFill>
                <a:latin typeface="Times New Roman" pitchFamily="18" charset="0"/>
                <a:cs typeface="Times New Roman" pitchFamily="18" charset="0"/>
              </a:rPr>
              <a:t>β</a:t>
            </a:r>
          </a:p>
        </p:txBody>
      </p:sp>
      <p:grpSp>
        <p:nvGrpSpPr>
          <p:cNvPr id="68692" name="Group 84"/>
          <p:cNvGrpSpPr>
            <a:grpSpLocks/>
          </p:cNvGrpSpPr>
          <p:nvPr/>
        </p:nvGrpSpPr>
        <p:grpSpPr bwMode="auto">
          <a:xfrm>
            <a:off x="5898357" y="1200150"/>
            <a:ext cx="3125788" cy="727075"/>
            <a:chOff x="3684" y="2024"/>
            <a:chExt cx="1969" cy="458"/>
          </a:xfrm>
        </p:grpSpPr>
        <p:sp>
          <p:nvSpPr>
            <p:cNvPr id="68693" name="Text Box 85"/>
            <p:cNvSpPr txBox="1">
              <a:spLocks noChangeArrowheads="1"/>
            </p:cNvSpPr>
            <p:nvPr/>
          </p:nvSpPr>
          <p:spPr bwMode="auto">
            <a:xfrm>
              <a:off x="3684" y="2127"/>
              <a:ext cx="5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MDO=</a:t>
              </a:r>
            </a:p>
          </p:txBody>
        </p:sp>
        <p:grpSp>
          <p:nvGrpSpPr>
            <p:cNvPr id="68694" name="Group 86"/>
            <p:cNvGrpSpPr>
              <a:grpSpLocks/>
            </p:cNvGrpSpPr>
            <p:nvPr/>
          </p:nvGrpSpPr>
          <p:grpSpPr bwMode="auto">
            <a:xfrm>
              <a:off x="4241" y="2024"/>
              <a:ext cx="1412" cy="458"/>
              <a:chOff x="4241" y="2024"/>
              <a:chExt cx="1412" cy="458"/>
            </a:xfrm>
          </p:grpSpPr>
          <p:sp>
            <p:nvSpPr>
              <p:cNvPr id="68695" name="Text Box 87"/>
              <p:cNvSpPr txBox="1">
                <a:spLocks noChangeArrowheads="1"/>
              </p:cNvSpPr>
              <p:nvPr/>
            </p:nvSpPr>
            <p:spPr bwMode="auto">
              <a:xfrm>
                <a:off x="4241" y="2024"/>
                <a:ext cx="1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Azaltılan Mal Miktarı</a:t>
                </a:r>
              </a:p>
            </p:txBody>
          </p:sp>
          <p:sp>
            <p:nvSpPr>
              <p:cNvPr id="68696" name="Text Box 88"/>
              <p:cNvSpPr txBox="1">
                <a:spLocks noChangeArrowheads="1"/>
              </p:cNvSpPr>
              <p:nvPr/>
            </p:nvSpPr>
            <p:spPr bwMode="auto">
              <a:xfrm>
                <a:off x="4241" y="2251"/>
                <a:ext cx="13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Artırılan Mal Miktarı</a:t>
                </a:r>
              </a:p>
            </p:txBody>
          </p:sp>
          <p:sp>
            <p:nvSpPr>
              <p:cNvPr id="68697" name="Line 89"/>
              <p:cNvSpPr>
                <a:spLocks noChangeShapeType="1"/>
              </p:cNvSpPr>
              <p:nvPr/>
            </p:nvSpPr>
            <p:spPr bwMode="auto">
              <a:xfrm>
                <a:off x="4241" y="2251"/>
                <a:ext cx="136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grpSp>
      </p:grpSp>
      <p:cxnSp>
        <p:nvCxnSpPr>
          <p:cNvPr id="68698" name="AutoShape 90"/>
          <p:cNvCxnSpPr>
            <a:cxnSpLocks noChangeShapeType="1"/>
            <a:stCxn id="68704" idx="2"/>
          </p:cNvCxnSpPr>
          <p:nvPr/>
        </p:nvCxnSpPr>
        <p:spPr bwMode="auto">
          <a:xfrm rot="5400000">
            <a:off x="3293269" y="3274219"/>
            <a:ext cx="3411538" cy="2438400"/>
          </a:xfrm>
          <a:prstGeom prst="bentConnector3">
            <a:avLst>
              <a:gd name="adj1" fmla="val 49977"/>
            </a:avLst>
          </a:prstGeom>
          <a:noFill/>
          <a:ln w="9525">
            <a:solidFill>
              <a:srgbClr val="00CC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711" name="AutoShape 103"/>
          <p:cNvSpPr>
            <a:spLocks/>
          </p:cNvSpPr>
          <p:nvPr/>
        </p:nvSpPr>
        <p:spPr bwMode="auto">
          <a:xfrm>
            <a:off x="3132138" y="1268413"/>
            <a:ext cx="1511300" cy="936625"/>
          </a:xfrm>
          <a:prstGeom prst="borderCallout3">
            <a:avLst>
              <a:gd name="adj1" fmla="val 12204"/>
              <a:gd name="adj2" fmla="val 105042"/>
              <a:gd name="adj3" fmla="val 12204"/>
              <a:gd name="adj4" fmla="val 123319"/>
              <a:gd name="adj5" fmla="val 142880"/>
              <a:gd name="adj6" fmla="val 123319"/>
              <a:gd name="adj7" fmla="val 314917"/>
              <a:gd name="adj8" fmla="val -95588"/>
            </a:avLst>
          </a:prstGeom>
          <a:solidFill>
            <a:schemeClr val="accent1"/>
          </a:solidFill>
          <a:ln w="9525">
            <a:solidFill>
              <a:schemeClr val="tx1"/>
            </a:solidFill>
            <a:miter lim="800000"/>
            <a:headEnd type="triangle"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Eksik İstihdam Vardır</a:t>
            </a:r>
          </a:p>
        </p:txBody>
      </p:sp>
      <p:grpSp>
        <p:nvGrpSpPr>
          <p:cNvPr id="68699" name="Group 91"/>
          <p:cNvGrpSpPr>
            <a:grpSpLocks/>
          </p:cNvGrpSpPr>
          <p:nvPr/>
        </p:nvGrpSpPr>
        <p:grpSpPr bwMode="auto">
          <a:xfrm>
            <a:off x="4427538" y="2205038"/>
            <a:ext cx="3536950" cy="798512"/>
            <a:chOff x="3424" y="2251"/>
            <a:chExt cx="2228" cy="503"/>
          </a:xfrm>
        </p:grpSpPr>
        <p:sp>
          <p:nvSpPr>
            <p:cNvPr id="68700" name="Text Box 92"/>
            <p:cNvSpPr txBox="1">
              <a:spLocks noChangeArrowheads="1"/>
            </p:cNvSpPr>
            <p:nvPr/>
          </p:nvSpPr>
          <p:spPr bwMode="auto">
            <a:xfrm>
              <a:off x="3424" y="2387"/>
              <a:ext cx="5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MDO=</a:t>
              </a:r>
            </a:p>
          </p:txBody>
        </p:sp>
        <p:sp>
          <p:nvSpPr>
            <p:cNvPr id="68701" name="Text Box 93"/>
            <p:cNvSpPr txBox="1">
              <a:spLocks noChangeArrowheads="1"/>
            </p:cNvSpPr>
            <p:nvPr/>
          </p:nvSpPr>
          <p:spPr bwMode="auto">
            <a:xfrm>
              <a:off x="3923" y="2251"/>
              <a:ext cx="3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r>
                <a:rPr lang="tr-TR" altLang="tr-TR">
                  <a:solidFill>
                    <a:prstClr val="black"/>
                  </a:solidFill>
                  <a:latin typeface="Arial" charset="0"/>
                  <a:cs typeface="Arial" charset="0"/>
                </a:rPr>
                <a:t>∆T</a:t>
              </a:r>
            </a:p>
          </p:txBody>
        </p:sp>
        <p:sp>
          <p:nvSpPr>
            <p:cNvPr id="68702" name="Text Box 94"/>
            <p:cNvSpPr txBox="1">
              <a:spLocks noChangeArrowheads="1"/>
            </p:cNvSpPr>
            <p:nvPr/>
          </p:nvSpPr>
          <p:spPr bwMode="auto">
            <a:xfrm>
              <a:off x="3923" y="2523"/>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 ∆O</a:t>
              </a:r>
            </a:p>
          </p:txBody>
        </p:sp>
        <p:sp>
          <p:nvSpPr>
            <p:cNvPr id="68703" name="Line 95"/>
            <p:cNvSpPr>
              <a:spLocks noChangeShapeType="1"/>
            </p:cNvSpPr>
            <p:nvPr/>
          </p:nvSpPr>
          <p:spPr bwMode="auto">
            <a:xfrm>
              <a:off x="3923" y="2523"/>
              <a:ext cx="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704" name="Text Box 96"/>
            <p:cNvSpPr txBox="1">
              <a:spLocks noChangeArrowheads="1"/>
            </p:cNvSpPr>
            <p:nvPr/>
          </p:nvSpPr>
          <p:spPr bwMode="auto">
            <a:xfrm>
              <a:off x="4286" y="2387"/>
              <a:ext cx="5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r>
                <a:rPr lang="tr-TR" altLang="tr-TR">
                  <a:solidFill>
                    <a:srgbClr val="00CCFF"/>
                  </a:solidFill>
                  <a:latin typeface="Arial" charset="0"/>
                </a:rPr>
                <a:t>tan </a:t>
              </a:r>
              <a:r>
                <a:rPr lang="tr-TR" altLang="tr-TR">
                  <a:solidFill>
                    <a:srgbClr val="00CCFF"/>
                  </a:solidFill>
                  <a:latin typeface="Arial" charset="0"/>
                  <a:sym typeface="Symbol" pitchFamily="18" charset="2"/>
                </a:rPr>
                <a:t></a:t>
              </a:r>
            </a:p>
          </p:txBody>
        </p:sp>
        <p:grpSp>
          <p:nvGrpSpPr>
            <p:cNvPr id="68705" name="Group 97"/>
            <p:cNvGrpSpPr>
              <a:grpSpLocks/>
            </p:cNvGrpSpPr>
            <p:nvPr/>
          </p:nvGrpSpPr>
          <p:grpSpPr bwMode="auto">
            <a:xfrm>
              <a:off x="4740" y="2296"/>
              <a:ext cx="595" cy="413"/>
              <a:chOff x="5226" y="2296"/>
              <a:chExt cx="595" cy="413"/>
            </a:xfrm>
          </p:grpSpPr>
          <p:sp>
            <p:nvSpPr>
              <p:cNvPr id="68706" name="Text Box 98"/>
              <p:cNvSpPr txBox="1">
                <a:spLocks noChangeArrowheads="1"/>
              </p:cNvSpPr>
              <p:nvPr/>
            </p:nvSpPr>
            <p:spPr bwMode="auto">
              <a:xfrm>
                <a:off x="5226" y="2399"/>
                <a:ext cx="2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p>
            </p:txBody>
          </p:sp>
          <p:sp>
            <p:nvSpPr>
              <p:cNvPr id="68707" name="Text Box 99"/>
              <p:cNvSpPr txBox="1">
                <a:spLocks noChangeArrowheads="1"/>
              </p:cNvSpPr>
              <p:nvPr/>
            </p:nvSpPr>
            <p:spPr bwMode="auto">
              <a:xfrm>
                <a:off x="5436" y="2296"/>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-40</a:t>
                </a:r>
              </a:p>
            </p:txBody>
          </p:sp>
          <p:sp>
            <p:nvSpPr>
              <p:cNvPr id="68708" name="Text Box 100"/>
              <p:cNvSpPr txBox="1">
                <a:spLocks noChangeArrowheads="1"/>
              </p:cNvSpPr>
              <p:nvPr/>
            </p:nvSpPr>
            <p:spPr bwMode="auto">
              <a:xfrm>
                <a:off x="5465" y="2478"/>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  10</a:t>
                </a:r>
              </a:p>
            </p:txBody>
          </p:sp>
          <p:sp>
            <p:nvSpPr>
              <p:cNvPr id="68709" name="Line 101"/>
              <p:cNvSpPr>
                <a:spLocks noChangeShapeType="1"/>
              </p:cNvSpPr>
              <p:nvPr/>
            </p:nvSpPr>
            <p:spPr bwMode="auto">
              <a:xfrm>
                <a:off x="5385" y="2523"/>
                <a:ext cx="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grpSp>
        <p:sp>
          <p:nvSpPr>
            <p:cNvPr id="68710" name="Text Box 102"/>
            <p:cNvSpPr txBox="1">
              <a:spLocks noChangeArrowheads="1"/>
            </p:cNvSpPr>
            <p:nvPr/>
          </p:nvSpPr>
          <p:spPr bwMode="auto">
            <a:xfrm>
              <a:off x="5284" y="2387"/>
              <a:ext cx="3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 -4</a:t>
              </a:r>
            </a:p>
          </p:txBody>
        </p:sp>
      </p:grpSp>
      <p:sp>
        <p:nvSpPr>
          <p:cNvPr id="68712" name="AutoShape 104"/>
          <p:cNvSpPr>
            <a:spLocks/>
          </p:cNvSpPr>
          <p:nvPr/>
        </p:nvSpPr>
        <p:spPr bwMode="auto">
          <a:xfrm>
            <a:off x="5867400" y="3573463"/>
            <a:ext cx="2012950" cy="1195387"/>
          </a:xfrm>
          <a:prstGeom prst="borderCallout2">
            <a:avLst>
              <a:gd name="adj1" fmla="val 9560"/>
              <a:gd name="adj2" fmla="val -3787"/>
              <a:gd name="adj3" fmla="val 9560"/>
              <a:gd name="adj4" fmla="val -26972"/>
              <a:gd name="adj5" fmla="val -18329"/>
              <a:gd name="adj6" fmla="val -50866"/>
            </a:avLst>
          </a:prstGeom>
          <a:solidFill>
            <a:schemeClr val="accent1"/>
          </a:solidFill>
          <a:ln w="9525">
            <a:solidFill>
              <a:schemeClr val="tx1"/>
            </a:solidFill>
            <a:miter lim="800000"/>
            <a:headEnd type="triangle"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Üretim Yapılamaz. Kaynaklar Yetersiz</a:t>
            </a:r>
          </a:p>
        </p:txBody>
      </p:sp>
      <p:sp>
        <p:nvSpPr>
          <p:cNvPr id="68713" name="Line 105"/>
          <p:cNvSpPr>
            <a:spLocks noChangeShapeType="1"/>
          </p:cNvSpPr>
          <p:nvPr/>
        </p:nvSpPr>
        <p:spPr bwMode="auto">
          <a:xfrm>
            <a:off x="2916238" y="6237288"/>
            <a:ext cx="503237"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714" name="Line 106"/>
          <p:cNvSpPr>
            <a:spLocks noChangeShapeType="1"/>
          </p:cNvSpPr>
          <p:nvPr/>
        </p:nvSpPr>
        <p:spPr bwMode="auto">
          <a:xfrm>
            <a:off x="1042988" y="4868863"/>
            <a:ext cx="0" cy="504825"/>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717" name="Line 109"/>
          <p:cNvSpPr>
            <a:spLocks noChangeShapeType="1"/>
          </p:cNvSpPr>
          <p:nvPr/>
        </p:nvSpPr>
        <p:spPr bwMode="auto">
          <a:xfrm>
            <a:off x="900113" y="2205038"/>
            <a:ext cx="3384550" cy="424815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8666" name="Oval 58"/>
          <p:cNvSpPr>
            <a:spLocks noChangeArrowheads="1"/>
          </p:cNvSpPr>
          <p:nvPr/>
        </p:nvSpPr>
        <p:spPr bwMode="auto">
          <a:xfrm>
            <a:off x="1403350" y="28527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63" name="Text Box 55"/>
          <p:cNvSpPr txBox="1">
            <a:spLocks noChangeArrowheads="1"/>
          </p:cNvSpPr>
          <p:nvPr/>
        </p:nvSpPr>
        <p:spPr bwMode="auto">
          <a:xfrm>
            <a:off x="4067175"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50</a:t>
            </a:r>
          </a:p>
        </p:txBody>
      </p:sp>
      <p:sp>
        <p:nvSpPr>
          <p:cNvPr id="68667" name="Oval 59"/>
          <p:cNvSpPr>
            <a:spLocks noChangeArrowheads="1"/>
          </p:cNvSpPr>
          <p:nvPr/>
        </p:nvSpPr>
        <p:spPr bwMode="auto">
          <a:xfrm>
            <a:off x="2051050" y="37163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69" name="Oval 61"/>
          <p:cNvSpPr>
            <a:spLocks noChangeArrowheads="1"/>
          </p:cNvSpPr>
          <p:nvPr/>
        </p:nvSpPr>
        <p:spPr bwMode="auto">
          <a:xfrm>
            <a:off x="2771775" y="46529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8672" name="Oval 64"/>
          <p:cNvSpPr>
            <a:spLocks noChangeArrowheads="1"/>
          </p:cNvSpPr>
          <p:nvPr/>
        </p:nvSpPr>
        <p:spPr bwMode="auto">
          <a:xfrm>
            <a:off x="3419475" y="5445125"/>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Tree>
    <p:extLst>
      <p:ext uri="{BB962C8B-B14F-4D97-AF65-F5344CB8AC3E}">
        <p14:creationId xmlns:p14="http://schemas.microsoft.com/office/powerpoint/2010/main" val="24891646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p:cTn id="7" dur="500" fill="hold"/>
                                        <p:tgtEl>
                                          <p:spTgt spid="68610"/>
                                        </p:tgtEl>
                                        <p:attrNameLst>
                                          <p:attrName>ppt_w</p:attrName>
                                        </p:attrNameLst>
                                      </p:cBhvr>
                                      <p:tavLst>
                                        <p:tav tm="0">
                                          <p:val>
                                            <p:fltVal val="0"/>
                                          </p:val>
                                        </p:tav>
                                        <p:tav tm="100000">
                                          <p:val>
                                            <p:strVal val="#ppt_w"/>
                                          </p:val>
                                        </p:tav>
                                      </p:tavLst>
                                    </p:anim>
                                    <p:anim calcmode="lin" valueType="num">
                                      <p:cBhvr>
                                        <p:cTn id="8" dur="500" fill="hold"/>
                                        <p:tgtEl>
                                          <p:spTgt spid="68610"/>
                                        </p:tgtEl>
                                        <p:attrNameLst>
                                          <p:attrName>ppt_h</p:attrName>
                                        </p:attrNameLst>
                                      </p:cBhvr>
                                      <p:tavLst>
                                        <p:tav tm="0">
                                          <p:val>
                                            <p:fltVal val="0"/>
                                          </p:val>
                                        </p:tav>
                                        <p:tav tm="100000">
                                          <p:val>
                                            <p:strVal val="#ppt_h"/>
                                          </p:val>
                                        </p:tav>
                                      </p:tavLst>
                                    </p:anim>
                                    <p:animEffect transition="in" filter="fade">
                                      <p:cBhvr>
                                        <p:cTn id="9" dur="500"/>
                                        <p:tgtEl>
                                          <p:spTgt spid="686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8651"/>
                                        </p:tgtEl>
                                        <p:attrNameLst>
                                          <p:attrName>style.visibility</p:attrName>
                                        </p:attrNameLst>
                                      </p:cBhvr>
                                      <p:to>
                                        <p:strVal val="visible"/>
                                      </p:to>
                                    </p:set>
                                    <p:animEffect transition="in" filter="circle(in)">
                                      <p:cBhvr>
                                        <p:cTn id="14" dur="2000"/>
                                        <p:tgtEl>
                                          <p:spTgt spid="68651"/>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68647"/>
                                        </p:tgtEl>
                                        <p:attrNameLst>
                                          <p:attrName>style.visibility</p:attrName>
                                        </p:attrNameLst>
                                      </p:cBhvr>
                                      <p:to>
                                        <p:strVal val="visible"/>
                                      </p:to>
                                    </p:set>
                                    <p:animEffect transition="in" filter="circle(in)">
                                      <p:cBhvr>
                                        <p:cTn id="17" dur="2000"/>
                                        <p:tgtEl>
                                          <p:spTgt spid="68647"/>
                                        </p:tgtEl>
                                      </p:cBhvr>
                                    </p:animEffect>
                                  </p:childTnLst>
                                </p:cTn>
                              </p:par>
                            </p:childTnLst>
                          </p:cTn>
                        </p:par>
                        <p:par>
                          <p:cTn id="18" fill="hold" nodeType="afterGroup">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68685"/>
                                        </p:tgtEl>
                                        <p:attrNameLst>
                                          <p:attrName>style.visibility</p:attrName>
                                        </p:attrNameLst>
                                      </p:cBhvr>
                                      <p:to>
                                        <p:strVal val="visible"/>
                                      </p:to>
                                    </p:set>
                                    <p:animEffect transition="in" filter="wipe(left)">
                                      <p:cBhvr>
                                        <p:cTn id="21" dur="500"/>
                                        <p:tgtEl>
                                          <p:spTgt spid="6868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xit" presetSubtype="10" fill="hold" grpId="1" nodeType="clickEffect">
                                  <p:stCondLst>
                                    <p:cond delay="0"/>
                                  </p:stCondLst>
                                  <p:childTnLst>
                                    <p:animEffect transition="out" filter="checkerboard(across)">
                                      <p:cBhvr>
                                        <p:cTn id="25" dur="500"/>
                                        <p:tgtEl>
                                          <p:spTgt spid="68685"/>
                                        </p:tgtEl>
                                      </p:cBhvr>
                                    </p:animEffect>
                                    <p:set>
                                      <p:cBhvr>
                                        <p:cTn id="26" dur="1" fill="hold">
                                          <p:stCondLst>
                                            <p:cond delay="499"/>
                                          </p:stCondLst>
                                        </p:cTn>
                                        <p:tgtEl>
                                          <p:spTgt spid="68685"/>
                                        </p:tgtEl>
                                        <p:attrNameLst>
                                          <p:attrName>style.visibility</p:attrName>
                                        </p:attrNameLst>
                                      </p:cBhvr>
                                      <p:to>
                                        <p:strVal val="hidden"/>
                                      </p:to>
                                    </p:set>
                                  </p:childTnLst>
                                </p:cTn>
                              </p:par>
                              <p:par>
                                <p:cTn id="27" presetID="6" presetClass="entr" presetSubtype="16" fill="hold" grpId="0" nodeType="withEffect">
                                  <p:stCondLst>
                                    <p:cond delay="0"/>
                                  </p:stCondLst>
                                  <p:childTnLst>
                                    <p:set>
                                      <p:cBhvr>
                                        <p:cTn id="28" dur="1" fill="hold">
                                          <p:stCondLst>
                                            <p:cond delay="0"/>
                                          </p:stCondLst>
                                        </p:cTn>
                                        <p:tgtEl>
                                          <p:spTgt spid="68671"/>
                                        </p:tgtEl>
                                        <p:attrNameLst>
                                          <p:attrName>style.visibility</p:attrName>
                                        </p:attrNameLst>
                                      </p:cBhvr>
                                      <p:to>
                                        <p:strVal val="visible"/>
                                      </p:to>
                                    </p:set>
                                    <p:animEffect transition="in" filter="circle(in)">
                                      <p:cBhvr>
                                        <p:cTn id="29" dur="2000"/>
                                        <p:tgtEl>
                                          <p:spTgt spid="68671"/>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68652"/>
                                        </p:tgtEl>
                                        <p:attrNameLst>
                                          <p:attrName>style.visibility</p:attrName>
                                        </p:attrNameLst>
                                      </p:cBhvr>
                                      <p:to>
                                        <p:strVal val="visible"/>
                                      </p:to>
                                    </p:set>
                                    <p:animEffect transition="in" filter="circle(in)">
                                      <p:cBhvr>
                                        <p:cTn id="32" dur="2000"/>
                                        <p:tgtEl>
                                          <p:spTgt spid="68652"/>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68684"/>
                                        </p:tgtEl>
                                        <p:attrNameLst>
                                          <p:attrName>style.visibility</p:attrName>
                                        </p:attrNameLst>
                                      </p:cBhvr>
                                      <p:to>
                                        <p:strVal val="visible"/>
                                      </p:to>
                                    </p:set>
                                    <p:animEffect transition="in" filter="wipe(left)">
                                      <p:cBhvr>
                                        <p:cTn id="35" dur="500"/>
                                        <p:tgtEl>
                                          <p:spTgt spid="6868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xit" presetSubtype="0" fill="hold" grpId="1" nodeType="clickEffect">
                                  <p:stCondLst>
                                    <p:cond delay="0"/>
                                  </p:stCondLst>
                                  <p:childTnLst>
                                    <p:animEffect transition="out" filter="fade">
                                      <p:cBhvr>
                                        <p:cTn id="39" dur="2000"/>
                                        <p:tgtEl>
                                          <p:spTgt spid="68684"/>
                                        </p:tgtEl>
                                      </p:cBhvr>
                                    </p:animEffect>
                                    <p:set>
                                      <p:cBhvr>
                                        <p:cTn id="40" dur="1" fill="hold">
                                          <p:stCondLst>
                                            <p:cond delay="1999"/>
                                          </p:stCondLst>
                                        </p:cTn>
                                        <p:tgtEl>
                                          <p:spTgt spid="68684"/>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68665"/>
                                        </p:tgtEl>
                                        <p:attrNameLst>
                                          <p:attrName>style.visibility</p:attrName>
                                        </p:attrNameLst>
                                      </p:cBhvr>
                                      <p:to>
                                        <p:strVal val="visible"/>
                                      </p:to>
                                    </p:set>
                                    <p:animEffect transition="in" filter="wipe(up)">
                                      <p:cBhvr>
                                        <p:cTn id="45" dur="500"/>
                                        <p:tgtEl>
                                          <p:spTgt spid="68665"/>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68666"/>
                                        </p:tgtEl>
                                        <p:attrNameLst>
                                          <p:attrName>style.visibility</p:attrName>
                                        </p:attrNameLst>
                                      </p:cBhvr>
                                      <p:to>
                                        <p:strVal val="visible"/>
                                      </p:to>
                                    </p:set>
                                    <p:animEffect transition="in" filter="circle(in)">
                                      <p:cBhvr>
                                        <p:cTn id="48" dur="2000"/>
                                        <p:tgtEl>
                                          <p:spTgt spid="68666"/>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68648"/>
                                        </p:tgtEl>
                                        <p:attrNameLst>
                                          <p:attrName>style.visibility</p:attrName>
                                        </p:attrNameLst>
                                      </p:cBhvr>
                                      <p:to>
                                        <p:strVal val="visible"/>
                                      </p:to>
                                    </p:set>
                                    <p:animEffect transition="in" filter="circle(in)">
                                      <p:cBhvr>
                                        <p:cTn id="51" dur="2000"/>
                                        <p:tgtEl>
                                          <p:spTgt spid="68648"/>
                                        </p:tgtEl>
                                      </p:cBhvr>
                                    </p:animEffect>
                                  </p:childTnLst>
                                </p:cTn>
                              </p:par>
                            </p:childTnLst>
                          </p:cTn>
                        </p:par>
                        <p:par>
                          <p:cTn id="52" fill="hold" nodeType="afterGroup">
                            <p:stCondLst>
                              <p:cond delay="2000"/>
                            </p:stCondLst>
                            <p:childTnLst>
                              <p:par>
                                <p:cTn id="53" presetID="22" presetClass="entr" presetSubtype="4" fill="hold" grpId="0" nodeType="afterEffect">
                                  <p:stCondLst>
                                    <p:cond delay="0"/>
                                  </p:stCondLst>
                                  <p:childTnLst>
                                    <p:set>
                                      <p:cBhvr>
                                        <p:cTn id="54" dur="1" fill="hold">
                                          <p:stCondLst>
                                            <p:cond delay="0"/>
                                          </p:stCondLst>
                                        </p:cTn>
                                        <p:tgtEl>
                                          <p:spTgt spid="68664"/>
                                        </p:tgtEl>
                                        <p:attrNameLst>
                                          <p:attrName>style.visibility</p:attrName>
                                        </p:attrNameLst>
                                      </p:cBhvr>
                                      <p:to>
                                        <p:strVal val="visible"/>
                                      </p:to>
                                    </p:set>
                                    <p:animEffect transition="in" filter="wipe(down)">
                                      <p:cBhvr>
                                        <p:cTn id="55" dur="500"/>
                                        <p:tgtEl>
                                          <p:spTgt spid="68664"/>
                                        </p:tgtEl>
                                      </p:cBhvr>
                                    </p:animEffect>
                                  </p:childTnLst>
                                </p:cTn>
                              </p:par>
                            </p:childTnLst>
                          </p:cTn>
                        </p:par>
                        <p:par>
                          <p:cTn id="56" fill="hold" nodeType="afterGroup">
                            <p:stCondLst>
                              <p:cond delay="2500"/>
                            </p:stCondLst>
                            <p:childTnLst>
                              <p:par>
                                <p:cTn id="57" presetID="6" presetClass="entr" presetSubtype="16" fill="hold" grpId="0" nodeType="afterEffect">
                                  <p:stCondLst>
                                    <p:cond delay="0"/>
                                  </p:stCondLst>
                                  <p:childTnLst>
                                    <p:set>
                                      <p:cBhvr>
                                        <p:cTn id="58" dur="1" fill="hold">
                                          <p:stCondLst>
                                            <p:cond delay="0"/>
                                          </p:stCondLst>
                                        </p:cTn>
                                        <p:tgtEl>
                                          <p:spTgt spid="68667"/>
                                        </p:tgtEl>
                                        <p:attrNameLst>
                                          <p:attrName>style.visibility</p:attrName>
                                        </p:attrNameLst>
                                      </p:cBhvr>
                                      <p:to>
                                        <p:strVal val="visible"/>
                                      </p:to>
                                    </p:set>
                                    <p:animEffect transition="in" filter="circle(in)">
                                      <p:cBhvr>
                                        <p:cTn id="59" dur="2000"/>
                                        <p:tgtEl>
                                          <p:spTgt spid="68667"/>
                                        </p:tgtEl>
                                      </p:cBhvr>
                                    </p:animEffect>
                                  </p:childTnLst>
                                </p:cTn>
                              </p:par>
                            </p:childTnLst>
                          </p:cTn>
                        </p:par>
                        <p:par>
                          <p:cTn id="60" fill="hold" nodeType="afterGroup">
                            <p:stCondLst>
                              <p:cond delay="4500"/>
                            </p:stCondLst>
                            <p:childTnLst>
                              <p:par>
                                <p:cTn id="61" presetID="6" presetClass="entr" presetSubtype="16" fill="hold" grpId="0" nodeType="afterEffect">
                                  <p:stCondLst>
                                    <p:cond delay="0"/>
                                  </p:stCondLst>
                                  <p:childTnLst>
                                    <p:set>
                                      <p:cBhvr>
                                        <p:cTn id="62" dur="1" fill="hold">
                                          <p:stCondLst>
                                            <p:cond delay="0"/>
                                          </p:stCondLst>
                                        </p:cTn>
                                        <p:tgtEl>
                                          <p:spTgt spid="68649"/>
                                        </p:tgtEl>
                                        <p:attrNameLst>
                                          <p:attrName>style.visibility</p:attrName>
                                        </p:attrNameLst>
                                      </p:cBhvr>
                                      <p:to>
                                        <p:strVal val="visible"/>
                                      </p:to>
                                    </p:set>
                                    <p:animEffect transition="in" filter="circle(in)">
                                      <p:cBhvr>
                                        <p:cTn id="63" dur="2000"/>
                                        <p:tgtEl>
                                          <p:spTgt spid="68649"/>
                                        </p:tgtEl>
                                      </p:cBhvr>
                                    </p:animEffect>
                                  </p:childTnLst>
                                </p:cTn>
                              </p:par>
                            </p:childTnLst>
                          </p:cTn>
                        </p:par>
                        <p:par>
                          <p:cTn id="64" fill="hold" nodeType="afterGroup">
                            <p:stCondLst>
                              <p:cond delay="6500"/>
                            </p:stCondLst>
                            <p:childTnLst>
                              <p:par>
                                <p:cTn id="65" presetID="22" presetClass="entr" presetSubtype="4" fill="hold" grpId="0" nodeType="afterEffect">
                                  <p:stCondLst>
                                    <p:cond delay="0"/>
                                  </p:stCondLst>
                                  <p:childTnLst>
                                    <p:set>
                                      <p:cBhvr>
                                        <p:cTn id="66" dur="1" fill="hold">
                                          <p:stCondLst>
                                            <p:cond delay="0"/>
                                          </p:stCondLst>
                                        </p:cTn>
                                        <p:tgtEl>
                                          <p:spTgt spid="68668"/>
                                        </p:tgtEl>
                                        <p:attrNameLst>
                                          <p:attrName>style.visibility</p:attrName>
                                        </p:attrNameLst>
                                      </p:cBhvr>
                                      <p:to>
                                        <p:strVal val="visible"/>
                                      </p:to>
                                    </p:set>
                                    <p:animEffect transition="in" filter="wipe(down)">
                                      <p:cBhvr>
                                        <p:cTn id="67" dur="500"/>
                                        <p:tgtEl>
                                          <p:spTgt spid="68668"/>
                                        </p:tgtEl>
                                      </p:cBhvr>
                                    </p:animEffect>
                                  </p:childTnLst>
                                </p:cTn>
                              </p:par>
                              <p:par>
                                <p:cTn id="68" presetID="6" presetClass="entr" presetSubtype="16" fill="hold" grpId="0" nodeType="withEffect">
                                  <p:stCondLst>
                                    <p:cond delay="0"/>
                                  </p:stCondLst>
                                  <p:childTnLst>
                                    <p:set>
                                      <p:cBhvr>
                                        <p:cTn id="69" dur="1" fill="hold">
                                          <p:stCondLst>
                                            <p:cond delay="0"/>
                                          </p:stCondLst>
                                        </p:cTn>
                                        <p:tgtEl>
                                          <p:spTgt spid="68669"/>
                                        </p:tgtEl>
                                        <p:attrNameLst>
                                          <p:attrName>style.visibility</p:attrName>
                                        </p:attrNameLst>
                                      </p:cBhvr>
                                      <p:to>
                                        <p:strVal val="visible"/>
                                      </p:to>
                                    </p:set>
                                    <p:animEffect transition="in" filter="circle(in)">
                                      <p:cBhvr>
                                        <p:cTn id="70" dur="2000"/>
                                        <p:tgtEl>
                                          <p:spTgt spid="68669"/>
                                        </p:tgtEl>
                                      </p:cBhvr>
                                    </p:animEffect>
                                  </p:childTnLst>
                                </p:cTn>
                              </p:par>
                              <p:par>
                                <p:cTn id="71" presetID="6" presetClass="entr" presetSubtype="16" fill="hold" grpId="0" nodeType="withEffect">
                                  <p:stCondLst>
                                    <p:cond delay="0"/>
                                  </p:stCondLst>
                                  <p:childTnLst>
                                    <p:set>
                                      <p:cBhvr>
                                        <p:cTn id="72" dur="1" fill="hold">
                                          <p:stCondLst>
                                            <p:cond delay="0"/>
                                          </p:stCondLst>
                                        </p:cTn>
                                        <p:tgtEl>
                                          <p:spTgt spid="68688"/>
                                        </p:tgtEl>
                                        <p:attrNameLst>
                                          <p:attrName>style.visibility</p:attrName>
                                        </p:attrNameLst>
                                      </p:cBhvr>
                                      <p:to>
                                        <p:strVal val="visible"/>
                                      </p:to>
                                    </p:set>
                                    <p:animEffect transition="in" filter="circle(in)">
                                      <p:cBhvr>
                                        <p:cTn id="73" dur="2000"/>
                                        <p:tgtEl>
                                          <p:spTgt spid="68688"/>
                                        </p:tgtEl>
                                      </p:cBhvr>
                                    </p:animEffect>
                                  </p:childTnLst>
                                </p:cTn>
                              </p:par>
                            </p:childTnLst>
                          </p:cTn>
                        </p:par>
                        <p:par>
                          <p:cTn id="74" fill="hold" nodeType="afterGroup">
                            <p:stCondLst>
                              <p:cond delay="8500"/>
                            </p:stCondLst>
                            <p:childTnLst>
                              <p:par>
                                <p:cTn id="75" presetID="22" presetClass="entr" presetSubtype="4" fill="hold" grpId="0" nodeType="afterEffect">
                                  <p:stCondLst>
                                    <p:cond delay="0"/>
                                  </p:stCondLst>
                                  <p:childTnLst>
                                    <p:set>
                                      <p:cBhvr>
                                        <p:cTn id="76" dur="1" fill="hold">
                                          <p:stCondLst>
                                            <p:cond delay="0"/>
                                          </p:stCondLst>
                                        </p:cTn>
                                        <p:tgtEl>
                                          <p:spTgt spid="68670"/>
                                        </p:tgtEl>
                                        <p:attrNameLst>
                                          <p:attrName>style.visibility</p:attrName>
                                        </p:attrNameLst>
                                      </p:cBhvr>
                                      <p:to>
                                        <p:strVal val="visible"/>
                                      </p:to>
                                    </p:set>
                                    <p:animEffect transition="in" filter="wipe(down)">
                                      <p:cBhvr>
                                        <p:cTn id="77" dur="500"/>
                                        <p:tgtEl>
                                          <p:spTgt spid="68670"/>
                                        </p:tgtEl>
                                      </p:cBhvr>
                                    </p:animEffect>
                                  </p:childTnLst>
                                </p:cTn>
                              </p:par>
                              <p:par>
                                <p:cTn id="78" presetID="6" presetClass="entr" presetSubtype="16" fill="hold" grpId="0" nodeType="withEffect">
                                  <p:stCondLst>
                                    <p:cond delay="0"/>
                                  </p:stCondLst>
                                  <p:childTnLst>
                                    <p:set>
                                      <p:cBhvr>
                                        <p:cTn id="79" dur="1" fill="hold">
                                          <p:stCondLst>
                                            <p:cond delay="0"/>
                                          </p:stCondLst>
                                        </p:cTn>
                                        <p:tgtEl>
                                          <p:spTgt spid="68672"/>
                                        </p:tgtEl>
                                        <p:attrNameLst>
                                          <p:attrName>style.visibility</p:attrName>
                                        </p:attrNameLst>
                                      </p:cBhvr>
                                      <p:to>
                                        <p:strVal val="visible"/>
                                      </p:to>
                                    </p:set>
                                    <p:animEffect transition="in" filter="circle(in)">
                                      <p:cBhvr>
                                        <p:cTn id="80" dur="2000"/>
                                        <p:tgtEl>
                                          <p:spTgt spid="68672"/>
                                        </p:tgtEl>
                                      </p:cBhvr>
                                    </p:animEffect>
                                  </p:childTnLst>
                                </p:cTn>
                              </p:par>
                              <p:par>
                                <p:cTn id="81" presetID="6" presetClass="entr" presetSubtype="16" fill="hold" grpId="0" nodeType="withEffect">
                                  <p:stCondLst>
                                    <p:cond delay="0"/>
                                  </p:stCondLst>
                                  <p:childTnLst>
                                    <p:set>
                                      <p:cBhvr>
                                        <p:cTn id="82" dur="1" fill="hold">
                                          <p:stCondLst>
                                            <p:cond delay="0"/>
                                          </p:stCondLst>
                                        </p:cTn>
                                        <p:tgtEl>
                                          <p:spTgt spid="68650"/>
                                        </p:tgtEl>
                                        <p:attrNameLst>
                                          <p:attrName>style.visibility</p:attrName>
                                        </p:attrNameLst>
                                      </p:cBhvr>
                                      <p:to>
                                        <p:strVal val="visible"/>
                                      </p:to>
                                    </p:set>
                                    <p:animEffect transition="in" filter="circle(in)">
                                      <p:cBhvr>
                                        <p:cTn id="83" dur="2000"/>
                                        <p:tgtEl>
                                          <p:spTgt spid="6865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1" fill="hold" grpId="0" nodeType="clickEffect">
                                  <p:stCondLst>
                                    <p:cond delay="0"/>
                                  </p:stCondLst>
                                  <p:childTnLst>
                                    <p:set>
                                      <p:cBhvr>
                                        <p:cTn id="87" dur="1" fill="hold">
                                          <p:stCondLst>
                                            <p:cond delay="0"/>
                                          </p:stCondLst>
                                        </p:cTn>
                                        <p:tgtEl>
                                          <p:spTgt spid="68717"/>
                                        </p:tgtEl>
                                        <p:attrNameLst>
                                          <p:attrName>style.visibility</p:attrName>
                                        </p:attrNameLst>
                                      </p:cBhvr>
                                      <p:to>
                                        <p:strVal val="visible"/>
                                      </p:to>
                                    </p:set>
                                    <p:animEffect transition="in" filter="wipe(up)">
                                      <p:cBhvr>
                                        <p:cTn id="88" dur="500"/>
                                        <p:tgtEl>
                                          <p:spTgt spid="68717"/>
                                        </p:tgtEl>
                                      </p:cBhvr>
                                    </p:animEffect>
                                  </p:childTnLst>
                                </p:cTn>
                              </p:par>
                              <p:par>
                                <p:cTn id="89" presetID="51" presetClass="entr" presetSubtype="0" fill="hold" grpId="0" nodeType="withEffect">
                                  <p:stCondLst>
                                    <p:cond delay="0"/>
                                  </p:stCondLst>
                                  <p:childTnLst>
                                    <p:set>
                                      <p:cBhvr>
                                        <p:cTn id="90" dur="1" fill="hold">
                                          <p:stCondLst>
                                            <p:cond delay="0"/>
                                          </p:stCondLst>
                                        </p:cTn>
                                        <p:tgtEl>
                                          <p:spTgt spid="68689">
                                            <p:txEl>
                                              <p:pRg st="0" end="0"/>
                                            </p:txEl>
                                          </p:spTgt>
                                        </p:tgtEl>
                                        <p:attrNameLst>
                                          <p:attrName>style.visibility</p:attrName>
                                        </p:attrNameLst>
                                      </p:cBhvr>
                                      <p:to>
                                        <p:strVal val="visible"/>
                                      </p:to>
                                    </p:set>
                                    <p:animEffect transition="in" filter="fade">
                                      <p:cBhvr>
                                        <p:cTn id="91" dur="770" decel="100000"/>
                                        <p:tgtEl>
                                          <p:spTgt spid="68689">
                                            <p:txEl>
                                              <p:pRg st="0" end="0"/>
                                            </p:txEl>
                                          </p:spTgt>
                                        </p:tgtEl>
                                      </p:cBhvr>
                                    </p:animEffect>
                                    <p:animScale>
                                      <p:cBhvr>
                                        <p:cTn id="92" dur="770" decel="100000"/>
                                        <p:tgtEl>
                                          <p:spTgt spid="68689">
                                            <p:txEl>
                                              <p:pRg st="0" end="0"/>
                                            </p:txEl>
                                          </p:spTgt>
                                        </p:tgtEl>
                                      </p:cBhvr>
                                      <p:from x="10000" y="10000"/>
                                      <p:to x="200000" y="450000"/>
                                    </p:animScale>
                                    <p:animScale>
                                      <p:cBhvr>
                                        <p:cTn id="93" dur="1230" accel="100000" fill="hold">
                                          <p:stCondLst>
                                            <p:cond delay="770"/>
                                          </p:stCondLst>
                                        </p:cTn>
                                        <p:tgtEl>
                                          <p:spTgt spid="68689">
                                            <p:txEl>
                                              <p:pRg st="0" end="0"/>
                                            </p:txEl>
                                          </p:spTgt>
                                        </p:tgtEl>
                                      </p:cBhvr>
                                      <p:from x="200000" y="450000"/>
                                      <p:to x="100000" y="100000"/>
                                    </p:animScale>
                                    <p:set>
                                      <p:cBhvr>
                                        <p:cTn id="94" dur="770" fill="hold"/>
                                        <p:tgtEl>
                                          <p:spTgt spid="68689">
                                            <p:txEl>
                                              <p:pRg st="0" end="0"/>
                                            </p:txEl>
                                          </p:spTgt>
                                        </p:tgtEl>
                                        <p:attrNameLst>
                                          <p:attrName>ppt_x</p:attrName>
                                        </p:attrNameLst>
                                      </p:cBhvr>
                                      <p:to>
                                        <p:strVal val="(0.5)"/>
                                      </p:to>
                                    </p:set>
                                    <p:anim from="(0.5)" to="(#ppt_x)" calcmode="lin" valueType="num">
                                      <p:cBhvr>
                                        <p:cTn id="95" dur="1230" accel="100000" fill="hold">
                                          <p:stCondLst>
                                            <p:cond delay="770"/>
                                          </p:stCondLst>
                                        </p:cTn>
                                        <p:tgtEl>
                                          <p:spTgt spid="68689">
                                            <p:txEl>
                                              <p:pRg st="0" end="0"/>
                                            </p:txEl>
                                          </p:spTgt>
                                        </p:tgtEl>
                                        <p:attrNameLst>
                                          <p:attrName>ppt_x</p:attrName>
                                        </p:attrNameLst>
                                      </p:cBhvr>
                                    </p:anim>
                                    <p:set>
                                      <p:cBhvr>
                                        <p:cTn id="96" dur="770" fill="hold"/>
                                        <p:tgtEl>
                                          <p:spTgt spid="68689">
                                            <p:txEl>
                                              <p:pRg st="0" end="0"/>
                                            </p:txEl>
                                          </p:spTgt>
                                        </p:tgtEl>
                                        <p:attrNameLst>
                                          <p:attrName>ppt_y</p:attrName>
                                        </p:attrNameLst>
                                      </p:cBhvr>
                                      <p:to>
                                        <p:strVal val="(#ppt_y+0.4)"/>
                                      </p:to>
                                    </p:set>
                                    <p:anim from="(#ppt_y+0.4)" to="(#ppt_y)" calcmode="lin" valueType="num">
                                      <p:cBhvr>
                                        <p:cTn id="97" dur="1230" accel="100000" fill="hold">
                                          <p:stCondLst>
                                            <p:cond delay="770"/>
                                          </p:stCondLst>
                                        </p:cTn>
                                        <p:tgtEl>
                                          <p:spTgt spid="68689">
                                            <p:txEl>
                                              <p:pRg st="0" end="0"/>
                                            </p:txEl>
                                          </p:spTgt>
                                        </p:tgtEl>
                                        <p:attrNameLst>
                                          <p:attrName>ppt_y</p:attrName>
                                        </p:attrNameLst>
                                      </p:cBhvr>
                                    </p:anim>
                                  </p:childTnLst>
                                </p:cTn>
                              </p:par>
                              <p:par>
                                <p:cTn id="98" presetID="51" presetClass="entr" presetSubtype="0" fill="hold" grpId="0" nodeType="withEffect">
                                  <p:stCondLst>
                                    <p:cond delay="0"/>
                                  </p:stCondLst>
                                  <p:childTnLst>
                                    <p:set>
                                      <p:cBhvr>
                                        <p:cTn id="99" dur="1" fill="hold">
                                          <p:stCondLst>
                                            <p:cond delay="0"/>
                                          </p:stCondLst>
                                        </p:cTn>
                                        <p:tgtEl>
                                          <p:spTgt spid="68690"/>
                                        </p:tgtEl>
                                        <p:attrNameLst>
                                          <p:attrName>style.visibility</p:attrName>
                                        </p:attrNameLst>
                                      </p:cBhvr>
                                      <p:to>
                                        <p:strVal val="visible"/>
                                      </p:to>
                                    </p:set>
                                    <p:animEffect transition="in" filter="fade">
                                      <p:cBhvr>
                                        <p:cTn id="100" dur="770" decel="100000"/>
                                        <p:tgtEl>
                                          <p:spTgt spid="68690"/>
                                        </p:tgtEl>
                                      </p:cBhvr>
                                    </p:animEffect>
                                    <p:animScale>
                                      <p:cBhvr>
                                        <p:cTn id="101" dur="770" decel="100000"/>
                                        <p:tgtEl>
                                          <p:spTgt spid="68690"/>
                                        </p:tgtEl>
                                      </p:cBhvr>
                                      <p:from x="10000" y="10000"/>
                                      <p:to x="200000" y="450000"/>
                                    </p:animScale>
                                    <p:animScale>
                                      <p:cBhvr>
                                        <p:cTn id="102" dur="1230" accel="100000" fill="hold">
                                          <p:stCondLst>
                                            <p:cond delay="770"/>
                                          </p:stCondLst>
                                        </p:cTn>
                                        <p:tgtEl>
                                          <p:spTgt spid="68690"/>
                                        </p:tgtEl>
                                      </p:cBhvr>
                                      <p:from x="200000" y="450000"/>
                                      <p:to x="100000" y="100000"/>
                                    </p:animScale>
                                    <p:set>
                                      <p:cBhvr>
                                        <p:cTn id="103" dur="770" fill="hold"/>
                                        <p:tgtEl>
                                          <p:spTgt spid="68690"/>
                                        </p:tgtEl>
                                        <p:attrNameLst>
                                          <p:attrName>ppt_x</p:attrName>
                                        </p:attrNameLst>
                                      </p:cBhvr>
                                      <p:to>
                                        <p:strVal val="(0.5)"/>
                                      </p:to>
                                    </p:set>
                                    <p:anim from="(0.5)" to="(#ppt_x)" calcmode="lin" valueType="num">
                                      <p:cBhvr>
                                        <p:cTn id="104" dur="1230" accel="100000" fill="hold">
                                          <p:stCondLst>
                                            <p:cond delay="770"/>
                                          </p:stCondLst>
                                        </p:cTn>
                                        <p:tgtEl>
                                          <p:spTgt spid="68690"/>
                                        </p:tgtEl>
                                        <p:attrNameLst>
                                          <p:attrName>ppt_x</p:attrName>
                                        </p:attrNameLst>
                                      </p:cBhvr>
                                    </p:anim>
                                    <p:set>
                                      <p:cBhvr>
                                        <p:cTn id="105" dur="770" fill="hold"/>
                                        <p:tgtEl>
                                          <p:spTgt spid="68690"/>
                                        </p:tgtEl>
                                        <p:attrNameLst>
                                          <p:attrName>ppt_y</p:attrName>
                                        </p:attrNameLst>
                                      </p:cBhvr>
                                      <p:to>
                                        <p:strVal val="(#ppt_y+0.4)"/>
                                      </p:to>
                                    </p:set>
                                    <p:anim from="(#ppt_y+0.4)" to="(#ppt_y)" calcmode="lin" valueType="num">
                                      <p:cBhvr>
                                        <p:cTn id="106" dur="1230" accel="100000" fill="hold">
                                          <p:stCondLst>
                                            <p:cond delay="770"/>
                                          </p:stCondLst>
                                        </p:cTn>
                                        <p:tgtEl>
                                          <p:spTgt spid="68690"/>
                                        </p:tgtEl>
                                        <p:attrNameLst>
                                          <p:attrName>ppt_y</p:attrName>
                                        </p:attrNameLst>
                                      </p:cBhvr>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6" presetClass="entr" presetSubtype="16" fill="hold" grpId="0" nodeType="clickEffect">
                                  <p:stCondLst>
                                    <p:cond delay="0"/>
                                  </p:stCondLst>
                                  <p:childTnLst>
                                    <p:set>
                                      <p:cBhvr>
                                        <p:cTn id="110" dur="1" fill="hold">
                                          <p:stCondLst>
                                            <p:cond delay="0"/>
                                          </p:stCondLst>
                                        </p:cTn>
                                        <p:tgtEl>
                                          <p:spTgt spid="68676"/>
                                        </p:tgtEl>
                                        <p:attrNameLst>
                                          <p:attrName>style.visibility</p:attrName>
                                        </p:attrNameLst>
                                      </p:cBhvr>
                                      <p:to>
                                        <p:strVal val="visible"/>
                                      </p:to>
                                    </p:set>
                                    <p:animEffect transition="in" filter="circle(in)">
                                      <p:cBhvr>
                                        <p:cTn id="111" dur="2000"/>
                                        <p:tgtEl>
                                          <p:spTgt spid="68676"/>
                                        </p:tgtEl>
                                      </p:cBhvr>
                                    </p:animEffect>
                                  </p:childTnLst>
                                </p:cTn>
                              </p:par>
                              <p:par>
                                <p:cTn id="112" presetID="51" presetClass="entr" presetSubtype="0" fill="hold" grpId="0" nodeType="withEffect">
                                  <p:stCondLst>
                                    <p:cond delay="0"/>
                                  </p:stCondLst>
                                  <p:childTnLst>
                                    <p:set>
                                      <p:cBhvr>
                                        <p:cTn id="113" dur="1" fill="hold">
                                          <p:stCondLst>
                                            <p:cond delay="0"/>
                                          </p:stCondLst>
                                        </p:cTn>
                                        <p:tgtEl>
                                          <p:spTgt spid="68678"/>
                                        </p:tgtEl>
                                        <p:attrNameLst>
                                          <p:attrName>style.visibility</p:attrName>
                                        </p:attrNameLst>
                                      </p:cBhvr>
                                      <p:to>
                                        <p:strVal val="visible"/>
                                      </p:to>
                                    </p:set>
                                    <p:animEffect transition="in" filter="fade">
                                      <p:cBhvr>
                                        <p:cTn id="114" dur="770" decel="100000"/>
                                        <p:tgtEl>
                                          <p:spTgt spid="68678"/>
                                        </p:tgtEl>
                                      </p:cBhvr>
                                    </p:animEffect>
                                    <p:animScale>
                                      <p:cBhvr>
                                        <p:cTn id="115" dur="770" decel="100000"/>
                                        <p:tgtEl>
                                          <p:spTgt spid="68678"/>
                                        </p:tgtEl>
                                      </p:cBhvr>
                                      <p:from x="10000" y="10000"/>
                                      <p:to x="200000" y="450000"/>
                                    </p:animScale>
                                    <p:animScale>
                                      <p:cBhvr>
                                        <p:cTn id="116" dur="1230" accel="100000" fill="hold">
                                          <p:stCondLst>
                                            <p:cond delay="770"/>
                                          </p:stCondLst>
                                        </p:cTn>
                                        <p:tgtEl>
                                          <p:spTgt spid="68678"/>
                                        </p:tgtEl>
                                      </p:cBhvr>
                                      <p:from x="200000" y="450000"/>
                                      <p:to x="100000" y="100000"/>
                                    </p:animScale>
                                    <p:set>
                                      <p:cBhvr>
                                        <p:cTn id="117" dur="770" fill="hold"/>
                                        <p:tgtEl>
                                          <p:spTgt spid="68678"/>
                                        </p:tgtEl>
                                        <p:attrNameLst>
                                          <p:attrName>ppt_x</p:attrName>
                                        </p:attrNameLst>
                                      </p:cBhvr>
                                      <p:to>
                                        <p:strVal val="(0.5)"/>
                                      </p:to>
                                    </p:set>
                                    <p:anim from="(0.5)" to="(#ppt_x)" calcmode="lin" valueType="num">
                                      <p:cBhvr>
                                        <p:cTn id="118" dur="1230" accel="100000" fill="hold">
                                          <p:stCondLst>
                                            <p:cond delay="770"/>
                                          </p:stCondLst>
                                        </p:cTn>
                                        <p:tgtEl>
                                          <p:spTgt spid="68678"/>
                                        </p:tgtEl>
                                        <p:attrNameLst>
                                          <p:attrName>ppt_x</p:attrName>
                                        </p:attrNameLst>
                                      </p:cBhvr>
                                    </p:anim>
                                    <p:set>
                                      <p:cBhvr>
                                        <p:cTn id="119" dur="770" fill="hold"/>
                                        <p:tgtEl>
                                          <p:spTgt spid="68678"/>
                                        </p:tgtEl>
                                        <p:attrNameLst>
                                          <p:attrName>ppt_y</p:attrName>
                                        </p:attrNameLst>
                                      </p:cBhvr>
                                      <p:to>
                                        <p:strVal val="(#ppt_y+0.4)"/>
                                      </p:to>
                                    </p:set>
                                    <p:anim from="(#ppt_y+0.4)" to="(#ppt_y)" calcmode="lin" valueType="num">
                                      <p:cBhvr>
                                        <p:cTn id="120" dur="1230" accel="100000" fill="hold">
                                          <p:stCondLst>
                                            <p:cond delay="770"/>
                                          </p:stCondLst>
                                        </p:cTn>
                                        <p:tgtEl>
                                          <p:spTgt spid="68678"/>
                                        </p:tgtEl>
                                        <p:attrNameLst>
                                          <p:attrName>ppt_y</p:attrName>
                                        </p:attrNameLst>
                                      </p:cBhvr>
                                    </p:anim>
                                  </p:childTnLst>
                                </p:cTn>
                              </p:par>
                            </p:childTnLst>
                          </p:cTn>
                        </p:par>
                        <p:par>
                          <p:cTn id="121" fill="hold" nodeType="afterGroup">
                            <p:stCondLst>
                              <p:cond delay="2000"/>
                            </p:stCondLst>
                            <p:childTnLst>
                              <p:par>
                                <p:cTn id="122" presetID="22" presetClass="entr" presetSubtype="4" fill="hold" grpId="0" nodeType="afterEffect">
                                  <p:stCondLst>
                                    <p:cond delay="0"/>
                                  </p:stCondLst>
                                  <p:childTnLst>
                                    <p:set>
                                      <p:cBhvr>
                                        <p:cTn id="123" dur="1" fill="hold">
                                          <p:stCondLst>
                                            <p:cond delay="0"/>
                                          </p:stCondLst>
                                        </p:cTn>
                                        <p:tgtEl>
                                          <p:spTgt spid="68711"/>
                                        </p:tgtEl>
                                        <p:attrNameLst>
                                          <p:attrName>style.visibility</p:attrName>
                                        </p:attrNameLst>
                                      </p:cBhvr>
                                      <p:to>
                                        <p:strVal val="visible"/>
                                      </p:to>
                                    </p:set>
                                    <p:animEffect transition="in" filter="wipe(down)">
                                      <p:cBhvr>
                                        <p:cTn id="124" dur="500"/>
                                        <p:tgtEl>
                                          <p:spTgt spid="68711"/>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8" presetClass="exit" presetSubtype="16" fill="hold" grpId="1" nodeType="clickEffect">
                                  <p:stCondLst>
                                    <p:cond delay="0"/>
                                  </p:stCondLst>
                                  <p:childTnLst>
                                    <p:animEffect transition="out" filter="diamond(in)">
                                      <p:cBhvr>
                                        <p:cTn id="128" dur="2000"/>
                                        <p:tgtEl>
                                          <p:spTgt spid="68711"/>
                                        </p:tgtEl>
                                      </p:cBhvr>
                                    </p:animEffect>
                                    <p:set>
                                      <p:cBhvr>
                                        <p:cTn id="129" dur="1" fill="hold">
                                          <p:stCondLst>
                                            <p:cond delay="1999"/>
                                          </p:stCondLst>
                                        </p:cTn>
                                        <p:tgtEl>
                                          <p:spTgt spid="68711"/>
                                        </p:tgtEl>
                                        <p:attrNameLst>
                                          <p:attrName>style.visibility</p:attrName>
                                        </p:attrNameLst>
                                      </p:cBhvr>
                                      <p:to>
                                        <p:strVal val="hidden"/>
                                      </p:to>
                                    </p:set>
                                  </p:childTnLst>
                                </p:cTn>
                              </p:par>
                              <p:par>
                                <p:cTn id="130" presetID="6" presetClass="entr" presetSubtype="16" fill="hold" grpId="0" nodeType="withEffect">
                                  <p:stCondLst>
                                    <p:cond delay="0"/>
                                  </p:stCondLst>
                                  <p:childTnLst>
                                    <p:set>
                                      <p:cBhvr>
                                        <p:cTn id="131" dur="1" fill="hold">
                                          <p:stCondLst>
                                            <p:cond delay="0"/>
                                          </p:stCondLst>
                                        </p:cTn>
                                        <p:tgtEl>
                                          <p:spTgt spid="68675"/>
                                        </p:tgtEl>
                                        <p:attrNameLst>
                                          <p:attrName>style.visibility</p:attrName>
                                        </p:attrNameLst>
                                      </p:cBhvr>
                                      <p:to>
                                        <p:strVal val="visible"/>
                                      </p:to>
                                    </p:set>
                                    <p:animEffect transition="in" filter="circle(in)">
                                      <p:cBhvr>
                                        <p:cTn id="132" dur="2000"/>
                                        <p:tgtEl>
                                          <p:spTgt spid="68675"/>
                                        </p:tgtEl>
                                      </p:cBhvr>
                                    </p:animEffect>
                                  </p:childTnLst>
                                </p:cTn>
                              </p:par>
                              <p:par>
                                <p:cTn id="133" presetID="51" presetClass="entr" presetSubtype="0" fill="hold" grpId="0" nodeType="withEffect">
                                  <p:stCondLst>
                                    <p:cond delay="0"/>
                                  </p:stCondLst>
                                  <p:childTnLst>
                                    <p:set>
                                      <p:cBhvr>
                                        <p:cTn id="134" dur="1" fill="hold">
                                          <p:stCondLst>
                                            <p:cond delay="0"/>
                                          </p:stCondLst>
                                        </p:cTn>
                                        <p:tgtEl>
                                          <p:spTgt spid="68677"/>
                                        </p:tgtEl>
                                        <p:attrNameLst>
                                          <p:attrName>style.visibility</p:attrName>
                                        </p:attrNameLst>
                                      </p:cBhvr>
                                      <p:to>
                                        <p:strVal val="visible"/>
                                      </p:to>
                                    </p:set>
                                    <p:animEffect transition="in" filter="fade">
                                      <p:cBhvr>
                                        <p:cTn id="135" dur="770" decel="100000"/>
                                        <p:tgtEl>
                                          <p:spTgt spid="68677"/>
                                        </p:tgtEl>
                                      </p:cBhvr>
                                    </p:animEffect>
                                    <p:animScale>
                                      <p:cBhvr>
                                        <p:cTn id="136" dur="770" decel="100000"/>
                                        <p:tgtEl>
                                          <p:spTgt spid="68677"/>
                                        </p:tgtEl>
                                      </p:cBhvr>
                                      <p:from x="10000" y="10000"/>
                                      <p:to x="200000" y="450000"/>
                                    </p:animScale>
                                    <p:animScale>
                                      <p:cBhvr>
                                        <p:cTn id="137" dur="1230" accel="100000" fill="hold">
                                          <p:stCondLst>
                                            <p:cond delay="770"/>
                                          </p:stCondLst>
                                        </p:cTn>
                                        <p:tgtEl>
                                          <p:spTgt spid="68677"/>
                                        </p:tgtEl>
                                      </p:cBhvr>
                                      <p:from x="200000" y="450000"/>
                                      <p:to x="100000" y="100000"/>
                                    </p:animScale>
                                    <p:set>
                                      <p:cBhvr>
                                        <p:cTn id="138" dur="770" fill="hold"/>
                                        <p:tgtEl>
                                          <p:spTgt spid="68677"/>
                                        </p:tgtEl>
                                        <p:attrNameLst>
                                          <p:attrName>ppt_x</p:attrName>
                                        </p:attrNameLst>
                                      </p:cBhvr>
                                      <p:to>
                                        <p:strVal val="(0.5)"/>
                                      </p:to>
                                    </p:set>
                                    <p:anim from="(0.5)" to="(#ppt_x)" calcmode="lin" valueType="num">
                                      <p:cBhvr>
                                        <p:cTn id="139" dur="1230" accel="100000" fill="hold">
                                          <p:stCondLst>
                                            <p:cond delay="770"/>
                                          </p:stCondLst>
                                        </p:cTn>
                                        <p:tgtEl>
                                          <p:spTgt spid="68677"/>
                                        </p:tgtEl>
                                        <p:attrNameLst>
                                          <p:attrName>ppt_x</p:attrName>
                                        </p:attrNameLst>
                                      </p:cBhvr>
                                    </p:anim>
                                    <p:set>
                                      <p:cBhvr>
                                        <p:cTn id="140" dur="770" fill="hold"/>
                                        <p:tgtEl>
                                          <p:spTgt spid="68677"/>
                                        </p:tgtEl>
                                        <p:attrNameLst>
                                          <p:attrName>ppt_y</p:attrName>
                                        </p:attrNameLst>
                                      </p:cBhvr>
                                      <p:to>
                                        <p:strVal val="(#ppt_y+0.4)"/>
                                      </p:to>
                                    </p:set>
                                    <p:anim from="(#ppt_y+0.4)" to="(#ppt_y)" calcmode="lin" valueType="num">
                                      <p:cBhvr>
                                        <p:cTn id="141" dur="1230" accel="100000" fill="hold">
                                          <p:stCondLst>
                                            <p:cond delay="770"/>
                                          </p:stCondLst>
                                        </p:cTn>
                                        <p:tgtEl>
                                          <p:spTgt spid="68677"/>
                                        </p:tgtEl>
                                        <p:attrNameLst>
                                          <p:attrName>ppt_y</p:attrName>
                                        </p:attrNameLst>
                                      </p:cBhvr>
                                    </p:anim>
                                  </p:childTnLst>
                                </p:cTn>
                              </p:par>
                              <p:par>
                                <p:cTn id="142" presetID="22" presetClass="entr" presetSubtype="1" fill="hold" grpId="0" nodeType="withEffect">
                                  <p:stCondLst>
                                    <p:cond delay="0"/>
                                  </p:stCondLst>
                                  <p:childTnLst>
                                    <p:set>
                                      <p:cBhvr>
                                        <p:cTn id="143" dur="1" fill="hold">
                                          <p:stCondLst>
                                            <p:cond delay="0"/>
                                          </p:stCondLst>
                                        </p:cTn>
                                        <p:tgtEl>
                                          <p:spTgt spid="68712"/>
                                        </p:tgtEl>
                                        <p:attrNameLst>
                                          <p:attrName>style.visibility</p:attrName>
                                        </p:attrNameLst>
                                      </p:cBhvr>
                                      <p:to>
                                        <p:strVal val="visible"/>
                                      </p:to>
                                    </p:set>
                                    <p:animEffect transition="in" filter="wipe(up)">
                                      <p:cBhvr>
                                        <p:cTn id="144" dur="500"/>
                                        <p:tgtEl>
                                          <p:spTgt spid="68712"/>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5" presetClass="exit" presetSubtype="10" fill="hold" grpId="1" nodeType="clickEffect">
                                  <p:stCondLst>
                                    <p:cond delay="0"/>
                                  </p:stCondLst>
                                  <p:childTnLst>
                                    <p:animEffect transition="out" filter="checkerboard(across)">
                                      <p:cBhvr>
                                        <p:cTn id="148" dur="500"/>
                                        <p:tgtEl>
                                          <p:spTgt spid="68712"/>
                                        </p:tgtEl>
                                      </p:cBhvr>
                                    </p:animEffect>
                                    <p:set>
                                      <p:cBhvr>
                                        <p:cTn id="149" dur="1" fill="hold">
                                          <p:stCondLst>
                                            <p:cond delay="499"/>
                                          </p:stCondLst>
                                        </p:cTn>
                                        <p:tgtEl>
                                          <p:spTgt spid="68712"/>
                                        </p:tgtEl>
                                        <p:attrNameLst>
                                          <p:attrName>style.visibility</p:attrName>
                                        </p:attrNameLst>
                                      </p:cBhvr>
                                      <p:to>
                                        <p:strVal val="hidden"/>
                                      </p:to>
                                    </p:se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2" presetClass="entr" presetSubtype="1" fill="hold" grpId="0" nodeType="clickEffect">
                                  <p:stCondLst>
                                    <p:cond delay="0"/>
                                  </p:stCondLst>
                                  <p:childTnLst>
                                    <p:set>
                                      <p:cBhvr>
                                        <p:cTn id="153" dur="1" fill="hold">
                                          <p:stCondLst>
                                            <p:cond delay="0"/>
                                          </p:stCondLst>
                                        </p:cTn>
                                        <p:tgtEl>
                                          <p:spTgt spid="68714"/>
                                        </p:tgtEl>
                                        <p:attrNameLst>
                                          <p:attrName>style.visibility</p:attrName>
                                        </p:attrNameLst>
                                      </p:cBhvr>
                                      <p:to>
                                        <p:strVal val="visible"/>
                                      </p:to>
                                    </p:set>
                                    <p:animEffect transition="in" filter="wipe(up)">
                                      <p:cBhvr>
                                        <p:cTn id="154" dur="500"/>
                                        <p:tgtEl>
                                          <p:spTgt spid="68714"/>
                                        </p:tgtEl>
                                      </p:cBhvr>
                                    </p:animEffect>
                                  </p:childTnLst>
                                </p:cTn>
                              </p:par>
                            </p:childTnLst>
                          </p:cTn>
                        </p:par>
                        <p:par>
                          <p:cTn id="155" fill="hold" nodeType="afterGroup">
                            <p:stCondLst>
                              <p:cond delay="500"/>
                            </p:stCondLst>
                            <p:childTnLst>
                              <p:par>
                                <p:cTn id="156" presetID="23" presetClass="emph" presetSubtype="0" fill="hold" grpId="1" nodeType="afterEffect">
                                  <p:stCondLst>
                                    <p:cond delay="0"/>
                                  </p:stCondLst>
                                  <p:childTnLst>
                                    <p:animClr clrSpc="hsl" dir="cw">
                                      <p:cBhvr override="childStyle">
                                        <p:cTn id="157" dur="500" fill="hold"/>
                                        <p:tgtEl>
                                          <p:spTgt spid="68714"/>
                                        </p:tgtEl>
                                        <p:attrNameLst>
                                          <p:attrName>style.color</p:attrName>
                                        </p:attrNameLst>
                                      </p:cBhvr>
                                      <p:by>
                                        <p:hsl h="10842353" s="0" l="0"/>
                                      </p:by>
                                    </p:animClr>
                                    <p:animClr clrSpc="hsl" dir="cw">
                                      <p:cBhvr>
                                        <p:cTn id="158" dur="500" fill="hold"/>
                                        <p:tgtEl>
                                          <p:spTgt spid="68714"/>
                                        </p:tgtEl>
                                        <p:attrNameLst>
                                          <p:attrName>fillcolor</p:attrName>
                                        </p:attrNameLst>
                                      </p:cBhvr>
                                      <p:by>
                                        <p:hsl h="10842353" s="0" l="0"/>
                                      </p:by>
                                    </p:animClr>
                                    <p:animClr clrSpc="hsl" dir="cw">
                                      <p:cBhvr>
                                        <p:cTn id="159" dur="500" fill="hold"/>
                                        <p:tgtEl>
                                          <p:spTgt spid="68714"/>
                                        </p:tgtEl>
                                        <p:attrNameLst>
                                          <p:attrName>stroke.color</p:attrName>
                                        </p:attrNameLst>
                                      </p:cBhvr>
                                      <p:by>
                                        <p:hsl h="10842353" s="0" l="0"/>
                                      </p:by>
                                    </p:animClr>
                                    <p:set>
                                      <p:cBhvr>
                                        <p:cTn id="160" dur="500" fill="hold"/>
                                        <p:tgtEl>
                                          <p:spTgt spid="68714"/>
                                        </p:tgtEl>
                                        <p:attrNameLst>
                                          <p:attrName>fill.type</p:attrName>
                                        </p:attrNameLst>
                                      </p:cBhvr>
                                      <p:to>
                                        <p:strVal val="solid"/>
                                      </p:to>
                                    </p:se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2" presetClass="entr" presetSubtype="8" fill="hold" grpId="0" nodeType="clickEffect">
                                  <p:stCondLst>
                                    <p:cond delay="0"/>
                                  </p:stCondLst>
                                  <p:childTnLst>
                                    <p:set>
                                      <p:cBhvr>
                                        <p:cTn id="164" dur="1" fill="hold">
                                          <p:stCondLst>
                                            <p:cond delay="0"/>
                                          </p:stCondLst>
                                        </p:cTn>
                                        <p:tgtEl>
                                          <p:spTgt spid="68679"/>
                                        </p:tgtEl>
                                        <p:attrNameLst>
                                          <p:attrName>style.visibility</p:attrName>
                                        </p:attrNameLst>
                                      </p:cBhvr>
                                      <p:to>
                                        <p:strVal val="visible"/>
                                      </p:to>
                                    </p:set>
                                    <p:anim calcmode="lin" valueType="num">
                                      <p:cBhvr additive="base">
                                        <p:cTn id="165" dur="500" fill="hold"/>
                                        <p:tgtEl>
                                          <p:spTgt spid="68679"/>
                                        </p:tgtEl>
                                        <p:attrNameLst>
                                          <p:attrName>ppt_x</p:attrName>
                                        </p:attrNameLst>
                                      </p:cBhvr>
                                      <p:tavLst>
                                        <p:tav tm="0">
                                          <p:val>
                                            <p:strVal val="0-#ppt_w/2"/>
                                          </p:val>
                                        </p:tav>
                                        <p:tav tm="100000">
                                          <p:val>
                                            <p:strVal val="#ppt_x"/>
                                          </p:val>
                                        </p:tav>
                                      </p:tavLst>
                                    </p:anim>
                                    <p:anim calcmode="lin" valueType="num">
                                      <p:cBhvr additive="base">
                                        <p:cTn id="166" dur="500" fill="hold"/>
                                        <p:tgtEl>
                                          <p:spTgt spid="68679"/>
                                        </p:tgtEl>
                                        <p:attrNameLst>
                                          <p:attrName>ppt_y</p:attrName>
                                        </p:attrNameLst>
                                      </p:cBhvr>
                                      <p:tavLst>
                                        <p:tav tm="0">
                                          <p:val>
                                            <p:strVal val="#ppt_y"/>
                                          </p:val>
                                        </p:tav>
                                        <p:tav tm="100000">
                                          <p:val>
                                            <p:strVal val="#ppt_y"/>
                                          </p:val>
                                        </p:tav>
                                      </p:tavLst>
                                    </p:anim>
                                  </p:childTnLst>
                                </p:cTn>
                              </p:par>
                            </p:childTnLst>
                          </p:cTn>
                        </p:par>
                      </p:childTnLst>
                    </p:cTn>
                  </p:par>
                  <p:par>
                    <p:cTn id="167" fill="hold" nodeType="clickPar">
                      <p:stCondLst>
                        <p:cond delay="indefinite"/>
                      </p:stCondLst>
                      <p:childTnLst>
                        <p:par>
                          <p:cTn id="168" fill="hold" nodeType="withGroup">
                            <p:stCondLst>
                              <p:cond delay="0"/>
                            </p:stCondLst>
                            <p:childTnLst>
                              <p:par>
                                <p:cTn id="169" presetID="51" presetClass="entr" presetSubtype="0" fill="hold" grpId="0" nodeType="clickEffect">
                                  <p:stCondLst>
                                    <p:cond delay="0"/>
                                  </p:stCondLst>
                                  <p:childTnLst>
                                    <p:set>
                                      <p:cBhvr>
                                        <p:cTn id="170" dur="1" fill="hold">
                                          <p:stCondLst>
                                            <p:cond delay="0"/>
                                          </p:stCondLst>
                                        </p:cTn>
                                        <p:tgtEl>
                                          <p:spTgt spid="68681"/>
                                        </p:tgtEl>
                                        <p:attrNameLst>
                                          <p:attrName>style.visibility</p:attrName>
                                        </p:attrNameLst>
                                      </p:cBhvr>
                                      <p:to>
                                        <p:strVal val="visible"/>
                                      </p:to>
                                    </p:set>
                                    <p:animEffect transition="in" filter="fade">
                                      <p:cBhvr>
                                        <p:cTn id="171" dur="770" decel="100000"/>
                                        <p:tgtEl>
                                          <p:spTgt spid="68681"/>
                                        </p:tgtEl>
                                      </p:cBhvr>
                                    </p:animEffect>
                                    <p:animScale>
                                      <p:cBhvr>
                                        <p:cTn id="172" dur="770" decel="100000"/>
                                        <p:tgtEl>
                                          <p:spTgt spid="68681"/>
                                        </p:tgtEl>
                                      </p:cBhvr>
                                      <p:from x="10000" y="10000"/>
                                      <p:to x="200000" y="450000"/>
                                    </p:animScale>
                                    <p:animScale>
                                      <p:cBhvr>
                                        <p:cTn id="173" dur="1230" accel="100000" fill="hold">
                                          <p:stCondLst>
                                            <p:cond delay="770"/>
                                          </p:stCondLst>
                                        </p:cTn>
                                        <p:tgtEl>
                                          <p:spTgt spid="68681"/>
                                        </p:tgtEl>
                                      </p:cBhvr>
                                      <p:from x="200000" y="450000"/>
                                      <p:to x="100000" y="100000"/>
                                    </p:animScale>
                                    <p:set>
                                      <p:cBhvr>
                                        <p:cTn id="174" dur="770" fill="hold"/>
                                        <p:tgtEl>
                                          <p:spTgt spid="68681"/>
                                        </p:tgtEl>
                                        <p:attrNameLst>
                                          <p:attrName>ppt_x</p:attrName>
                                        </p:attrNameLst>
                                      </p:cBhvr>
                                      <p:to>
                                        <p:strVal val="(0.5)"/>
                                      </p:to>
                                    </p:set>
                                    <p:anim from="(0.5)" to="(#ppt_x)" calcmode="lin" valueType="num">
                                      <p:cBhvr>
                                        <p:cTn id="175" dur="1230" accel="100000" fill="hold">
                                          <p:stCondLst>
                                            <p:cond delay="770"/>
                                          </p:stCondLst>
                                        </p:cTn>
                                        <p:tgtEl>
                                          <p:spTgt spid="68681"/>
                                        </p:tgtEl>
                                        <p:attrNameLst>
                                          <p:attrName>ppt_x</p:attrName>
                                        </p:attrNameLst>
                                      </p:cBhvr>
                                    </p:anim>
                                    <p:set>
                                      <p:cBhvr>
                                        <p:cTn id="176" dur="770" fill="hold"/>
                                        <p:tgtEl>
                                          <p:spTgt spid="68681"/>
                                        </p:tgtEl>
                                        <p:attrNameLst>
                                          <p:attrName>ppt_y</p:attrName>
                                        </p:attrNameLst>
                                      </p:cBhvr>
                                      <p:to>
                                        <p:strVal val="(#ppt_y+0.4)"/>
                                      </p:to>
                                    </p:set>
                                    <p:anim from="(#ppt_y+0.4)" to="(#ppt_y)" calcmode="lin" valueType="num">
                                      <p:cBhvr>
                                        <p:cTn id="177" dur="1230" accel="100000" fill="hold">
                                          <p:stCondLst>
                                            <p:cond delay="770"/>
                                          </p:stCondLst>
                                        </p:cTn>
                                        <p:tgtEl>
                                          <p:spTgt spid="68681"/>
                                        </p:tgtEl>
                                        <p:attrNameLst>
                                          <p:attrName>ppt_y</p:attrName>
                                        </p:attrNameLst>
                                      </p:cBhvr>
                                    </p:anim>
                                  </p:childTnLst>
                                </p:cTn>
                              </p:par>
                            </p:childTnLst>
                          </p:cTn>
                        </p:par>
                      </p:childTnLst>
                    </p:cTn>
                  </p:par>
                  <p:par>
                    <p:cTn id="178" fill="hold" nodeType="clickPar">
                      <p:stCondLst>
                        <p:cond delay="indefinite"/>
                      </p:stCondLst>
                      <p:childTnLst>
                        <p:par>
                          <p:cTn id="179" fill="hold" nodeType="withGroup">
                            <p:stCondLst>
                              <p:cond delay="0"/>
                            </p:stCondLst>
                            <p:childTnLst>
                              <p:par>
                                <p:cTn id="180" presetID="22" presetClass="entr" presetSubtype="8" fill="hold" grpId="0" nodeType="clickEffect">
                                  <p:stCondLst>
                                    <p:cond delay="0"/>
                                  </p:stCondLst>
                                  <p:childTnLst>
                                    <p:set>
                                      <p:cBhvr>
                                        <p:cTn id="181" dur="1" fill="hold">
                                          <p:stCondLst>
                                            <p:cond delay="0"/>
                                          </p:stCondLst>
                                        </p:cTn>
                                        <p:tgtEl>
                                          <p:spTgt spid="68713"/>
                                        </p:tgtEl>
                                        <p:attrNameLst>
                                          <p:attrName>style.visibility</p:attrName>
                                        </p:attrNameLst>
                                      </p:cBhvr>
                                      <p:to>
                                        <p:strVal val="visible"/>
                                      </p:to>
                                    </p:set>
                                    <p:animEffect transition="in" filter="wipe(left)">
                                      <p:cBhvr>
                                        <p:cTn id="182" dur="500"/>
                                        <p:tgtEl>
                                          <p:spTgt spid="68713"/>
                                        </p:tgtEl>
                                      </p:cBhvr>
                                    </p:animEffec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32" presetClass="emph" presetSubtype="0" fill="hold" grpId="1" nodeType="clickEffect">
                                  <p:stCondLst>
                                    <p:cond delay="0"/>
                                  </p:stCondLst>
                                  <p:childTnLst>
                                    <p:animClr clrSpc="rgb" dir="cw">
                                      <p:cBhvr override="childStyle">
                                        <p:cTn id="186" dur="100" fill="hold"/>
                                        <p:tgtEl>
                                          <p:spTgt spid="68713"/>
                                        </p:tgtEl>
                                        <p:attrNameLst>
                                          <p:attrName>style.color</p:attrName>
                                        </p:attrNameLst>
                                      </p:cBhvr>
                                      <p:to>
                                        <a:schemeClr val="accent2"/>
                                      </p:to>
                                    </p:animClr>
                                    <p:animClr clrSpc="rgb" dir="cw">
                                      <p:cBhvr>
                                        <p:cTn id="187" dur="100" fill="hold"/>
                                        <p:tgtEl>
                                          <p:spTgt spid="68713"/>
                                        </p:tgtEl>
                                        <p:attrNameLst>
                                          <p:attrName>fillcolor</p:attrName>
                                        </p:attrNameLst>
                                      </p:cBhvr>
                                      <p:to>
                                        <a:schemeClr val="accent2"/>
                                      </p:to>
                                    </p:animClr>
                                    <p:set>
                                      <p:cBhvr>
                                        <p:cTn id="188" dur="100" fill="hold"/>
                                        <p:tgtEl>
                                          <p:spTgt spid="68713"/>
                                        </p:tgtEl>
                                        <p:attrNameLst>
                                          <p:attrName>fill.type</p:attrName>
                                        </p:attrNameLst>
                                      </p:cBhvr>
                                      <p:to>
                                        <p:strVal val="solid"/>
                                      </p:to>
                                    </p:set>
                                    <p:set>
                                      <p:cBhvr>
                                        <p:cTn id="189" dur="100" fill="hold"/>
                                        <p:tgtEl>
                                          <p:spTgt spid="68713"/>
                                        </p:tgtEl>
                                        <p:attrNameLst>
                                          <p:attrName>fill.on</p:attrName>
                                        </p:attrNameLst>
                                      </p:cBhvr>
                                      <p:to>
                                        <p:strVal val="true"/>
                                      </p:to>
                                    </p:set>
                                    <p:animRot by="120000">
                                      <p:cBhvr>
                                        <p:cTn id="190" dur="100" fill="hold">
                                          <p:stCondLst>
                                            <p:cond delay="0"/>
                                          </p:stCondLst>
                                        </p:cTn>
                                        <p:tgtEl>
                                          <p:spTgt spid="68713"/>
                                        </p:tgtEl>
                                        <p:attrNameLst>
                                          <p:attrName>r</p:attrName>
                                        </p:attrNameLst>
                                      </p:cBhvr>
                                    </p:animRot>
                                    <p:animRot by="-240000">
                                      <p:cBhvr>
                                        <p:cTn id="191" dur="200" fill="hold">
                                          <p:stCondLst>
                                            <p:cond delay="200"/>
                                          </p:stCondLst>
                                        </p:cTn>
                                        <p:tgtEl>
                                          <p:spTgt spid="68713"/>
                                        </p:tgtEl>
                                        <p:attrNameLst>
                                          <p:attrName>r</p:attrName>
                                        </p:attrNameLst>
                                      </p:cBhvr>
                                    </p:animRot>
                                    <p:animRot by="240000">
                                      <p:cBhvr>
                                        <p:cTn id="192" dur="200" fill="hold">
                                          <p:stCondLst>
                                            <p:cond delay="400"/>
                                          </p:stCondLst>
                                        </p:cTn>
                                        <p:tgtEl>
                                          <p:spTgt spid="68713"/>
                                        </p:tgtEl>
                                        <p:attrNameLst>
                                          <p:attrName>r</p:attrName>
                                        </p:attrNameLst>
                                      </p:cBhvr>
                                    </p:animRot>
                                    <p:animRot by="-240000">
                                      <p:cBhvr>
                                        <p:cTn id="193" dur="200" fill="hold">
                                          <p:stCondLst>
                                            <p:cond delay="600"/>
                                          </p:stCondLst>
                                        </p:cTn>
                                        <p:tgtEl>
                                          <p:spTgt spid="68713"/>
                                        </p:tgtEl>
                                        <p:attrNameLst>
                                          <p:attrName>r</p:attrName>
                                        </p:attrNameLst>
                                      </p:cBhvr>
                                    </p:animRot>
                                    <p:animRot by="120000">
                                      <p:cBhvr>
                                        <p:cTn id="194" dur="200" fill="hold">
                                          <p:stCondLst>
                                            <p:cond delay="800"/>
                                          </p:stCondLst>
                                        </p:cTn>
                                        <p:tgtEl>
                                          <p:spTgt spid="68713"/>
                                        </p:tgtEl>
                                        <p:attrNameLst>
                                          <p:attrName>r</p:attrName>
                                        </p:attrNameLst>
                                      </p:cBhvr>
                                    </p:animRot>
                                  </p:childTnLst>
                                </p:cTn>
                              </p:par>
                            </p:childTnLst>
                          </p:cTn>
                        </p:par>
                      </p:childTnLst>
                    </p:cTn>
                  </p:par>
                  <p:par>
                    <p:cTn id="195" fill="hold" nodeType="clickPar">
                      <p:stCondLst>
                        <p:cond delay="indefinite"/>
                      </p:stCondLst>
                      <p:childTnLst>
                        <p:par>
                          <p:cTn id="196" fill="hold" nodeType="withGroup">
                            <p:stCondLst>
                              <p:cond delay="0"/>
                            </p:stCondLst>
                            <p:childTnLst>
                              <p:par>
                                <p:cTn id="197" presetID="2" presetClass="entr" presetSubtype="4" fill="hold" grpId="0" nodeType="clickEffect">
                                  <p:stCondLst>
                                    <p:cond delay="0"/>
                                  </p:stCondLst>
                                  <p:childTnLst>
                                    <p:set>
                                      <p:cBhvr>
                                        <p:cTn id="198" dur="1" fill="hold">
                                          <p:stCondLst>
                                            <p:cond delay="0"/>
                                          </p:stCondLst>
                                        </p:cTn>
                                        <p:tgtEl>
                                          <p:spTgt spid="68680"/>
                                        </p:tgtEl>
                                        <p:attrNameLst>
                                          <p:attrName>style.visibility</p:attrName>
                                        </p:attrNameLst>
                                      </p:cBhvr>
                                      <p:to>
                                        <p:strVal val="visible"/>
                                      </p:to>
                                    </p:set>
                                    <p:anim calcmode="lin" valueType="num">
                                      <p:cBhvr additive="base">
                                        <p:cTn id="199" dur="500" fill="hold"/>
                                        <p:tgtEl>
                                          <p:spTgt spid="68680"/>
                                        </p:tgtEl>
                                        <p:attrNameLst>
                                          <p:attrName>ppt_x</p:attrName>
                                        </p:attrNameLst>
                                      </p:cBhvr>
                                      <p:tavLst>
                                        <p:tav tm="0">
                                          <p:val>
                                            <p:strVal val="#ppt_x"/>
                                          </p:val>
                                        </p:tav>
                                        <p:tav tm="100000">
                                          <p:val>
                                            <p:strVal val="#ppt_x"/>
                                          </p:val>
                                        </p:tav>
                                      </p:tavLst>
                                    </p:anim>
                                    <p:anim calcmode="lin" valueType="num">
                                      <p:cBhvr additive="base">
                                        <p:cTn id="200" dur="500" fill="hold"/>
                                        <p:tgtEl>
                                          <p:spTgt spid="68680"/>
                                        </p:tgtEl>
                                        <p:attrNameLst>
                                          <p:attrName>ppt_y</p:attrName>
                                        </p:attrNameLst>
                                      </p:cBhvr>
                                      <p:tavLst>
                                        <p:tav tm="0">
                                          <p:val>
                                            <p:strVal val="1+#ppt_h/2"/>
                                          </p:val>
                                        </p:tav>
                                        <p:tav tm="100000">
                                          <p:val>
                                            <p:strVal val="#ppt_y"/>
                                          </p:val>
                                        </p:tav>
                                      </p:tavLst>
                                    </p:anim>
                                  </p:childTnLst>
                                </p:cTn>
                              </p:par>
                            </p:childTnLst>
                          </p:cTn>
                        </p:par>
                      </p:childTnLst>
                    </p:cTn>
                  </p:par>
                  <p:par>
                    <p:cTn id="201" fill="hold" nodeType="clickPar">
                      <p:stCondLst>
                        <p:cond delay="indefinite"/>
                      </p:stCondLst>
                      <p:childTnLst>
                        <p:par>
                          <p:cTn id="202" fill="hold" nodeType="withGroup">
                            <p:stCondLst>
                              <p:cond delay="0"/>
                            </p:stCondLst>
                            <p:childTnLst>
                              <p:par>
                                <p:cTn id="203" presetID="51" presetClass="entr" presetSubtype="0" fill="hold" grpId="0" nodeType="clickEffect">
                                  <p:stCondLst>
                                    <p:cond delay="0"/>
                                  </p:stCondLst>
                                  <p:childTnLst>
                                    <p:set>
                                      <p:cBhvr>
                                        <p:cTn id="204" dur="1" fill="hold">
                                          <p:stCondLst>
                                            <p:cond delay="0"/>
                                          </p:stCondLst>
                                        </p:cTn>
                                        <p:tgtEl>
                                          <p:spTgt spid="68682"/>
                                        </p:tgtEl>
                                        <p:attrNameLst>
                                          <p:attrName>style.visibility</p:attrName>
                                        </p:attrNameLst>
                                      </p:cBhvr>
                                      <p:to>
                                        <p:strVal val="visible"/>
                                      </p:to>
                                    </p:set>
                                    <p:animEffect transition="in" filter="fade">
                                      <p:cBhvr>
                                        <p:cTn id="205" dur="770" decel="100000"/>
                                        <p:tgtEl>
                                          <p:spTgt spid="68682"/>
                                        </p:tgtEl>
                                      </p:cBhvr>
                                    </p:animEffect>
                                    <p:animScale>
                                      <p:cBhvr>
                                        <p:cTn id="206" dur="770" decel="100000"/>
                                        <p:tgtEl>
                                          <p:spTgt spid="68682"/>
                                        </p:tgtEl>
                                      </p:cBhvr>
                                      <p:from x="10000" y="10000"/>
                                      <p:to x="200000" y="450000"/>
                                    </p:animScale>
                                    <p:animScale>
                                      <p:cBhvr>
                                        <p:cTn id="207" dur="1230" accel="100000" fill="hold">
                                          <p:stCondLst>
                                            <p:cond delay="770"/>
                                          </p:stCondLst>
                                        </p:cTn>
                                        <p:tgtEl>
                                          <p:spTgt spid="68682"/>
                                        </p:tgtEl>
                                      </p:cBhvr>
                                      <p:from x="200000" y="450000"/>
                                      <p:to x="100000" y="100000"/>
                                    </p:animScale>
                                    <p:set>
                                      <p:cBhvr>
                                        <p:cTn id="208" dur="770" fill="hold"/>
                                        <p:tgtEl>
                                          <p:spTgt spid="68682"/>
                                        </p:tgtEl>
                                        <p:attrNameLst>
                                          <p:attrName>ppt_x</p:attrName>
                                        </p:attrNameLst>
                                      </p:cBhvr>
                                      <p:to>
                                        <p:strVal val="(0.5)"/>
                                      </p:to>
                                    </p:set>
                                    <p:anim from="(0.5)" to="(#ppt_x)" calcmode="lin" valueType="num">
                                      <p:cBhvr>
                                        <p:cTn id="209" dur="1230" accel="100000" fill="hold">
                                          <p:stCondLst>
                                            <p:cond delay="770"/>
                                          </p:stCondLst>
                                        </p:cTn>
                                        <p:tgtEl>
                                          <p:spTgt spid="68682"/>
                                        </p:tgtEl>
                                        <p:attrNameLst>
                                          <p:attrName>ppt_x</p:attrName>
                                        </p:attrNameLst>
                                      </p:cBhvr>
                                    </p:anim>
                                    <p:set>
                                      <p:cBhvr>
                                        <p:cTn id="210" dur="770" fill="hold"/>
                                        <p:tgtEl>
                                          <p:spTgt spid="68682"/>
                                        </p:tgtEl>
                                        <p:attrNameLst>
                                          <p:attrName>ppt_y</p:attrName>
                                        </p:attrNameLst>
                                      </p:cBhvr>
                                      <p:to>
                                        <p:strVal val="(#ppt_y+0.4)"/>
                                      </p:to>
                                    </p:set>
                                    <p:anim from="(#ppt_y+0.4)" to="(#ppt_y)" calcmode="lin" valueType="num">
                                      <p:cBhvr>
                                        <p:cTn id="211" dur="1230" accel="100000" fill="hold">
                                          <p:stCondLst>
                                            <p:cond delay="770"/>
                                          </p:stCondLst>
                                        </p:cTn>
                                        <p:tgtEl>
                                          <p:spTgt spid="68682"/>
                                        </p:tgtEl>
                                        <p:attrNameLst>
                                          <p:attrName>ppt_y</p:attrName>
                                        </p:attrNameLst>
                                      </p:cBhvr>
                                    </p:anim>
                                  </p:childTnLst>
                                </p:cTn>
                              </p:par>
                            </p:childTnLst>
                          </p:cTn>
                        </p:par>
                      </p:childTnLst>
                    </p:cTn>
                  </p:par>
                  <p:par>
                    <p:cTn id="212" fill="hold" nodeType="clickPar">
                      <p:stCondLst>
                        <p:cond delay="indefinite"/>
                      </p:stCondLst>
                      <p:childTnLst>
                        <p:par>
                          <p:cTn id="213" fill="hold" nodeType="withGroup">
                            <p:stCondLst>
                              <p:cond delay="0"/>
                            </p:stCondLst>
                            <p:childTnLst>
                              <p:par>
                                <p:cTn id="214" presetID="10" presetClass="entr" presetSubtype="0" fill="hold" nodeType="clickEffect">
                                  <p:stCondLst>
                                    <p:cond delay="0"/>
                                  </p:stCondLst>
                                  <p:childTnLst>
                                    <p:set>
                                      <p:cBhvr>
                                        <p:cTn id="215" dur="1" fill="hold">
                                          <p:stCondLst>
                                            <p:cond delay="0"/>
                                          </p:stCondLst>
                                        </p:cTn>
                                        <p:tgtEl>
                                          <p:spTgt spid="68692"/>
                                        </p:tgtEl>
                                        <p:attrNameLst>
                                          <p:attrName>style.visibility</p:attrName>
                                        </p:attrNameLst>
                                      </p:cBhvr>
                                      <p:to>
                                        <p:strVal val="visible"/>
                                      </p:to>
                                    </p:set>
                                    <p:animEffect transition="in" filter="fade">
                                      <p:cBhvr>
                                        <p:cTn id="216" dur="2000"/>
                                        <p:tgtEl>
                                          <p:spTgt spid="68692"/>
                                        </p:tgtEl>
                                      </p:cBhvr>
                                    </p:animEffec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51" presetClass="entr" presetSubtype="0" fill="hold" grpId="0" nodeType="clickEffect">
                                  <p:stCondLst>
                                    <p:cond delay="0"/>
                                  </p:stCondLst>
                                  <p:childTnLst>
                                    <p:set>
                                      <p:cBhvr>
                                        <p:cTn id="220" dur="1" fill="hold">
                                          <p:stCondLst>
                                            <p:cond delay="0"/>
                                          </p:stCondLst>
                                        </p:cTn>
                                        <p:tgtEl>
                                          <p:spTgt spid="68674"/>
                                        </p:tgtEl>
                                        <p:attrNameLst>
                                          <p:attrName>style.visibility</p:attrName>
                                        </p:attrNameLst>
                                      </p:cBhvr>
                                      <p:to>
                                        <p:strVal val="visible"/>
                                      </p:to>
                                    </p:set>
                                    <p:animEffect transition="in" filter="fade">
                                      <p:cBhvr>
                                        <p:cTn id="221" dur="770" decel="100000"/>
                                        <p:tgtEl>
                                          <p:spTgt spid="68674"/>
                                        </p:tgtEl>
                                      </p:cBhvr>
                                    </p:animEffect>
                                    <p:animScale>
                                      <p:cBhvr>
                                        <p:cTn id="222" dur="770" decel="100000"/>
                                        <p:tgtEl>
                                          <p:spTgt spid="68674"/>
                                        </p:tgtEl>
                                      </p:cBhvr>
                                      <p:from x="10000" y="10000"/>
                                      <p:to x="200000" y="450000"/>
                                    </p:animScale>
                                    <p:animScale>
                                      <p:cBhvr>
                                        <p:cTn id="223" dur="1230" accel="100000" fill="hold">
                                          <p:stCondLst>
                                            <p:cond delay="770"/>
                                          </p:stCondLst>
                                        </p:cTn>
                                        <p:tgtEl>
                                          <p:spTgt spid="68674"/>
                                        </p:tgtEl>
                                      </p:cBhvr>
                                      <p:from x="200000" y="450000"/>
                                      <p:to x="100000" y="100000"/>
                                    </p:animScale>
                                    <p:set>
                                      <p:cBhvr>
                                        <p:cTn id="224" dur="770" fill="hold"/>
                                        <p:tgtEl>
                                          <p:spTgt spid="68674"/>
                                        </p:tgtEl>
                                        <p:attrNameLst>
                                          <p:attrName>ppt_x</p:attrName>
                                        </p:attrNameLst>
                                      </p:cBhvr>
                                      <p:to>
                                        <p:strVal val="(0.5)"/>
                                      </p:to>
                                    </p:set>
                                    <p:anim from="(0.5)" to="(#ppt_x)" calcmode="lin" valueType="num">
                                      <p:cBhvr>
                                        <p:cTn id="225" dur="1230" accel="100000" fill="hold">
                                          <p:stCondLst>
                                            <p:cond delay="770"/>
                                          </p:stCondLst>
                                        </p:cTn>
                                        <p:tgtEl>
                                          <p:spTgt spid="68674"/>
                                        </p:tgtEl>
                                        <p:attrNameLst>
                                          <p:attrName>ppt_x</p:attrName>
                                        </p:attrNameLst>
                                      </p:cBhvr>
                                    </p:anim>
                                    <p:set>
                                      <p:cBhvr>
                                        <p:cTn id="226" dur="770" fill="hold"/>
                                        <p:tgtEl>
                                          <p:spTgt spid="68674"/>
                                        </p:tgtEl>
                                        <p:attrNameLst>
                                          <p:attrName>ppt_y</p:attrName>
                                        </p:attrNameLst>
                                      </p:cBhvr>
                                      <p:to>
                                        <p:strVal val="(#ppt_y+0.4)"/>
                                      </p:to>
                                    </p:set>
                                    <p:anim from="(#ppt_y+0.4)" to="(#ppt_y)" calcmode="lin" valueType="num">
                                      <p:cBhvr>
                                        <p:cTn id="227" dur="1230" accel="100000" fill="hold">
                                          <p:stCondLst>
                                            <p:cond delay="770"/>
                                          </p:stCondLst>
                                        </p:cTn>
                                        <p:tgtEl>
                                          <p:spTgt spid="68674"/>
                                        </p:tgtEl>
                                        <p:attrNameLst>
                                          <p:attrName>ppt_y</p:attrName>
                                        </p:attrNameLst>
                                      </p:cBhvr>
                                    </p:anim>
                                  </p:childTnLst>
                                </p:cTn>
                              </p:par>
                            </p:childTnLst>
                          </p:cTn>
                        </p:par>
                      </p:childTnLst>
                    </p:cTn>
                  </p:par>
                  <p:par>
                    <p:cTn id="228" fill="hold" nodeType="clickPar">
                      <p:stCondLst>
                        <p:cond delay="indefinite"/>
                      </p:stCondLst>
                      <p:childTnLst>
                        <p:par>
                          <p:cTn id="229" fill="hold" nodeType="withGroup">
                            <p:stCondLst>
                              <p:cond delay="0"/>
                            </p:stCondLst>
                            <p:childTnLst>
                              <p:par>
                                <p:cTn id="230" presetID="10" presetClass="entr" presetSubtype="0" fill="hold" nodeType="clickEffect">
                                  <p:stCondLst>
                                    <p:cond delay="0"/>
                                  </p:stCondLst>
                                  <p:childTnLst>
                                    <p:set>
                                      <p:cBhvr>
                                        <p:cTn id="231" dur="1" fill="hold">
                                          <p:stCondLst>
                                            <p:cond delay="0"/>
                                          </p:stCondLst>
                                        </p:cTn>
                                        <p:tgtEl>
                                          <p:spTgt spid="68699"/>
                                        </p:tgtEl>
                                        <p:attrNameLst>
                                          <p:attrName>style.visibility</p:attrName>
                                        </p:attrNameLst>
                                      </p:cBhvr>
                                      <p:to>
                                        <p:strVal val="visible"/>
                                      </p:to>
                                    </p:set>
                                    <p:animEffect transition="in" filter="fade">
                                      <p:cBhvr>
                                        <p:cTn id="232" dur="2000"/>
                                        <p:tgtEl>
                                          <p:spTgt spid="68699"/>
                                        </p:tgtEl>
                                      </p:cBhvr>
                                    </p:animEffect>
                                  </p:childTnLst>
                                </p:cTn>
                              </p:par>
                            </p:childTnLst>
                          </p:cTn>
                        </p:par>
                      </p:childTnLst>
                    </p:cTn>
                  </p:par>
                  <p:par>
                    <p:cTn id="233" fill="hold" nodeType="clickPar">
                      <p:stCondLst>
                        <p:cond delay="indefinite"/>
                      </p:stCondLst>
                      <p:childTnLst>
                        <p:par>
                          <p:cTn id="234" fill="hold" nodeType="withGroup">
                            <p:stCondLst>
                              <p:cond delay="0"/>
                            </p:stCondLst>
                            <p:childTnLst>
                              <p:par>
                                <p:cTn id="235" presetID="22" presetClass="entr" presetSubtype="1" fill="hold" nodeType="clickEffect">
                                  <p:stCondLst>
                                    <p:cond delay="0"/>
                                  </p:stCondLst>
                                  <p:childTnLst>
                                    <p:set>
                                      <p:cBhvr>
                                        <p:cTn id="236" dur="1" fill="hold">
                                          <p:stCondLst>
                                            <p:cond delay="0"/>
                                          </p:stCondLst>
                                        </p:cTn>
                                        <p:tgtEl>
                                          <p:spTgt spid="68698"/>
                                        </p:tgtEl>
                                        <p:attrNameLst>
                                          <p:attrName>style.visibility</p:attrName>
                                        </p:attrNameLst>
                                      </p:cBhvr>
                                      <p:to>
                                        <p:strVal val="visible"/>
                                      </p:to>
                                    </p:set>
                                    <p:animEffect transition="in" filter="wipe(up)">
                                      <p:cBhvr>
                                        <p:cTn id="237" dur="500"/>
                                        <p:tgtEl>
                                          <p:spTgt spid="68698"/>
                                        </p:tgtEl>
                                      </p:cBhvr>
                                    </p:animEffect>
                                  </p:childTnLst>
                                </p:cTn>
                              </p:par>
                            </p:childTnLst>
                          </p:cTn>
                        </p:par>
                      </p:childTnLst>
                    </p:cTn>
                  </p:par>
                  <p:par>
                    <p:cTn id="238" fill="hold" nodeType="clickPar">
                      <p:stCondLst>
                        <p:cond delay="indefinite"/>
                      </p:stCondLst>
                      <p:childTnLst>
                        <p:par>
                          <p:cTn id="239" fill="hold" nodeType="withGroup">
                            <p:stCondLst>
                              <p:cond delay="0"/>
                            </p:stCondLst>
                            <p:childTnLst>
                              <p:par>
                                <p:cTn id="240" presetID="10" presetClass="entr" presetSubtype="0" fill="hold" grpId="0" nodeType="clickEffect">
                                  <p:stCondLst>
                                    <p:cond delay="0"/>
                                  </p:stCondLst>
                                  <p:childTnLst>
                                    <p:set>
                                      <p:cBhvr>
                                        <p:cTn id="241" dur="1" fill="hold">
                                          <p:stCondLst>
                                            <p:cond delay="0"/>
                                          </p:stCondLst>
                                        </p:cTn>
                                        <p:tgtEl>
                                          <p:spTgt spid="68683"/>
                                        </p:tgtEl>
                                        <p:attrNameLst>
                                          <p:attrName>style.visibility</p:attrName>
                                        </p:attrNameLst>
                                      </p:cBhvr>
                                      <p:to>
                                        <p:strVal val="visible"/>
                                      </p:to>
                                    </p:set>
                                    <p:animEffect transition="in" filter="fade">
                                      <p:cBhvr>
                                        <p:cTn id="242" dur="2000"/>
                                        <p:tgtEl>
                                          <p:spTgt spid="68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P spid="68647" grpId="0"/>
      <p:bldP spid="68648" grpId="0"/>
      <p:bldP spid="68649" grpId="0"/>
      <p:bldP spid="68650" grpId="0"/>
      <p:bldP spid="68651" grpId="0" animBg="1"/>
      <p:bldP spid="68652" grpId="0" animBg="1"/>
      <p:bldP spid="68664" grpId="0" animBg="1"/>
      <p:bldP spid="68665" grpId="0" animBg="1"/>
      <p:bldP spid="68668" grpId="0" animBg="1"/>
      <p:bldP spid="68670" grpId="0" animBg="1"/>
      <p:bldP spid="68671" grpId="0"/>
      <p:bldP spid="68674" grpId="0"/>
      <p:bldP spid="68675" grpId="0" animBg="1"/>
      <p:bldP spid="68676" grpId="0" animBg="1"/>
      <p:bldP spid="68677" grpId="0"/>
      <p:bldP spid="68678" grpId="0"/>
      <p:bldP spid="68679" grpId="0" animBg="1"/>
      <p:bldP spid="68680" grpId="0" animBg="1"/>
      <p:bldP spid="68681" grpId="0"/>
      <p:bldP spid="68682" grpId="0"/>
      <p:bldP spid="68683" grpId="0" animBg="1"/>
      <p:bldP spid="68684" grpId="0" animBg="1"/>
      <p:bldP spid="68684" grpId="1" animBg="1"/>
      <p:bldP spid="68685" grpId="0" animBg="1"/>
      <p:bldP spid="68685" grpId="1" animBg="1"/>
      <p:bldP spid="68688" grpId="0"/>
      <p:bldP spid="68689" grpId="0" build="allAtOnce"/>
      <p:bldP spid="68690" grpId="0"/>
      <p:bldP spid="68711" grpId="0" animBg="1"/>
      <p:bldP spid="68711" grpId="1" animBg="1"/>
      <p:bldP spid="68712" grpId="0" animBg="1"/>
      <p:bldP spid="68712" grpId="1" animBg="1"/>
      <p:bldP spid="68713" grpId="0" animBg="1"/>
      <p:bldP spid="68713" grpId="1" animBg="1"/>
      <p:bldP spid="68714" grpId="0" animBg="1"/>
      <p:bldP spid="68714" grpId="1" animBg="1"/>
      <p:bldP spid="68717" grpId="0" animBg="1"/>
      <p:bldP spid="68666" grpId="0" animBg="1"/>
      <p:bldP spid="68667" grpId="0" animBg="1"/>
      <p:bldP spid="68669" grpId="0" animBg="1"/>
      <p:bldP spid="6867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5870" y="260648"/>
            <a:ext cx="4505109"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ikdörtgen 1"/>
          <p:cNvSpPr/>
          <p:nvPr/>
        </p:nvSpPr>
        <p:spPr>
          <a:xfrm>
            <a:off x="323528" y="4149080"/>
            <a:ext cx="8568952" cy="1631216"/>
          </a:xfrm>
          <a:prstGeom prst="rect">
            <a:avLst/>
          </a:prstGeom>
        </p:spPr>
        <p:txBody>
          <a:bodyPr wrap="square">
            <a:spAutoFit/>
          </a:bodyPr>
          <a:lstStyle/>
          <a:p>
            <a:pPr algn="just"/>
            <a:r>
              <a:rPr lang="tr-TR" sz="2000" dirty="0"/>
              <a:t>Üretim hacmindeki genişleme ile maliyetlerin azalmasına azalan fırsat maliyeti denilmektedir. Aktarılan her kaynağın üretimde sağladığı artış bir öncekinden daha fazladır. Verimlilikteki bu artış iktisatta içsel ve dışsal tasarruflarla (ölçek ekonomisi) açıklanır. İçsel tasarruflar üretim hacmindeki artış, dolayısıyla firma içinden kaynaklanan olumlu gelişmelerdir</a:t>
            </a:r>
            <a:endParaRPr lang="tr-TR" sz="2000" dirty="0"/>
          </a:p>
        </p:txBody>
      </p:sp>
    </p:spTree>
    <p:extLst>
      <p:ext uri="{BB962C8B-B14F-4D97-AF65-F5344CB8AC3E}">
        <p14:creationId xmlns:p14="http://schemas.microsoft.com/office/powerpoint/2010/main" val="2626248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1859340"/>
            <a:ext cx="8424936" cy="3046988"/>
          </a:xfrm>
          <a:prstGeom prst="rect">
            <a:avLst/>
          </a:prstGeom>
        </p:spPr>
        <p:txBody>
          <a:bodyPr wrap="square">
            <a:spAutoFit/>
          </a:bodyPr>
          <a:lstStyle/>
          <a:p>
            <a:pPr algn="just"/>
            <a:r>
              <a:rPr lang="tr-TR" sz="2400" dirty="0">
                <a:solidFill>
                  <a:srgbClr val="000000"/>
                </a:solidFill>
                <a:latin typeface="+mj-lt"/>
              </a:rPr>
              <a:t>Dışsal tasarruflar </a:t>
            </a:r>
            <a:r>
              <a:rPr lang="tr-TR" sz="2400" dirty="0" smtClean="0">
                <a:solidFill>
                  <a:srgbClr val="000000"/>
                </a:solidFill>
                <a:latin typeface="+mj-lt"/>
              </a:rPr>
              <a:t>bir </a:t>
            </a:r>
            <a:r>
              <a:rPr lang="tr-TR" sz="2400" dirty="0">
                <a:solidFill>
                  <a:srgbClr val="000000"/>
                </a:solidFill>
                <a:latin typeface="+mj-lt"/>
              </a:rPr>
              <a:t>ekonominin sadece kendi içerisinde değil, aynı zamanda onun bağlı bulunduğu endüstrinin bir bütün olarak genişlemesinden dolayı ortaya çıkar. Üretim artarken maliyetler azalıyorsa üretimde azalan maliyetler (artan verimler) söz konusudur. Azalan maliyetler durumunda aktarılan her kaynağın üretimde sağladığı artış bir öncekinden fazladır. Verimlilikteki bu artışlar iktisatta içsel ve dışsal tasarruflar ya da ölçek ekonomileri ile </a:t>
            </a:r>
            <a:r>
              <a:rPr lang="tr-TR" sz="2400" dirty="0" smtClean="0">
                <a:solidFill>
                  <a:srgbClr val="000000"/>
                </a:solidFill>
                <a:latin typeface="+mj-lt"/>
              </a:rPr>
              <a:t>açıklanır.</a:t>
            </a:r>
            <a:endParaRPr lang="tr-TR" sz="2400" dirty="0">
              <a:latin typeface="+mj-lt"/>
            </a:endParaRPr>
          </a:p>
        </p:txBody>
      </p:sp>
    </p:spTree>
    <p:extLst>
      <p:ext uri="{BB962C8B-B14F-4D97-AF65-F5344CB8AC3E}">
        <p14:creationId xmlns:p14="http://schemas.microsoft.com/office/powerpoint/2010/main" val="15619127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a:xfrm>
            <a:off x="457200" y="0"/>
            <a:ext cx="5194300" cy="908050"/>
          </a:xfrm>
        </p:spPr>
        <p:txBody>
          <a:bodyPr>
            <a:normAutofit fontScale="90000"/>
          </a:bodyPr>
          <a:lstStyle/>
          <a:p>
            <a:pPr algn="l"/>
            <a:r>
              <a:rPr lang="tr-TR" altLang="tr-TR" sz="4000" dirty="0"/>
              <a:t/>
            </a:r>
            <a:br>
              <a:rPr lang="tr-TR" altLang="tr-TR" sz="4000" dirty="0"/>
            </a:br>
            <a:r>
              <a:rPr lang="tr-TR" altLang="tr-TR" sz="3600" dirty="0"/>
              <a:t>Azalan Fırsat Maliyetleri</a:t>
            </a:r>
          </a:p>
        </p:txBody>
      </p:sp>
      <p:sp>
        <p:nvSpPr>
          <p:cNvPr id="69669" name="Freeform 37"/>
          <p:cNvSpPr>
            <a:spLocks/>
          </p:cNvSpPr>
          <p:nvPr/>
        </p:nvSpPr>
        <p:spPr bwMode="auto">
          <a:xfrm>
            <a:off x="900113" y="1341438"/>
            <a:ext cx="7532687" cy="5116512"/>
          </a:xfrm>
          <a:custGeom>
            <a:avLst/>
            <a:gdLst>
              <a:gd name="T0" fmla="*/ 0 w 4745"/>
              <a:gd name="T1" fmla="*/ 0 h 3223"/>
              <a:gd name="T2" fmla="*/ 0 w 4745"/>
              <a:gd name="T3" fmla="*/ 3223 h 3223"/>
              <a:gd name="T4" fmla="*/ 4745 w 4745"/>
              <a:gd name="T5" fmla="*/ 3223 h 3223"/>
            </a:gdLst>
            <a:ahLst/>
            <a:cxnLst>
              <a:cxn ang="0">
                <a:pos x="T0" y="T1"/>
              </a:cxn>
              <a:cxn ang="0">
                <a:pos x="T2" y="T3"/>
              </a:cxn>
              <a:cxn ang="0">
                <a:pos x="T4" y="T5"/>
              </a:cxn>
            </a:cxnLst>
            <a:rect l="0" t="0" r="r" b="b"/>
            <a:pathLst>
              <a:path w="4745" h="3223">
                <a:moveTo>
                  <a:pt x="0" y="0"/>
                </a:moveTo>
                <a:lnTo>
                  <a:pt x="0" y="3223"/>
                </a:lnTo>
                <a:lnTo>
                  <a:pt x="4745" y="3223"/>
                </a:lnTo>
              </a:path>
            </a:pathLst>
          </a:custGeom>
          <a:noFill/>
          <a:ln w="57150" cmpd="sng">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670" name="Text Box 38"/>
          <p:cNvSpPr txBox="1">
            <a:spLocks noChangeArrowheads="1"/>
          </p:cNvSpPr>
          <p:nvPr/>
        </p:nvSpPr>
        <p:spPr bwMode="auto">
          <a:xfrm>
            <a:off x="900113" y="18446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a:t>
            </a:r>
          </a:p>
        </p:txBody>
      </p:sp>
      <p:sp>
        <p:nvSpPr>
          <p:cNvPr id="69671" name="Text Box 39"/>
          <p:cNvSpPr txBox="1">
            <a:spLocks noChangeArrowheads="1"/>
          </p:cNvSpPr>
          <p:nvPr/>
        </p:nvSpPr>
        <p:spPr bwMode="auto">
          <a:xfrm>
            <a:off x="1547813" y="37893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B</a:t>
            </a:r>
          </a:p>
        </p:txBody>
      </p:sp>
      <p:sp>
        <p:nvSpPr>
          <p:cNvPr id="69672" name="Text Box 40"/>
          <p:cNvSpPr txBox="1">
            <a:spLocks noChangeArrowheads="1"/>
          </p:cNvSpPr>
          <p:nvPr/>
        </p:nvSpPr>
        <p:spPr bwMode="auto">
          <a:xfrm>
            <a:off x="2195513" y="47974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C</a:t>
            </a:r>
          </a:p>
        </p:txBody>
      </p:sp>
      <p:sp>
        <p:nvSpPr>
          <p:cNvPr id="69673" name="Text Box 41"/>
          <p:cNvSpPr txBox="1">
            <a:spLocks noChangeArrowheads="1"/>
          </p:cNvSpPr>
          <p:nvPr/>
        </p:nvSpPr>
        <p:spPr bwMode="auto">
          <a:xfrm>
            <a:off x="3492500" y="57340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E</a:t>
            </a:r>
          </a:p>
        </p:txBody>
      </p:sp>
      <p:sp>
        <p:nvSpPr>
          <p:cNvPr id="69674" name="Oval 42"/>
          <p:cNvSpPr>
            <a:spLocks noChangeArrowheads="1"/>
          </p:cNvSpPr>
          <p:nvPr/>
        </p:nvSpPr>
        <p:spPr bwMode="auto">
          <a:xfrm>
            <a:off x="827088" y="213360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675" name="Oval 43"/>
          <p:cNvSpPr>
            <a:spLocks noChangeArrowheads="1"/>
          </p:cNvSpPr>
          <p:nvPr/>
        </p:nvSpPr>
        <p:spPr bwMode="auto">
          <a:xfrm>
            <a:off x="4716463" y="638175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676" name="Text Box 44"/>
          <p:cNvSpPr txBox="1">
            <a:spLocks noChangeArrowheads="1"/>
          </p:cNvSpPr>
          <p:nvPr/>
        </p:nvSpPr>
        <p:spPr bwMode="auto">
          <a:xfrm>
            <a:off x="395288" y="2060575"/>
            <a:ext cx="479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400">
                <a:solidFill>
                  <a:prstClr val="black"/>
                </a:solidFill>
                <a:latin typeface="Arial" charset="0"/>
              </a:rPr>
              <a:t>200</a:t>
            </a:r>
          </a:p>
        </p:txBody>
      </p:sp>
      <p:sp>
        <p:nvSpPr>
          <p:cNvPr id="69677" name="Text Box 45"/>
          <p:cNvSpPr txBox="1">
            <a:spLocks noChangeArrowheads="1"/>
          </p:cNvSpPr>
          <p:nvPr/>
        </p:nvSpPr>
        <p:spPr bwMode="auto">
          <a:xfrm>
            <a:off x="592138" y="63293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0</a:t>
            </a:r>
          </a:p>
        </p:txBody>
      </p:sp>
      <p:sp>
        <p:nvSpPr>
          <p:cNvPr id="69679" name="Text Box 47"/>
          <p:cNvSpPr txBox="1">
            <a:spLocks noChangeArrowheads="1"/>
          </p:cNvSpPr>
          <p:nvPr/>
        </p:nvSpPr>
        <p:spPr bwMode="auto">
          <a:xfrm>
            <a:off x="323850" y="3933825"/>
            <a:ext cx="522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a:solidFill>
                  <a:prstClr val="black"/>
                </a:solidFill>
                <a:latin typeface="Arial" charset="0"/>
              </a:rPr>
              <a:t>120</a:t>
            </a:r>
          </a:p>
        </p:txBody>
      </p:sp>
      <p:sp>
        <p:nvSpPr>
          <p:cNvPr id="69680" name="Text Box 48"/>
          <p:cNvSpPr txBox="1">
            <a:spLocks noChangeArrowheads="1"/>
          </p:cNvSpPr>
          <p:nvPr/>
        </p:nvSpPr>
        <p:spPr bwMode="auto">
          <a:xfrm>
            <a:off x="468313" y="5589588"/>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sz="1600">
                <a:solidFill>
                  <a:prstClr val="black"/>
                </a:solidFill>
                <a:latin typeface="Arial" charset="0"/>
              </a:rPr>
              <a:t>30</a:t>
            </a:r>
          </a:p>
        </p:txBody>
      </p:sp>
      <p:sp>
        <p:nvSpPr>
          <p:cNvPr id="69681" name="Text Box 49"/>
          <p:cNvSpPr txBox="1">
            <a:spLocks noChangeArrowheads="1"/>
          </p:cNvSpPr>
          <p:nvPr/>
        </p:nvSpPr>
        <p:spPr bwMode="auto">
          <a:xfrm>
            <a:off x="468313" y="49418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70</a:t>
            </a:r>
          </a:p>
        </p:txBody>
      </p:sp>
      <p:sp>
        <p:nvSpPr>
          <p:cNvPr id="69682" name="Text Box 50"/>
          <p:cNvSpPr txBox="1">
            <a:spLocks noChangeArrowheads="1"/>
          </p:cNvSpPr>
          <p:nvPr/>
        </p:nvSpPr>
        <p:spPr bwMode="auto">
          <a:xfrm>
            <a:off x="1116013"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10</a:t>
            </a:r>
          </a:p>
        </p:txBody>
      </p:sp>
      <p:sp>
        <p:nvSpPr>
          <p:cNvPr id="69683" name="Text Box 51"/>
          <p:cNvSpPr txBox="1">
            <a:spLocks noChangeArrowheads="1"/>
          </p:cNvSpPr>
          <p:nvPr/>
        </p:nvSpPr>
        <p:spPr bwMode="auto">
          <a:xfrm>
            <a:off x="2051050"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20</a:t>
            </a:r>
          </a:p>
        </p:txBody>
      </p:sp>
      <p:sp>
        <p:nvSpPr>
          <p:cNvPr id="69684" name="Text Box 52"/>
          <p:cNvSpPr txBox="1">
            <a:spLocks noChangeArrowheads="1"/>
          </p:cNvSpPr>
          <p:nvPr/>
        </p:nvSpPr>
        <p:spPr bwMode="auto">
          <a:xfrm>
            <a:off x="2627313"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30</a:t>
            </a:r>
          </a:p>
        </p:txBody>
      </p:sp>
      <p:sp>
        <p:nvSpPr>
          <p:cNvPr id="69685" name="Text Box 53"/>
          <p:cNvSpPr txBox="1">
            <a:spLocks noChangeArrowheads="1"/>
          </p:cNvSpPr>
          <p:nvPr/>
        </p:nvSpPr>
        <p:spPr bwMode="auto">
          <a:xfrm>
            <a:off x="3348038" y="6491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40</a:t>
            </a:r>
          </a:p>
        </p:txBody>
      </p:sp>
      <p:sp>
        <p:nvSpPr>
          <p:cNvPr id="69686" name="Freeform 54"/>
          <p:cNvSpPr>
            <a:spLocks/>
          </p:cNvSpPr>
          <p:nvPr/>
        </p:nvSpPr>
        <p:spPr bwMode="auto">
          <a:xfrm>
            <a:off x="900113" y="5157788"/>
            <a:ext cx="1282700" cy="1271587"/>
          </a:xfrm>
          <a:custGeom>
            <a:avLst/>
            <a:gdLst>
              <a:gd name="T0" fmla="*/ 0 w 808"/>
              <a:gd name="T1" fmla="*/ 8 h 801"/>
              <a:gd name="T2" fmla="*/ 808 w 808"/>
              <a:gd name="T3" fmla="*/ 0 h 801"/>
              <a:gd name="T4" fmla="*/ 804 w 808"/>
              <a:gd name="T5" fmla="*/ 801 h 801"/>
            </a:gdLst>
            <a:ahLst/>
            <a:cxnLst>
              <a:cxn ang="0">
                <a:pos x="T0" y="T1"/>
              </a:cxn>
              <a:cxn ang="0">
                <a:pos x="T2" y="T3"/>
              </a:cxn>
              <a:cxn ang="0">
                <a:pos x="T4" y="T5"/>
              </a:cxn>
            </a:cxnLst>
            <a:rect l="0" t="0" r="r" b="b"/>
            <a:pathLst>
              <a:path w="808" h="801">
                <a:moveTo>
                  <a:pt x="0" y="8"/>
                </a:moveTo>
                <a:lnTo>
                  <a:pt x="808" y="0"/>
                </a:lnTo>
                <a:lnTo>
                  <a:pt x="804" y="801"/>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687" name="Freeform 55"/>
          <p:cNvSpPr>
            <a:spLocks/>
          </p:cNvSpPr>
          <p:nvPr/>
        </p:nvSpPr>
        <p:spPr bwMode="auto">
          <a:xfrm>
            <a:off x="900113" y="4076700"/>
            <a:ext cx="611187" cy="2352675"/>
          </a:xfrm>
          <a:custGeom>
            <a:avLst/>
            <a:gdLst>
              <a:gd name="T0" fmla="*/ 0 w 385"/>
              <a:gd name="T1" fmla="*/ 0 h 1482"/>
              <a:gd name="T2" fmla="*/ 385 w 385"/>
              <a:gd name="T3" fmla="*/ 9 h 1482"/>
              <a:gd name="T4" fmla="*/ 375 w 385"/>
              <a:gd name="T5" fmla="*/ 1482 h 1482"/>
            </a:gdLst>
            <a:ahLst/>
            <a:cxnLst>
              <a:cxn ang="0">
                <a:pos x="T0" y="T1"/>
              </a:cxn>
              <a:cxn ang="0">
                <a:pos x="T2" y="T3"/>
              </a:cxn>
              <a:cxn ang="0">
                <a:pos x="T4" y="T5"/>
              </a:cxn>
            </a:cxnLst>
            <a:rect l="0" t="0" r="r" b="b"/>
            <a:pathLst>
              <a:path w="385" h="1482">
                <a:moveTo>
                  <a:pt x="0" y="0"/>
                </a:moveTo>
                <a:lnTo>
                  <a:pt x="385" y="9"/>
                </a:lnTo>
                <a:lnTo>
                  <a:pt x="375" y="1482"/>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688" name="Freeform 56"/>
          <p:cNvSpPr>
            <a:spLocks/>
          </p:cNvSpPr>
          <p:nvPr/>
        </p:nvSpPr>
        <p:spPr bwMode="auto">
          <a:xfrm>
            <a:off x="900113" y="5805488"/>
            <a:ext cx="1987550" cy="660400"/>
          </a:xfrm>
          <a:custGeom>
            <a:avLst/>
            <a:gdLst>
              <a:gd name="T0" fmla="*/ 0 w 1252"/>
              <a:gd name="T1" fmla="*/ 5 h 416"/>
              <a:gd name="T2" fmla="*/ 1252 w 1252"/>
              <a:gd name="T3" fmla="*/ 0 h 416"/>
              <a:gd name="T4" fmla="*/ 1252 w 1252"/>
              <a:gd name="T5" fmla="*/ 416 h 416"/>
            </a:gdLst>
            <a:ahLst/>
            <a:cxnLst>
              <a:cxn ang="0">
                <a:pos x="T0" y="T1"/>
              </a:cxn>
              <a:cxn ang="0">
                <a:pos x="T2" y="T3"/>
              </a:cxn>
              <a:cxn ang="0">
                <a:pos x="T4" y="T5"/>
              </a:cxn>
            </a:cxnLst>
            <a:rect l="0" t="0" r="r" b="b"/>
            <a:pathLst>
              <a:path w="1252" h="416">
                <a:moveTo>
                  <a:pt x="0" y="5"/>
                </a:moveTo>
                <a:lnTo>
                  <a:pt x="1252" y="0"/>
                </a:lnTo>
                <a:lnTo>
                  <a:pt x="1252" y="416"/>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689" name="Freeform 57"/>
          <p:cNvSpPr>
            <a:spLocks/>
          </p:cNvSpPr>
          <p:nvPr/>
        </p:nvSpPr>
        <p:spPr bwMode="auto">
          <a:xfrm>
            <a:off x="900113" y="6092825"/>
            <a:ext cx="2597150" cy="288925"/>
          </a:xfrm>
          <a:custGeom>
            <a:avLst/>
            <a:gdLst>
              <a:gd name="T0" fmla="*/ 0 w 1636"/>
              <a:gd name="T1" fmla="*/ 9 h 182"/>
              <a:gd name="T2" fmla="*/ 1481 w 1636"/>
              <a:gd name="T3" fmla="*/ 9 h 182"/>
              <a:gd name="T4" fmla="*/ 1636 w 1636"/>
              <a:gd name="T5" fmla="*/ 0 h 182"/>
              <a:gd name="T6" fmla="*/ 1636 w 1636"/>
              <a:gd name="T7" fmla="*/ 182 h 182"/>
            </a:gdLst>
            <a:ahLst/>
            <a:cxnLst>
              <a:cxn ang="0">
                <a:pos x="T0" y="T1"/>
              </a:cxn>
              <a:cxn ang="0">
                <a:pos x="T2" y="T3"/>
              </a:cxn>
              <a:cxn ang="0">
                <a:pos x="T4" y="T5"/>
              </a:cxn>
              <a:cxn ang="0">
                <a:pos x="T6" y="T7"/>
              </a:cxn>
            </a:cxnLst>
            <a:rect l="0" t="0" r="r" b="b"/>
            <a:pathLst>
              <a:path w="1636" h="182">
                <a:moveTo>
                  <a:pt x="0" y="9"/>
                </a:moveTo>
                <a:lnTo>
                  <a:pt x="1481" y="9"/>
                </a:lnTo>
                <a:lnTo>
                  <a:pt x="1636" y="0"/>
                </a:lnTo>
                <a:lnTo>
                  <a:pt x="1636" y="182"/>
                </a:lnTo>
              </a:path>
            </a:pathLst>
          </a:custGeom>
          <a:noFill/>
          <a:ln w="28575" cap="flat" cmpd="sng">
            <a:solidFill>
              <a:srgbClr val="FFFF00"/>
            </a:solidFill>
            <a:prstDash val="dash"/>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690" name="Text Box 58"/>
          <p:cNvSpPr txBox="1">
            <a:spLocks noChangeArrowheads="1"/>
          </p:cNvSpPr>
          <p:nvPr/>
        </p:nvSpPr>
        <p:spPr bwMode="auto">
          <a:xfrm>
            <a:off x="4572000" y="6021388"/>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F</a:t>
            </a:r>
          </a:p>
        </p:txBody>
      </p:sp>
      <p:sp>
        <p:nvSpPr>
          <p:cNvPr id="69691" name="Text Box 59"/>
          <p:cNvSpPr txBox="1">
            <a:spLocks noChangeArrowheads="1"/>
          </p:cNvSpPr>
          <p:nvPr/>
        </p:nvSpPr>
        <p:spPr bwMode="auto">
          <a:xfrm>
            <a:off x="900113" y="3500438"/>
            <a:ext cx="3571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F</a:t>
            </a:r>
            <a:r>
              <a:rPr lang="tr-TR" altLang="tr-TR" baseline="-25000">
                <a:solidFill>
                  <a:prstClr val="black"/>
                </a:solidFill>
                <a:latin typeface="Arial" charset="0"/>
              </a:rPr>
              <a:t>i</a:t>
            </a:r>
          </a:p>
        </p:txBody>
      </p:sp>
      <p:sp>
        <p:nvSpPr>
          <p:cNvPr id="69692" name="Oval 60"/>
          <p:cNvSpPr>
            <a:spLocks noChangeArrowheads="1"/>
          </p:cNvSpPr>
          <p:nvPr/>
        </p:nvSpPr>
        <p:spPr bwMode="auto">
          <a:xfrm>
            <a:off x="4787900" y="32845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693" name="Oval 61"/>
          <p:cNvSpPr>
            <a:spLocks noChangeArrowheads="1"/>
          </p:cNvSpPr>
          <p:nvPr/>
        </p:nvSpPr>
        <p:spPr bwMode="auto">
          <a:xfrm>
            <a:off x="1116013" y="5445125"/>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694" name="Text Box 62"/>
          <p:cNvSpPr txBox="1">
            <a:spLocks noChangeArrowheads="1"/>
          </p:cNvSpPr>
          <p:nvPr/>
        </p:nvSpPr>
        <p:spPr bwMode="auto">
          <a:xfrm>
            <a:off x="4859338" y="30686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H</a:t>
            </a:r>
          </a:p>
        </p:txBody>
      </p:sp>
      <p:sp>
        <p:nvSpPr>
          <p:cNvPr id="69695" name="Text Box 63"/>
          <p:cNvSpPr txBox="1">
            <a:spLocks noChangeArrowheads="1"/>
          </p:cNvSpPr>
          <p:nvPr/>
        </p:nvSpPr>
        <p:spPr bwMode="auto">
          <a:xfrm>
            <a:off x="1116013" y="515778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M</a:t>
            </a:r>
          </a:p>
        </p:txBody>
      </p:sp>
      <p:sp>
        <p:nvSpPr>
          <p:cNvPr id="69696" name="AutoShape 64"/>
          <p:cNvSpPr>
            <a:spLocks/>
          </p:cNvSpPr>
          <p:nvPr/>
        </p:nvSpPr>
        <p:spPr bwMode="auto">
          <a:xfrm>
            <a:off x="1258888" y="4149725"/>
            <a:ext cx="146050" cy="935038"/>
          </a:xfrm>
          <a:prstGeom prst="leftBrace">
            <a:avLst>
              <a:gd name="adj1" fmla="val 125524"/>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697" name="AutoShape 65"/>
          <p:cNvSpPr>
            <a:spLocks/>
          </p:cNvSpPr>
          <p:nvPr/>
        </p:nvSpPr>
        <p:spPr bwMode="auto">
          <a:xfrm rot="16200000">
            <a:off x="1799431" y="4977607"/>
            <a:ext cx="144463" cy="647700"/>
          </a:xfrm>
          <a:prstGeom prst="leftBrace">
            <a:avLst>
              <a:gd name="adj1" fmla="val 96416"/>
              <a:gd name="adj2" fmla="val 43009"/>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698" name="Text Box 66"/>
          <p:cNvSpPr txBox="1">
            <a:spLocks noChangeArrowheads="1"/>
          </p:cNvSpPr>
          <p:nvPr/>
        </p:nvSpPr>
        <p:spPr bwMode="auto">
          <a:xfrm>
            <a:off x="900113" y="4437063"/>
            <a:ext cx="46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∆T</a:t>
            </a:r>
          </a:p>
        </p:txBody>
      </p:sp>
      <p:sp>
        <p:nvSpPr>
          <p:cNvPr id="69699" name="Text Box 67"/>
          <p:cNvSpPr txBox="1">
            <a:spLocks noChangeArrowheads="1"/>
          </p:cNvSpPr>
          <p:nvPr/>
        </p:nvSpPr>
        <p:spPr bwMode="auto">
          <a:xfrm>
            <a:off x="1619250" y="537368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∆O</a:t>
            </a:r>
          </a:p>
        </p:txBody>
      </p:sp>
      <p:sp>
        <p:nvSpPr>
          <p:cNvPr id="69700" name="AutoShape 68"/>
          <p:cNvSpPr>
            <a:spLocks noChangeArrowheads="1"/>
          </p:cNvSpPr>
          <p:nvPr/>
        </p:nvSpPr>
        <p:spPr bwMode="auto">
          <a:xfrm>
            <a:off x="1476375" y="4076700"/>
            <a:ext cx="719138" cy="1079500"/>
          </a:xfrm>
          <a:prstGeom prst="rtTriangle">
            <a:avLst/>
          </a:prstGeom>
          <a:solidFill>
            <a:srgbClr val="00FFFF">
              <a:alpha val="44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701" name="AutoShape 69"/>
          <p:cNvSpPr>
            <a:spLocks/>
          </p:cNvSpPr>
          <p:nvPr/>
        </p:nvSpPr>
        <p:spPr bwMode="auto">
          <a:xfrm>
            <a:off x="6804025" y="4941888"/>
            <a:ext cx="1508125" cy="904875"/>
          </a:xfrm>
          <a:prstGeom prst="borderCallout2">
            <a:avLst>
              <a:gd name="adj1" fmla="val 12630"/>
              <a:gd name="adj2" fmla="val -5051"/>
              <a:gd name="adj3" fmla="val 12630"/>
              <a:gd name="adj4" fmla="val -66949"/>
              <a:gd name="adj5" fmla="val 162981"/>
              <a:gd name="adj6" fmla="val -133472"/>
            </a:avLst>
          </a:prstGeom>
          <a:solidFill>
            <a:schemeClr val="accent1"/>
          </a:solidFill>
          <a:ln w="9525">
            <a:solidFill>
              <a:schemeClr val="tx1"/>
            </a:solidFill>
            <a:miter lim="800000"/>
            <a:headEnd type="triangle" w="med" len="med"/>
            <a:tailEnd type="diamond"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Sadece Otomobil Üretilir</a:t>
            </a:r>
          </a:p>
        </p:txBody>
      </p:sp>
      <p:sp>
        <p:nvSpPr>
          <p:cNvPr id="69702" name="AutoShape 70"/>
          <p:cNvSpPr>
            <a:spLocks/>
          </p:cNvSpPr>
          <p:nvPr/>
        </p:nvSpPr>
        <p:spPr bwMode="auto">
          <a:xfrm>
            <a:off x="2051050" y="1125538"/>
            <a:ext cx="1436688" cy="609600"/>
          </a:xfrm>
          <a:prstGeom prst="borderCallout2">
            <a:avLst>
              <a:gd name="adj1" fmla="val 18750"/>
              <a:gd name="adj2" fmla="val -5306"/>
              <a:gd name="adj3" fmla="val 18750"/>
              <a:gd name="adj4" fmla="val -56463"/>
              <a:gd name="adj5" fmla="val 174218"/>
              <a:gd name="adj6" fmla="val -80222"/>
            </a:avLst>
          </a:prstGeom>
          <a:solidFill>
            <a:schemeClr val="accent1"/>
          </a:solidFill>
          <a:ln w="9525">
            <a:solidFill>
              <a:schemeClr val="tx1"/>
            </a:solidFill>
            <a:miter lim="800000"/>
            <a:headEnd type="triangle" w="med" len="med"/>
            <a:tailEnd type="diamond"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Sadece TV Üretilir</a:t>
            </a:r>
          </a:p>
        </p:txBody>
      </p:sp>
      <p:sp>
        <p:nvSpPr>
          <p:cNvPr id="69703" name="Text Box 71"/>
          <p:cNvSpPr txBox="1">
            <a:spLocks noChangeArrowheads="1"/>
          </p:cNvSpPr>
          <p:nvPr/>
        </p:nvSpPr>
        <p:spPr bwMode="auto">
          <a:xfrm>
            <a:off x="395288" y="11969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TV</a:t>
            </a:r>
          </a:p>
        </p:txBody>
      </p:sp>
      <p:sp>
        <p:nvSpPr>
          <p:cNvPr id="69704" name="Text Box 72"/>
          <p:cNvSpPr txBox="1">
            <a:spLocks noChangeArrowheads="1"/>
          </p:cNvSpPr>
          <p:nvPr/>
        </p:nvSpPr>
        <p:spPr bwMode="auto">
          <a:xfrm>
            <a:off x="7308850" y="6491288"/>
            <a:ext cx="109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Otomobil</a:t>
            </a:r>
          </a:p>
        </p:txBody>
      </p:sp>
      <p:sp>
        <p:nvSpPr>
          <p:cNvPr id="69705" name="Text Box 73"/>
          <p:cNvSpPr txBox="1">
            <a:spLocks noChangeArrowheads="1"/>
          </p:cNvSpPr>
          <p:nvPr/>
        </p:nvSpPr>
        <p:spPr bwMode="auto">
          <a:xfrm>
            <a:off x="2771775" y="54451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D</a:t>
            </a:r>
          </a:p>
        </p:txBody>
      </p:sp>
      <p:sp>
        <p:nvSpPr>
          <p:cNvPr id="69706" name="Text Box 74"/>
          <p:cNvSpPr txBox="1">
            <a:spLocks noChangeArrowheads="1"/>
          </p:cNvSpPr>
          <p:nvPr/>
        </p:nvSpPr>
        <p:spPr bwMode="auto">
          <a:xfrm>
            <a:off x="2843213" y="6092825"/>
            <a:ext cx="3286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srgbClr val="00CCFF"/>
                </a:solidFill>
                <a:latin typeface="Arial" charset="0"/>
                <a:sym typeface="Symbol" pitchFamily="18" charset="2"/>
              </a:rPr>
              <a:t></a:t>
            </a:r>
          </a:p>
        </p:txBody>
      </p:sp>
      <p:sp>
        <p:nvSpPr>
          <p:cNvPr id="69707" name="Text Box 75"/>
          <p:cNvSpPr txBox="1">
            <a:spLocks noChangeArrowheads="1"/>
          </p:cNvSpPr>
          <p:nvPr/>
        </p:nvSpPr>
        <p:spPr bwMode="auto">
          <a:xfrm>
            <a:off x="900113" y="3933825"/>
            <a:ext cx="3000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altLang="tr-TR">
                <a:solidFill>
                  <a:prstClr val="black"/>
                </a:solidFill>
                <a:latin typeface="Times New Roman" pitchFamily="18" charset="0"/>
                <a:cs typeface="Times New Roman" pitchFamily="18" charset="0"/>
              </a:rPr>
              <a:t>β</a:t>
            </a:r>
          </a:p>
        </p:txBody>
      </p:sp>
      <p:grpSp>
        <p:nvGrpSpPr>
          <p:cNvPr id="69708" name="Group 76"/>
          <p:cNvGrpSpPr>
            <a:grpSpLocks/>
          </p:cNvGrpSpPr>
          <p:nvPr/>
        </p:nvGrpSpPr>
        <p:grpSpPr bwMode="auto">
          <a:xfrm>
            <a:off x="4787900" y="1125538"/>
            <a:ext cx="3125788" cy="727075"/>
            <a:chOff x="3684" y="2024"/>
            <a:chExt cx="1969" cy="458"/>
          </a:xfrm>
        </p:grpSpPr>
        <p:sp>
          <p:nvSpPr>
            <p:cNvPr id="69709" name="Text Box 77"/>
            <p:cNvSpPr txBox="1">
              <a:spLocks noChangeArrowheads="1"/>
            </p:cNvSpPr>
            <p:nvPr/>
          </p:nvSpPr>
          <p:spPr bwMode="auto">
            <a:xfrm>
              <a:off x="3684" y="2127"/>
              <a:ext cx="5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MDO=</a:t>
              </a:r>
            </a:p>
          </p:txBody>
        </p:sp>
        <p:grpSp>
          <p:nvGrpSpPr>
            <p:cNvPr id="69710" name="Group 78"/>
            <p:cNvGrpSpPr>
              <a:grpSpLocks/>
            </p:cNvGrpSpPr>
            <p:nvPr/>
          </p:nvGrpSpPr>
          <p:grpSpPr bwMode="auto">
            <a:xfrm>
              <a:off x="4241" y="2024"/>
              <a:ext cx="1412" cy="458"/>
              <a:chOff x="4241" y="2024"/>
              <a:chExt cx="1412" cy="458"/>
            </a:xfrm>
          </p:grpSpPr>
          <p:sp>
            <p:nvSpPr>
              <p:cNvPr id="69711" name="Text Box 79"/>
              <p:cNvSpPr txBox="1">
                <a:spLocks noChangeArrowheads="1"/>
              </p:cNvSpPr>
              <p:nvPr/>
            </p:nvSpPr>
            <p:spPr bwMode="auto">
              <a:xfrm>
                <a:off x="4241" y="2024"/>
                <a:ext cx="14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Azaltılan Mal Miktarı</a:t>
                </a:r>
              </a:p>
            </p:txBody>
          </p:sp>
          <p:sp>
            <p:nvSpPr>
              <p:cNvPr id="69712" name="Text Box 80"/>
              <p:cNvSpPr txBox="1">
                <a:spLocks noChangeArrowheads="1"/>
              </p:cNvSpPr>
              <p:nvPr/>
            </p:nvSpPr>
            <p:spPr bwMode="auto">
              <a:xfrm>
                <a:off x="4241" y="2251"/>
                <a:ext cx="13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Artırılan Mal Miktarı</a:t>
                </a:r>
              </a:p>
            </p:txBody>
          </p:sp>
          <p:sp>
            <p:nvSpPr>
              <p:cNvPr id="69713" name="Line 81"/>
              <p:cNvSpPr>
                <a:spLocks noChangeShapeType="1"/>
              </p:cNvSpPr>
              <p:nvPr/>
            </p:nvSpPr>
            <p:spPr bwMode="auto">
              <a:xfrm>
                <a:off x="4241" y="2251"/>
                <a:ext cx="136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grpSp>
      </p:grpSp>
      <p:cxnSp>
        <p:nvCxnSpPr>
          <p:cNvPr id="69714" name="AutoShape 82"/>
          <p:cNvCxnSpPr>
            <a:cxnSpLocks noChangeShapeType="1"/>
          </p:cNvCxnSpPr>
          <p:nvPr/>
        </p:nvCxnSpPr>
        <p:spPr bwMode="auto">
          <a:xfrm rot="5400000">
            <a:off x="2792413" y="2832100"/>
            <a:ext cx="3621087" cy="3230563"/>
          </a:xfrm>
          <a:prstGeom prst="bentConnector3">
            <a:avLst>
              <a:gd name="adj1" fmla="val 49977"/>
            </a:avLst>
          </a:prstGeom>
          <a:noFill/>
          <a:ln w="9525">
            <a:solidFill>
              <a:srgbClr val="00CCFF"/>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715" name="AutoShape 83"/>
          <p:cNvSpPr>
            <a:spLocks/>
          </p:cNvSpPr>
          <p:nvPr/>
        </p:nvSpPr>
        <p:spPr bwMode="auto">
          <a:xfrm>
            <a:off x="2627313" y="1700213"/>
            <a:ext cx="1511300" cy="936625"/>
          </a:xfrm>
          <a:prstGeom prst="borderCallout3">
            <a:avLst>
              <a:gd name="adj1" fmla="val 12204"/>
              <a:gd name="adj2" fmla="val 105042"/>
              <a:gd name="adj3" fmla="val 12204"/>
              <a:gd name="adj4" fmla="val 123319"/>
              <a:gd name="adj5" fmla="val 182032"/>
              <a:gd name="adj6" fmla="val 123319"/>
              <a:gd name="adj7" fmla="val 405593"/>
              <a:gd name="adj8" fmla="val -97060"/>
            </a:avLst>
          </a:prstGeom>
          <a:solidFill>
            <a:schemeClr val="accent1"/>
          </a:solidFill>
          <a:ln w="9525">
            <a:solidFill>
              <a:schemeClr val="tx1"/>
            </a:solidFill>
            <a:miter lim="800000"/>
            <a:headEnd type="triangle"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Eksik İstihdam Vardır</a:t>
            </a:r>
          </a:p>
        </p:txBody>
      </p:sp>
      <p:grpSp>
        <p:nvGrpSpPr>
          <p:cNvPr id="69716" name="Group 84"/>
          <p:cNvGrpSpPr>
            <a:grpSpLocks/>
          </p:cNvGrpSpPr>
          <p:nvPr/>
        </p:nvGrpSpPr>
        <p:grpSpPr bwMode="auto">
          <a:xfrm>
            <a:off x="4427538" y="2205038"/>
            <a:ext cx="3536950" cy="798512"/>
            <a:chOff x="3424" y="2251"/>
            <a:chExt cx="2228" cy="503"/>
          </a:xfrm>
        </p:grpSpPr>
        <p:sp>
          <p:nvSpPr>
            <p:cNvPr id="69717" name="Text Box 85"/>
            <p:cNvSpPr txBox="1">
              <a:spLocks noChangeArrowheads="1"/>
            </p:cNvSpPr>
            <p:nvPr/>
          </p:nvSpPr>
          <p:spPr bwMode="auto">
            <a:xfrm>
              <a:off x="3424" y="2387"/>
              <a:ext cx="5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MDO=</a:t>
              </a:r>
            </a:p>
          </p:txBody>
        </p:sp>
        <p:sp>
          <p:nvSpPr>
            <p:cNvPr id="69718" name="Text Box 86"/>
            <p:cNvSpPr txBox="1">
              <a:spLocks noChangeArrowheads="1"/>
            </p:cNvSpPr>
            <p:nvPr/>
          </p:nvSpPr>
          <p:spPr bwMode="auto">
            <a:xfrm>
              <a:off x="3923" y="2251"/>
              <a:ext cx="3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r>
                <a:rPr lang="tr-TR" altLang="tr-TR">
                  <a:solidFill>
                    <a:prstClr val="black"/>
                  </a:solidFill>
                  <a:latin typeface="Arial" charset="0"/>
                  <a:cs typeface="Arial" charset="0"/>
                </a:rPr>
                <a:t>∆T</a:t>
              </a:r>
            </a:p>
          </p:txBody>
        </p:sp>
        <p:sp>
          <p:nvSpPr>
            <p:cNvPr id="69719" name="Text Box 87"/>
            <p:cNvSpPr txBox="1">
              <a:spLocks noChangeArrowheads="1"/>
            </p:cNvSpPr>
            <p:nvPr/>
          </p:nvSpPr>
          <p:spPr bwMode="auto">
            <a:xfrm>
              <a:off x="3923" y="2523"/>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cs typeface="Arial" charset="0"/>
                </a:rPr>
                <a:t> ∆O</a:t>
              </a:r>
            </a:p>
          </p:txBody>
        </p:sp>
        <p:sp>
          <p:nvSpPr>
            <p:cNvPr id="69720" name="Line 88"/>
            <p:cNvSpPr>
              <a:spLocks noChangeShapeType="1"/>
            </p:cNvSpPr>
            <p:nvPr/>
          </p:nvSpPr>
          <p:spPr bwMode="auto">
            <a:xfrm>
              <a:off x="3923" y="2523"/>
              <a:ext cx="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721" name="Text Box 89"/>
            <p:cNvSpPr txBox="1">
              <a:spLocks noChangeArrowheads="1"/>
            </p:cNvSpPr>
            <p:nvPr/>
          </p:nvSpPr>
          <p:spPr bwMode="auto">
            <a:xfrm>
              <a:off x="4286" y="2387"/>
              <a:ext cx="5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r>
                <a:rPr lang="tr-TR" altLang="tr-TR">
                  <a:solidFill>
                    <a:srgbClr val="00CCFF"/>
                  </a:solidFill>
                  <a:latin typeface="Arial" charset="0"/>
                </a:rPr>
                <a:t>tan </a:t>
              </a:r>
              <a:r>
                <a:rPr lang="tr-TR" altLang="tr-TR">
                  <a:solidFill>
                    <a:srgbClr val="00CCFF"/>
                  </a:solidFill>
                  <a:latin typeface="Arial" charset="0"/>
                  <a:sym typeface="Symbol" pitchFamily="18" charset="2"/>
                </a:rPr>
                <a:t></a:t>
              </a:r>
            </a:p>
          </p:txBody>
        </p:sp>
        <p:grpSp>
          <p:nvGrpSpPr>
            <p:cNvPr id="69722" name="Group 90"/>
            <p:cNvGrpSpPr>
              <a:grpSpLocks/>
            </p:cNvGrpSpPr>
            <p:nvPr/>
          </p:nvGrpSpPr>
          <p:grpSpPr bwMode="auto">
            <a:xfrm>
              <a:off x="4740" y="2296"/>
              <a:ext cx="595" cy="413"/>
              <a:chOff x="5226" y="2296"/>
              <a:chExt cx="595" cy="413"/>
            </a:xfrm>
          </p:grpSpPr>
          <p:sp>
            <p:nvSpPr>
              <p:cNvPr id="69723" name="Text Box 91"/>
              <p:cNvSpPr txBox="1">
                <a:spLocks noChangeArrowheads="1"/>
              </p:cNvSpPr>
              <p:nvPr/>
            </p:nvSpPr>
            <p:spPr bwMode="auto">
              <a:xfrm>
                <a:off x="5226" y="2399"/>
                <a:ext cx="2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a:t>
                </a:r>
              </a:p>
            </p:txBody>
          </p:sp>
          <p:sp>
            <p:nvSpPr>
              <p:cNvPr id="69724" name="Text Box 92"/>
              <p:cNvSpPr txBox="1">
                <a:spLocks noChangeArrowheads="1"/>
              </p:cNvSpPr>
              <p:nvPr/>
            </p:nvSpPr>
            <p:spPr bwMode="auto">
              <a:xfrm>
                <a:off x="5436" y="2296"/>
                <a:ext cx="3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-50</a:t>
                </a:r>
              </a:p>
            </p:txBody>
          </p:sp>
          <p:sp>
            <p:nvSpPr>
              <p:cNvPr id="69725" name="Text Box 93"/>
              <p:cNvSpPr txBox="1">
                <a:spLocks noChangeArrowheads="1"/>
              </p:cNvSpPr>
              <p:nvPr/>
            </p:nvSpPr>
            <p:spPr bwMode="auto">
              <a:xfrm>
                <a:off x="5465" y="2478"/>
                <a:ext cx="3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  10</a:t>
                </a:r>
              </a:p>
            </p:txBody>
          </p:sp>
          <p:sp>
            <p:nvSpPr>
              <p:cNvPr id="69726" name="Line 94"/>
              <p:cNvSpPr>
                <a:spLocks noChangeShapeType="1"/>
              </p:cNvSpPr>
              <p:nvPr/>
            </p:nvSpPr>
            <p:spPr bwMode="auto">
              <a:xfrm>
                <a:off x="5385" y="2523"/>
                <a:ext cx="3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grpSp>
        <p:sp>
          <p:nvSpPr>
            <p:cNvPr id="69727" name="Text Box 95"/>
            <p:cNvSpPr txBox="1">
              <a:spLocks noChangeArrowheads="1"/>
            </p:cNvSpPr>
            <p:nvPr/>
          </p:nvSpPr>
          <p:spPr bwMode="auto">
            <a:xfrm>
              <a:off x="5284" y="2387"/>
              <a:ext cx="3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 -5</a:t>
              </a:r>
            </a:p>
          </p:txBody>
        </p:sp>
      </p:grpSp>
      <p:sp>
        <p:nvSpPr>
          <p:cNvPr id="69728" name="AutoShape 96"/>
          <p:cNvSpPr>
            <a:spLocks/>
          </p:cNvSpPr>
          <p:nvPr/>
        </p:nvSpPr>
        <p:spPr bwMode="auto">
          <a:xfrm>
            <a:off x="5867400" y="3573463"/>
            <a:ext cx="2012950" cy="1195387"/>
          </a:xfrm>
          <a:prstGeom prst="borderCallout2">
            <a:avLst>
              <a:gd name="adj1" fmla="val 9560"/>
              <a:gd name="adj2" fmla="val -3787"/>
              <a:gd name="adj3" fmla="val 9560"/>
              <a:gd name="adj4" fmla="val -26972"/>
              <a:gd name="adj5" fmla="val -18329"/>
              <a:gd name="adj6" fmla="val -50866"/>
            </a:avLst>
          </a:prstGeom>
          <a:solidFill>
            <a:schemeClr val="accent1"/>
          </a:solidFill>
          <a:ln w="9525">
            <a:solidFill>
              <a:schemeClr val="tx1"/>
            </a:solidFill>
            <a:miter lim="800000"/>
            <a:headEnd type="triangle" w="med" len="med"/>
            <a:tailEnd type="oval"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tr-TR" altLang="tr-TR">
                <a:solidFill>
                  <a:prstClr val="black"/>
                </a:solidFill>
                <a:latin typeface="Arial" charset="0"/>
              </a:rPr>
              <a:t>Üretim Yapılamaz. Kaynaklar Yetersiz</a:t>
            </a:r>
          </a:p>
        </p:txBody>
      </p:sp>
      <p:sp>
        <p:nvSpPr>
          <p:cNvPr id="69729" name="Line 97"/>
          <p:cNvSpPr>
            <a:spLocks noChangeShapeType="1"/>
          </p:cNvSpPr>
          <p:nvPr/>
        </p:nvSpPr>
        <p:spPr bwMode="auto">
          <a:xfrm>
            <a:off x="1547813" y="6597650"/>
            <a:ext cx="503237" cy="0"/>
          </a:xfrm>
          <a:prstGeom prst="line">
            <a:avLst/>
          </a:prstGeom>
          <a:noFill/>
          <a:ln w="38100">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730" name="Line 98"/>
          <p:cNvSpPr>
            <a:spLocks noChangeShapeType="1"/>
          </p:cNvSpPr>
          <p:nvPr/>
        </p:nvSpPr>
        <p:spPr bwMode="auto">
          <a:xfrm>
            <a:off x="755650" y="4437063"/>
            <a:ext cx="0" cy="504825"/>
          </a:xfrm>
          <a:prstGeom prst="line">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733" name="Text Box 101"/>
          <p:cNvSpPr txBox="1">
            <a:spLocks noChangeArrowheads="1"/>
          </p:cNvSpPr>
          <p:nvPr/>
        </p:nvSpPr>
        <p:spPr bwMode="auto">
          <a:xfrm>
            <a:off x="4643438" y="652462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latin typeface="Arial" charset="0"/>
              </a:rPr>
              <a:t>50</a:t>
            </a:r>
          </a:p>
        </p:txBody>
      </p:sp>
      <p:sp>
        <p:nvSpPr>
          <p:cNvPr id="69737" name="Freeform 105"/>
          <p:cNvSpPr>
            <a:spLocks/>
          </p:cNvSpPr>
          <p:nvPr/>
        </p:nvSpPr>
        <p:spPr bwMode="auto">
          <a:xfrm>
            <a:off x="900113" y="2133600"/>
            <a:ext cx="3889375" cy="4311650"/>
          </a:xfrm>
          <a:custGeom>
            <a:avLst/>
            <a:gdLst>
              <a:gd name="T0" fmla="*/ 0 w 2450"/>
              <a:gd name="T1" fmla="*/ 0 h 2716"/>
              <a:gd name="T2" fmla="*/ 302 w 2450"/>
              <a:gd name="T3" fmla="*/ 988 h 2716"/>
              <a:gd name="T4" fmla="*/ 695 w 2450"/>
              <a:gd name="T5" fmla="*/ 1774 h 2716"/>
              <a:gd name="T6" fmla="*/ 1417 w 2450"/>
              <a:gd name="T7" fmla="*/ 2405 h 2716"/>
              <a:gd name="T8" fmla="*/ 2450 w 2450"/>
              <a:gd name="T9" fmla="*/ 2716 h 2716"/>
            </a:gdLst>
            <a:ahLst/>
            <a:cxnLst>
              <a:cxn ang="0">
                <a:pos x="T0" y="T1"/>
              </a:cxn>
              <a:cxn ang="0">
                <a:pos x="T2" y="T3"/>
              </a:cxn>
              <a:cxn ang="0">
                <a:pos x="T4" y="T5"/>
              </a:cxn>
              <a:cxn ang="0">
                <a:pos x="T6" y="T7"/>
              </a:cxn>
              <a:cxn ang="0">
                <a:pos x="T8" y="T9"/>
              </a:cxn>
            </a:cxnLst>
            <a:rect l="0" t="0" r="r" b="b"/>
            <a:pathLst>
              <a:path w="2450" h="2716">
                <a:moveTo>
                  <a:pt x="0" y="0"/>
                </a:moveTo>
                <a:cubicBezTo>
                  <a:pt x="50" y="163"/>
                  <a:pt x="186" y="692"/>
                  <a:pt x="302" y="988"/>
                </a:cubicBezTo>
                <a:cubicBezTo>
                  <a:pt x="418" y="1284"/>
                  <a:pt x="509" y="1538"/>
                  <a:pt x="695" y="1774"/>
                </a:cubicBezTo>
                <a:cubicBezTo>
                  <a:pt x="881" y="2010"/>
                  <a:pt x="1125" y="2248"/>
                  <a:pt x="1417" y="2405"/>
                </a:cubicBezTo>
                <a:cubicBezTo>
                  <a:pt x="1709" y="2562"/>
                  <a:pt x="2235" y="2651"/>
                  <a:pt x="2450" y="2716"/>
                </a:cubicBezTo>
              </a:path>
            </a:pathLst>
          </a:custGeom>
          <a:noFill/>
          <a:ln w="571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732" name="Oval 100"/>
          <p:cNvSpPr>
            <a:spLocks noChangeArrowheads="1"/>
          </p:cNvSpPr>
          <p:nvPr/>
        </p:nvSpPr>
        <p:spPr bwMode="auto">
          <a:xfrm>
            <a:off x="1476375" y="40052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734" name="Oval 102"/>
          <p:cNvSpPr>
            <a:spLocks noChangeArrowheads="1"/>
          </p:cNvSpPr>
          <p:nvPr/>
        </p:nvSpPr>
        <p:spPr bwMode="auto">
          <a:xfrm>
            <a:off x="2124075" y="50847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735" name="Oval 103"/>
          <p:cNvSpPr>
            <a:spLocks noChangeArrowheads="1"/>
          </p:cNvSpPr>
          <p:nvPr/>
        </p:nvSpPr>
        <p:spPr bwMode="auto">
          <a:xfrm>
            <a:off x="2771775" y="573405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736" name="Oval 104"/>
          <p:cNvSpPr>
            <a:spLocks noChangeArrowheads="1"/>
          </p:cNvSpPr>
          <p:nvPr/>
        </p:nvSpPr>
        <p:spPr bwMode="auto">
          <a:xfrm>
            <a:off x="3419475" y="602138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solidFill>
                <a:prstClr val="black"/>
              </a:solidFill>
            </a:endParaRPr>
          </a:p>
        </p:txBody>
      </p:sp>
      <p:sp>
        <p:nvSpPr>
          <p:cNvPr id="69738" name="Line 106"/>
          <p:cNvSpPr>
            <a:spLocks noChangeShapeType="1"/>
          </p:cNvSpPr>
          <p:nvPr/>
        </p:nvSpPr>
        <p:spPr bwMode="auto">
          <a:xfrm>
            <a:off x="900113" y="3789363"/>
            <a:ext cx="2376487" cy="2665412"/>
          </a:xfrm>
          <a:prstGeom prst="line">
            <a:avLst/>
          </a:prstGeom>
          <a:noFill/>
          <a:ln w="28575">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69739" name="Text Box 107"/>
          <p:cNvSpPr txBox="1">
            <a:spLocks noChangeArrowheads="1"/>
          </p:cNvSpPr>
          <p:nvPr/>
        </p:nvSpPr>
        <p:spPr bwMode="auto">
          <a:xfrm>
            <a:off x="468313" y="5949950"/>
            <a:ext cx="400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tr-TR" altLang="tr-TR">
                <a:solidFill>
                  <a:prstClr val="black"/>
                </a:solidFill>
              </a:rPr>
              <a:t>10</a:t>
            </a:r>
          </a:p>
        </p:txBody>
      </p:sp>
    </p:spTree>
    <p:extLst>
      <p:ext uri="{BB962C8B-B14F-4D97-AF65-F5344CB8AC3E}">
        <p14:creationId xmlns:p14="http://schemas.microsoft.com/office/powerpoint/2010/main" val="454612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9634"/>
                                        </p:tgtEl>
                                        <p:attrNameLst>
                                          <p:attrName>style.visibility</p:attrName>
                                        </p:attrNameLst>
                                      </p:cBhvr>
                                      <p:to>
                                        <p:strVal val="visible"/>
                                      </p:to>
                                    </p:set>
                                    <p:anim calcmode="lin" valueType="num">
                                      <p:cBhvr>
                                        <p:cTn id="7" dur="500" fill="hold"/>
                                        <p:tgtEl>
                                          <p:spTgt spid="69634"/>
                                        </p:tgtEl>
                                        <p:attrNameLst>
                                          <p:attrName>ppt_w</p:attrName>
                                        </p:attrNameLst>
                                      </p:cBhvr>
                                      <p:tavLst>
                                        <p:tav tm="0">
                                          <p:val>
                                            <p:fltVal val="0"/>
                                          </p:val>
                                        </p:tav>
                                        <p:tav tm="100000">
                                          <p:val>
                                            <p:strVal val="#ppt_w"/>
                                          </p:val>
                                        </p:tav>
                                      </p:tavLst>
                                    </p:anim>
                                    <p:anim calcmode="lin" valueType="num">
                                      <p:cBhvr>
                                        <p:cTn id="8" dur="500" fill="hold"/>
                                        <p:tgtEl>
                                          <p:spTgt spid="69634"/>
                                        </p:tgtEl>
                                        <p:attrNameLst>
                                          <p:attrName>ppt_h</p:attrName>
                                        </p:attrNameLst>
                                      </p:cBhvr>
                                      <p:tavLst>
                                        <p:tav tm="0">
                                          <p:val>
                                            <p:fltVal val="0"/>
                                          </p:val>
                                        </p:tav>
                                        <p:tav tm="100000">
                                          <p:val>
                                            <p:strVal val="#ppt_h"/>
                                          </p:val>
                                        </p:tav>
                                      </p:tavLst>
                                    </p:anim>
                                    <p:animEffect transition="in" filter="fade">
                                      <p:cBhvr>
                                        <p:cTn id="9" dur="500"/>
                                        <p:tgtEl>
                                          <p:spTgt spid="696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69674"/>
                                        </p:tgtEl>
                                        <p:attrNameLst>
                                          <p:attrName>style.visibility</p:attrName>
                                        </p:attrNameLst>
                                      </p:cBhvr>
                                      <p:to>
                                        <p:strVal val="visible"/>
                                      </p:to>
                                    </p:set>
                                    <p:animEffect transition="in" filter="circle(in)">
                                      <p:cBhvr>
                                        <p:cTn id="14" dur="2000"/>
                                        <p:tgtEl>
                                          <p:spTgt spid="69674"/>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69670"/>
                                        </p:tgtEl>
                                        <p:attrNameLst>
                                          <p:attrName>style.visibility</p:attrName>
                                        </p:attrNameLst>
                                      </p:cBhvr>
                                      <p:to>
                                        <p:strVal val="visible"/>
                                      </p:to>
                                    </p:set>
                                    <p:animEffect transition="in" filter="circle(in)">
                                      <p:cBhvr>
                                        <p:cTn id="17" dur="2000"/>
                                        <p:tgtEl>
                                          <p:spTgt spid="69670"/>
                                        </p:tgtEl>
                                      </p:cBhvr>
                                    </p:animEffect>
                                  </p:childTnLst>
                                </p:cTn>
                              </p:par>
                            </p:childTnLst>
                          </p:cTn>
                        </p:par>
                        <p:par>
                          <p:cTn id="18" fill="hold" nodeType="afterGroup">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69702"/>
                                        </p:tgtEl>
                                        <p:attrNameLst>
                                          <p:attrName>style.visibility</p:attrName>
                                        </p:attrNameLst>
                                      </p:cBhvr>
                                      <p:to>
                                        <p:strVal val="visible"/>
                                      </p:to>
                                    </p:set>
                                    <p:animEffect transition="in" filter="wipe(left)">
                                      <p:cBhvr>
                                        <p:cTn id="21" dur="500"/>
                                        <p:tgtEl>
                                          <p:spTgt spid="6970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xit" presetSubtype="10" fill="hold" grpId="1" nodeType="clickEffect">
                                  <p:stCondLst>
                                    <p:cond delay="0"/>
                                  </p:stCondLst>
                                  <p:childTnLst>
                                    <p:animEffect transition="out" filter="checkerboard(across)">
                                      <p:cBhvr>
                                        <p:cTn id="25" dur="500"/>
                                        <p:tgtEl>
                                          <p:spTgt spid="69702"/>
                                        </p:tgtEl>
                                      </p:cBhvr>
                                    </p:animEffect>
                                    <p:set>
                                      <p:cBhvr>
                                        <p:cTn id="26" dur="1" fill="hold">
                                          <p:stCondLst>
                                            <p:cond delay="499"/>
                                          </p:stCondLst>
                                        </p:cTn>
                                        <p:tgtEl>
                                          <p:spTgt spid="69702"/>
                                        </p:tgtEl>
                                        <p:attrNameLst>
                                          <p:attrName>style.visibility</p:attrName>
                                        </p:attrNameLst>
                                      </p:cBhvr>
                                      <p:to>
                                        <p:strVal val="hidden"/>
                                      </p:to>
                                    </p:set>
                                  </p:childTnLst>
                                </p:cTn>
                              </p:par>
                              <p:par>
                                <p:cTn id="27" presetID="6" presetClass="entr" presetSubtype="16" fill="hold" grpId="0" nodeType="withEffect">
                                  <p:stCondLst>
                                    <p:cond delay="0"/>
                                  </p:stCondLst>
                                  <p:childTnLst>
                                    <p:set>
                                      <p:cBhvr>
                                        <p:cTn id="28" dur="1" fill="hold">
                                          <p:stCondLst>
                                            <p:cond delay="0"/>
                                          </p:stCondLst>
                                        </p:cTn>
                                        <p:tgtEl>
                                          <p:spTgt spid="69690"/>
                                        </p:tgtEl>
                                        <p:attrNameLst>
                                          <p:attrName>style.visibility</p:attrName>
                                        </p:attrNameLst>
                                      </p:cBhvr>
                                      <p:to>
                                        <p:strVal val="visible"/>
                                      </p:to>
                                    </p:set>
                                    <p:animEffect transition="in" filter="circle(in)">
                                      <p:cBhvr>
                                        <p:cTn id="29" dur="2000"/>
                                        <p:tgtEl>
                                          <p:spTgt spid="69690"/>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69675"/>
                                        </p:tgtEl>
                                        <p:attrNameLst>
                                          <p:attrName>style.visibility</p:attrName>
                                        </p:attrNameLst>
                                      </p:cBhvr>
                                      <p:to>
                                        <p:strVal val="visible"/>
                                      </p:to>
                                    </p:set>
                                    <p:animEffect transition="in" filter="circle(in)">
                                      <p:cBhvr>
                                        <p:cTn id="32" dur="2000"/>
                                        <p:tgtEl>
                                          <p:spTgt spid="69675"/>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69701"/>
                                        </p:tgtEl>
                                        <p:attrNameLst>
                                          <p:attrName>style.visibility</p:attrName>
                                        </p:attrNameLst>
                                      </p:cBhvr>
                                      <p:to>
                                        <p:strVal val="visible"/>
                                      </p:to>
                                    </p:set>
                                    <p:animEffect transition="in" filter="wipe(left)">
                                      <p:cBhvr>
                                        <p:cTn id="35" dur="500"/>
                                        <p:tgtEl>
                                          <p:spTgt spid="6970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xit" presetSubtype="0" fill="hold" grpId="1" nodeType="clickEffect">
                                  <p:stCondLst>
                                    <p:cond delay="0"/>
                                  </p:stCondLst>
                                  <p:childTnLst>
                                    <p:animEffect transition="out" filter="fade">
                                      <p:cBhvr>
                                        <p:cTn id="39" dur="2000"/>
                                        <p:tgtEl>
                                          <p:spTgt spid="69701"/>
                                        </p:tgtEl>
                                      </p:cBhvr>
                                    </p:animEffect>
                                    <p:set>
                                      <p:cBhvr>
                                        <p:cTn id="40" dur="1" fill="hold">
                                          <p:stCondLst>
                                            <p:cond delay="1999"/>
                                          </p:stCondLst>
                                        </p:cTn>
                                        <p:tgtEl>
                                          <p:spTgt spid="69701"/>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grpId="0" nodeType="clickEffect">
                                  <p:stCondLst>
                                    <p:cond delay="0"/>
                                  </p:stCondLst>
                                  <p:childTnLst>
                                    <p:set>
                                      <p:cBhvr>
                                        <p:cTn id="44" dur="1" fill="hold">
                                          <p:stCondLst>
                                            <p:cond delay="0"/>
                                          </p:stCondLst>
                                        </p:cTn>
                                        <p:tgtEl>
                                          <p:spTgt spid="69687"/>
                                        </p:tgtEl>
                                        <p:attrNameLst>
                                          <p:attrName>style.visibility</p:attrName>
                                        </p:attrNameLst>
                                      </p:cBhvr>
                                      <p:to>
                                        <p:strVal val="visible"/>
                                      </p:to>
                                    </p:set>
                                    <p:animEffect transition="in" filter="wipe(up)">
                                      <p:cBhvr>
                                        <p:cTn id="45" dur="500"/>
                                        <p:tgtEl>
                                          <p:spTgt spid="69687"/>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69732"/>
                                        </p:tgtEl>
                                        <p:attrNameLst>
                                          <p:attrName>style.visibility</p:attrName>
                                        </p:attrNameLst>
                                      </p:cBhvr>
                                      <p:to>
                                        <p:strVal val="visible"/>
                                      </p:to>
                                    </p:set>
                                    <p:animEffect transition="in" filter="circle(in)">
                                      <p:cBhvr>
                                        <p:cTn id="48" dur="2000"/>
                                        <p:tgtEl>
                                          <p:spTgt spid="69732"/>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69671"/>
                                        </p:tgtEl>
                                        <p:attrNameLst>
                                          <p:attrName>style.visibility</p:attrName>
                                        </p:attrNameLst>
                                      </p:cBhvr>
                                      <p:to>
                                        <p:strVal val="visible"/>
                                      </p:to>
                                    </p:set>
                                    <p:animEffect transition="in" filter="circle(in)">
                                      <p:cBhvr>
                                        <p:cTn id="51" dur="2000"/>
                                        <p:tgtEl>
                                          <p:spTgt spid="69671"/>
                                        </p:tgtEl>
                                      </p:cBhvr>
                                    </p:animEffect>
                                  </p:childTnLst>
                                </p:cTn>
                              </p:par>
                            </p:childTnLst>
                          </p:cTn>
                        </p:par>
                        <p:par>
                          <p:cTn id="52" fill="hold" nodeType="afterGroup">
                            <p:stCondLst>
                              <p:cond delay="2000"/>
                            </p:stCondLst>
                            <p:childTnLst>
                              <p:par>
                                <p:cTn id="53" presetID="22" presetClass="entr" presetSubtype="4" fill="hold" grpId="0" nodeType="afterEffect">
                                  <p:stCondLst>
                                    <p:cond delay="0"/>
                                  </p:stCondLst>
                                  <p:childTnLst>
                                    <p:set>
                                      <p:cBhvr>
                                        <p:cTn id="54" dur="1" fill="hold">
                                          <p:stCondLst>
                                            <p:cond delay="0"/>
                                          </p:stCondLst>
                                        </p:cTn>
                                        <p:tgtEl>
                                          <p:spTgt spid="69686"/>
                                        </p:tgtEl>
                                        <p:attrNameLst>
                                          <p:attrName>style.visibility</p:attrName>
                                        </p:attrNameLst>
                                      </p:cBhvr>
                                      <p:to>
                                        <p:strVal val="visible"/>
                                      </p:to>
                                    </p:set>
                                    <p:animEffect transition="in" filter="wipe(down)">
                                      <p:cBhvr>
                                        <p:cTn id="55" dur="500"/>
                                        <p:tgtEl>
                                          <p:spTgt spid="69686"/>
                                        </p:tgtEl>
                                      </p:cBhvr>
                                    </p:animEffect>
                                  </p:childTnLst>
                                </p:cTn>
                              </p:par>
                            </p:childTnLst>
                          </p:cTn>
                        </p:par>
                        <p:par>
                          <p:cTn id="56" fill="hold" nodeType="afterGroup">
                            <p:stCondLst>
                              <p:cond delay="2500"/>
                            </p:stCondLst>
                            <p:childTnLst>
                              <p:par>
                                <p:cTn id="57" presetID="6" presetClass="entr" presetSubtype="16" fill="hold" grpId="0" nodeType="afterEffect">
                                  <p:stCondLst>
                                    <p:cond delay="0"/>
                                  </p:stCondLst>
                                  <p:childTnLst>
                                    <p:set>
                                      <p:cBhvr>
                                        <p:cTn id="58" dur="1" fill="hold">
                                          <p:stCondLst>
                                            <p:cond delay="0"/>
                                          </p:stCondLst>
                                        </p:cTn>
                                        <p:tgtEl>
                                          <p:spTgt spid="69734"/>
                                        </p:tgtEl>
                                        <p:attrNameLst>
                                          <p:attrName>style.visibility</p:attrName>
                                        </p:attrNameLst>
                                      </p:cBhvr>
                                      <p:to>
                                        <p:strVal val="visible"/>
                                      </p:to>
                                    </p:set>
                                    <p:animEffect transition="in" filter="circle(in)">
                                      <p:cBhvr>
                                        <p:cTn id="59" dur="2000"/>
                                        <p:tgtEl>
                                          <p:spTgt spid="69734"/>
                                        </p:tgtEl>
                                      </p:cBhvr>
                                    </p:animEffect>
                                  </p:childTnLst>
                                </p:cTn>
                              </p:par>
                            </p:childTnLst>
                          </p:cTn>
                        </p:par>
                        <p:par>
                          <p:cTn id="60" fill="hold" nodeType="afterGroup">
                            <p:stCondLst>
                              <p:cond delay="4500"/>
                            </p:stCondLst>
                            <p:childTnLst>
                              <p:par>
                                <p:cTn id="61" presetID="6" presetClass="entr" presetSubtype="16" fill="hold" grpId="0" nodeType="afterEffect">
                                  <p:stCondLst>
                                    <p:cond delay="0"/>
                                  </p:stCondLst>
                                  <p:childTnLst>
                                    <p:set>
                                      <p:cBhvr>
                                        <p:cTn id="62" dur="1" fill="hold">
                                          <p:stCondLst>
                                            <p:cond delay="0"/>
                                          </p:stCondLst>
                                        </p:cTn>
                                        <p:tgtEl>
                                          <p:spTgt spid="69672"/>
                                        </p:tgtEl>
                                        <p:attrNameLst>
                                          <p:attrName>style.visibility</p:attrName>
                                        </p:attrNameLst>
                                      </p:cBhvr>
                                      <p:to>
                                        <p:strVal val="visible"/>
                                      </p:to>
                                    </p:set>
                                    <p:animEffect transition="in" filter="circle(in)">
                                      <p:cBhvr>
                                        <p:cTn id="63" dur="2000"/>
                                        <p:tgtEl>
                                          <p:spTgt spid="69672"/>
                                        </p:tgtEl>
                                      </p:cBhvr>
                                    </p:animEffect>
                                  </p:childTnLst>
                                </p:cTn>
                              </p:par>
                            </p:childTnLst>
                          </p:cTn>
                        </p:par>
                        <p:par>
                          <p:cTn id="64" fill="hold" nodeType="afterGroup">
                            <p:stCondLst>
                              <p:cond delay="6500"/>
                            </p:stCondLst>
                            <p:childTnLst>
                              <p:par>
                                <p:cTn id="65" presetID="22" presetClass="entr" presetSubtype="4" fill="hold" grpId="0" nodeType="afterEffect">
                                  <p:stCondLst>
                                    <p:cond delay="0"/>
                                  </p:stCondLst>
                                  <p:childTnLst>
                                    <p:set>
                                      <p:cBhvr>
                                        <p:cTn id="66" dur="1" fill="hold">
                                          <p:stCondLst>
                                            <p:cond delay="0"/>
                                          </p:stCondLst>
                                        </p:cTn>
                                        <p:tgtEl>
                                          <p:spTgt spid="69688"/>
                                        </p:tgtEl>
                                        <p:attrNameLst>
                                          <p:attrName>style.visibility</p:attrName>
                                        </p:attrNameLst>
                                      </p:cBhvr>
                                      <p:to>
                                        <p:strVal val="visible"/>
                                      </p:to>
                                    </p:set>
                                    <p:animEffect transition="in" filter="wipe(down)">
                                      <p:cBhvr>
                                        <p:cTn id="67" dur="500"/>
                                        <p:tgtEl>
                                          <p:spTgt spid="69688"/>
                                        </p:tgtEl>
                                      </p:cBhvr>
                                    </p:animEffect>
                                  </p:childTnLst>
                                </p:cTn>
                              </p:par>
                              <p:par>
                                <p:cTn id="68" presetID="6" presetClass="entr" presetSubtype="16" fill="hold" grpId="0" nodeType="withEffect">
                                  <p:stCondLst>
                                    <p:cond delay="0"/>
                                  </p:stCondLst>
                                  <p:childTnLst>
                                    <p:set>
                                      <p:cBhvr>
                                        <p:cTn id="69" dur="1" fill="hold">
                                          <p:stCondLst>
                                            <p:cond delay="0"/>
                                          </p:stCondLst>
                                        </p:cTn>
                                        <p:tgtEl>
                                          <p:spTgt spid="69735"/>
                                        </p:tgtEl>
                                        <p:attrNameLst>
                                          <p:attrName>style.visibility</p:attrName>
                                        </p:attrNameLst>
                                      </p:cBhvr>
                                      <p:to>
                                        <p:strVal val="visible"/>
                                      </p:to>
                                    </p:set>
                                    <p:animEffect transition="in" filter="circle(in)">
                                      <p:cBhvr>
                                        <p:cTn id="70" dur="2000"/>
                                        <p:tgtEl>
                                          <p:spTgt spid="69735"/>
                                        </p:tgtEl>
                                      </p:cBhvr>
                                    </p:animEffect>
                                  </p:childTnLst>
                                </p:cTn>
                              </p:par>
                              <p:par>
                                <p:cTn id="71" presetID="6" presetClass="entr" presetSubtype="16" fill="hold" grpId="0" nodeType="withEffect">
                                  <p:stCondLst>
                                    <p:cond delay="0"/>
                                  </p:stCondLst>
                                  <p:childTnLst>
                                    <p:set>
                                      <p:cBhvr>
                                        <p:cTn id="72" dur="1" fill="hold">
                                          <p:stCondLst>
                                            <p:cond delay="0"/>
                                          </p:stCondLst>
                                        </p:cTn>
                                        <p:tgtEl>
                                          <p:spTgt spid="69705"/>
                                        </p:tgtEl>
                                        <p:attrNameLst>
                                          <p:attrName>style.visibility</p:attrName>
                                        </p:attrNameLst>
                                      </p:cBhvr>
                                      <p:to>
                                        <p:strVal val="visible"/>
                                      </p:to>
                                    </p:set>
                                    <p:animEffect transition="in" filter="circle(in)">
                                      <p:cBhvr>
                                        <p:cTn id="73" dur="2000"/>
                                        <p:tgtEl>
                                          <p:spTgt spid="69705"/>
                                        </p:tgtEl>
                                      </p:cBhvr>
                                    </p:animEffect>
                                  </p:childTnLst>
                                </p:cTn>
                              </p:par>
                            </p:childTnLst>
                          </p:cTn>
                        </p:par>
                        <p:par>
                          <p:cTn id="74" fill="hold" nodeType="afterGroup">
                            <p:stCondLst>
                              <p:cond delay="8500"/>
                            </p:stCondLst>
                            <p:childTnLst>
                              <p:par>
                                <p:cTn id="75" presetID="22" presetClass="entr" presetSubtype="4" fill="hold" grpId="0" nodeType="afterEffect">
                                  <p:stCondLst>
                                    <p:cond delay="0"/>
                                  </p:stCondLst>
                                  <p:childTnLst>
                                    <p:set>
                                      <p:cBhvr>
                                        <p:cTn id="76" dur="1" fill="hold">
                                          <p:stCondLst>
                                            <p:cond delay="0"/>
                                          </p:stCondLst>
                                        </p:cTn>
                                        <p:tgtEl>
                                          <p:spTgt spid="69689"/>
                                        </p:tgtEl>
                                        <p:attrNameLst>
                                          <p:attrName>style.visibility</p:attrName>
                                        </p:attrNameLst>
                                      </p:cBhvr>
                                      <p:to>
                                        <p:strVal val="visible"/>
                                      </p:to>
                                    </p:set>
                                    <p:animEffect transition="in" filter="wipe(down)">
                                      <p:cBhvr>
                                        <p:cTn id="77" dur="500"/>
                                        <p:tgtEl>
                                          <p:spTgt spid="69689"/>
                                        </p:tgtEl>
                                      </p:cBhvr>
                                    </p:animEffect>
                                  </p:childTnLst>
                                </p:cTn>
                              </p:par>
                              <p:par>
                                <p:cTn id="78" presetID="6" presetClass="entr" presetSubtype="16" fill="hold" grpId="0" nodeType="withEffect">
                                  <p:stCondLst>
                                    <p:cond delay="0"/>
                                  </p:stCondLst>
                                  <p:childTnLst>
                                    <p:set>
                                      <p:cBhvr>
                                        <p:cTn id="79" dur="1" fill="hold">
                                          <p:stCondLst>
                                            <p:cond delay="0"/>
                                          </p:stCondLst>
                                        </p:cTn>
                                        <p:tgtEl>
                                          <p:spTgt spid="69736"/>
                                        </p:tgtEl>
                                        <p:attrNameLst>
                                          <p:attrName>style.visibility</p:attrName>
                                        </p:attrNameLst>
                                      </p:cBhvr>
                                      <p:to>
                                        <p:strVal val="visible"/>
                                      </p:to>
                                    </p:set>
                                    <p:animEffect transition="in" filter="circle(in)">
                                      <p:cBhvr>
                                        <p:cTn id="80" dur="2000"/>
                                        <p:tgtEl>
                                          <p:spTgt spid="69736"/>
                                        </p:tgtEl>
                                      </p:cBhvr>
                                    </p:animEffect>
                                  </p:childTnLst>
                                </p:cTn>
                              </p:par>
                              <p:par>
                                <p:cTn id="81" presetID="6" presetClass="entr" presetSubtype="16" fill="hold" grpId="0" nodeType="withEffect">
                                  <p:stCondLst>
                                    <p:cond delay="0"/>
                                  </p:stCondLst>
                                  <p:childTnLst>
                                    <p:set>
                                      <p:cBhvr>
                                        <p:cTn id="82" dur="1" fill="hold">
                                          <p:stCondLst>
                                            <p:cond delay="0"/>
                                          </p:stCondLst>
                                        </p:cTn>
                                        <p:tgtEl>
                                          <p:spTgt spid="69673"/>
                                        </p:tgtEl>
                                        <p:attrNameLst>
                                          <p:attrName>style.visibility</p:attrName>
                                        </p:attrNameLst>
                                      </p:cBhvr>
                                      <p:to>
                                        <p:strVal val="visible"/>
                                      </p:to>
                                    </p:set>
                                    <p:animEffect transition="in" filter="circle(in)">
                                      <p:cBhvr>
                                        <p:cTn id="83" dur="2000"/>
                                        <p:tgtEl>
                                          <p:spTgt spid="69673"/>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1" fill="hold" grpId="0" nodeType="clickEffect">
                                  <p:stCondLst>
                                    <p:cond delay="0"/>
                                  </p:stCondLst>
                                  <p:childTnLst>
                                    <p:set>
                                      <p:cBhvr>
                                        <p:cTn id="87" dur="1" fill="hold">
                                          <p:stCondLst>
                                            <p:cond delay="0"/>
                                          </p:stCondLst>
                                        </p:cTn>
                                        <p:tgtEl>
                                          <p:spTgt spid="69737"/>
                                        </p:tgtEl>
                                        <p:attrNameLst>
                                          <p:attrName>style.visibility</p:attrName>
                                        </p:attrNameLst>
                                      </p:cBhvr>
                                      <p:to>
                                        <p:strVal val="visible"/>
                                      </p:to>
                                    </p:set>
                                    <p:animEffect transition="in" filter="wipe(up)">
                                      <p:cBhvr>
                                        <p:cTn id="88" dur="500"/>
                                        <p:tgtEl>
                                          <p:spTgt spid="69737"/>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6" presetClass="entr" presetSubtype="16" fill="hold" grpId="0" nodeType="clickEffect">
                                  <p:stCondLst>
                                    <p:cond delay="0"/>
                                  </p:stCondLst>
                                  <p:childTnLst>
                                    <p:set>
                                      <p:cBhvr>
                                        <p:cTn id="92" dur="1" fill="hold">
                                          <p:stCondLst>
                                            <p:cond delay="0"/>
                                          </p:stCondLst>
                                        </p:cTn>
                                        <p:tgtEl>
                                          <p:spTgt spid="69693"/>
                                        </p:tgtEl>
                                        <p:attrNameLst>
                                          <p:attrName>style.visibility</p:attrName>
                                        </p:attrNameLst>
                                      </p:cBhvr>
                                      <p:to>
                                        <p:strVal val="visible"/>
                                      </p:to>
                                    </p:set>
                                    <p:animEffect transition="in" filter="circle(in)">
                                      <p:cBhvr>
                                        <p:cTn id="93" dur="2000"/>
                                        <p:tgtEl>
                                          <p:spTgt spid="69693"/>
                                        </p:tgtEl>
                                      </p:cBhvr>
                                    </p:animEffect>
                                  </p:childTnLst>
                                </p:cTn>
                              </p:par>
                              <p:par>
                                <p:cTn id="94" presetID="51" presetClass="entr" presetSubtype="0" fill="hold" grpId="0" nodeType="withEffect">
                                  <p:stCondLst>
                                    <p:cond delay="0"/>
                                  </p:stCondLst>
                                  <p:childTnLst>
                                    <p:set>
                                      <p:cBhvr>
                                        <p:cTn id="95" dur="1" fill="hold">
                                          <p:stCondLst>
                                            <p:cond delay="0"/>
                                          </p:stCondLst>
                                        </p:cTn>
                                        <p:tgtEl>
                                          <p:spTgt spid="69695"/>
                                        </p:tgtEl>
                                        <p:attrNameLst>
                                          <p:attrName>style.visibility</p:attrName>
                                        </p:attrNameLst>
                                      </p:cBhvr>
                                      <p:to>
                                        <p:strVal val="visible"/>
                                      </p:to>
                                    </p:set>
                                    <p:animEffect transition="in" filter="fade">
                                      <p:cBhvr>
                                        <p:cTn id="96" dur="770" decel="100000"/>
                                        <p:tgtEl>
                                          <p:spTgt spid="69695"/>
                                        </p:tgtEl>
                                      </p:cBhvr>
                                    </p:animEffect>
                                    <p:animScale>
                                      <p:cBhvr>
                                        <p:cTn id="97" dur="770" decel="100000"/>
                                        <p:tgtEl>
                                          <p:spTgt spid="69695"/>
                                        </p:tgtEl>
                                      </p:cBhvr>
                                      <p:from x="10000" y="10000"/>
                                      <p:to x="200000" y="450000"/>
                                    </p:animScale>
                                    <p:animScale>
                                      <p:cBhvr>
                                        <p:cTn id="98" dur="1230" accel="100000" fill="hold">
                                          <p:stCondLst>
                                            <p:cond delay="770"/>
                                          </p:stCondLst>
                                        </p:cTn>
                                        <p:tgtEl>
                                          <p:spTgt spid="69695"/>
                                        </p:tgtEl>
                                      </p:cBhvr>
                                      <p:from x="200000" y="450000"/>
                                      <p:to x="100000" y="100000"/>
                                    </p:animScale>
                                    <p:set>
                                      <p:cBhvr>
                                        <p:cTn id="99" dur="770" fill="hold"/>
                                        <p:tgtEl>
                                          <p:spTgt spid="69695"/>
                                        </p:tgtEl>
                                        <p:attrNameLst>
                                          <p:attrName>ppt_x</p:attrName>
                                        </p:attrNameLst>
                                      </p:cBhvr>
                                      <p:to>
                                        <p:strVal val="(0.5)"/>
                                      </p:to>
                                    </p:set>
                                    <p:anim from="(0.5)" to="(#ppt_x)" calcmode="lin" valueType="num">
                                      <p:cBhvr>
                                        <p:cTn id="100" dur="1230" accel="100000" fill="hold">
                                          <p:stCondLst>
                                            <p:cond delay="770"/>
                                          </p:stCondLst>
                                        </p:cTn>
                                        <p:tgtEl>
                                          <p:spTgt spid="69695"/>
                                        </p:tgtEl>
                                        <p:attrNameLst>
                                          <p:attrName>ppt_x</p:attrName>
                                        </p:attrNameLst>
                                      </p:cBhvr>
                                    </p:anim>
                                    <p:set>
                                      <p:cBhvr>
                                        <p:cTn id="101" dur="770" fill="hold"/>
                                        <p:tgtEl>
                                          <p:spTgt spid="69695"/>
                                        </p:tgtEl>
                                        <p:attrNameLst>
                                          <p:attrName>ppt_y</p:attrName>
                                        </p:attrNameLst>
                                      </p:cBhvr>
                                      <p:to>
                                        <p:strVal val="(#ppt_y+0.4)"/>
                                      </p:to>
                                    </p:set>
                                    <p:anim from="(#ppt_y+0.4)" to="(#ppt_y)" calcmode="lin" valueType="num">
                                      <p:cBhvr>
                                        <p:cTn id="102" dur="1230" accel="100000" fill="hold">
                                          <p:stCondLst>
                                            <p:cond delay="770"/>
                                          </p:stCondLst>
                                        </p:cTn>
                                        <p:tgtEl>
                                          <p:spTgt spid="69695"/>
                                        </p:tgtEl>
                                        <p:attrNameLst>
                                          <p:attrName>ppt_y</p:attrName>
                                        </p:attrNameLst>
                                      </p:cBhvr>
                                    </p:anim>
                                  </p:childTnLst>
                                </p:cTn>
                              </p:par>
                            </p:childTnLst>
                          </p:cTn>
                        </p:par>
                        <p:par>
                          <p:cTn id="103" fill="hold" nodeType="afterGroup">
                            <p:stCondLst>
                              <p:cond delay="2000"/>
                            </p:stCondLst>
                            <p:childTnLst>
                              <p:par>
                                <p:cTn id="104" presetID="22" presetClass="entr" presetSubtype="4" fill="hold" grpId="0" nodeType="afterEffect">
                                  <p:stCondLst>
                                    <p:cond delay="0"/>
                                  </p:stCondLst>
                                  <p:childTnLst>
                                    <p:set>
                                      <p:cBhvr>
                                        <p:cTn id="105" dur="1" fill="hold">
                                          <p:stCondLst>
                                            <p:cond delay="0"/>
                                          </p:stCondLst>
                                        </p:cTn>
                                        <p:tgtEl>
                                          <p:spTgt spid="69715"/>
                                        </p:tgtEl>
                                        <p:attrNameLst>
                                          <p:attrName>style.visibility</p:attrName>
                                        </p:attrNameLst>
                                      </p:cBhvr>
                                      <p:to>
                                        <p:strVal val="visible"/>
                                      </p:to>
                                    </p:set>
                                    <p:animEffect transition="in" filter="wipe(down)">
                                      <p:cBhvr>
                                        <p:cTn id="106" dur="500"/>
                                        <p:tgtEl>
                                          <p:spTgt spid="69715"/>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8" presetClass="exit" presetSubtype="16" fill="hold" grpId="1" nodeType="clickEffect">
                                  <p:stCondLst>
                                    <p:cond delay="0"/>
                                  </p:stCondLst>
                                  <p:childTnLst>
                                    <p:animEffect transition="out" filter="diamond(in)">
                                      <p:cBhvr>
                                        <p:cTn id="110" dur="2000"/>
                                        <p:tgtEl>
                                          <p:spTgt spid="69715"/>
                                        </p:tgtEl>
                                      </p:cBhvr>
                                    </p:animEffect>
                                    <p:set>
                                      <p:cBhvr>
                                        <p:cTn id="111" dur="1" fill="hold">
                                          <p:stCondLst>
                                            <p:cond delay="1999"/>
                                          </p:stCondLst>
                                        </p:cTn>
                                        <p:tgtEl>
                                          <p:spTgt spid="69715"/>
                                        </p:tgtEl>
                                        <p:attrNameLst>
                                          <p:attrName>style.visibility</p:attrName>
                                        </p:attrNameLst>
                                      </p:cBhvr>
                                      <p:to>
                                        <p:strVal val="hidden"/>
                                      </p:to>
                                    </p:set>
                                  </p:childTnLst>
                                </p:cTn>
                              </p:par>
                              <p:par>
                                <p:cTn id="112" presetID="6" presetClass="entr" presetSubtype="16" fill="hold" grpId="0" nodeType="withEffect">
                                  <p:stCondLst>
                                    <p:cond delay="0"/>
                                  </p:stCondLst>
                                  <p:childTnLst>
                                    <p:set>
                                      <p:cBhvr>
                                        <p:cTn id="113" dur="1" fill="hold">
                                          <p:stCondLst>
                                            <p:cond delay="0"/>
                                          </p:stCondLst>
                                        </p:cTn>
                                        <p:tgtEl>
                                          <p:spTgt spid="69692"/>
                                        </p:tgtEl>
                                        <p:attrNameLst>
                                          <p:attrName>style.visibility</p:attrName>
                                        </p:attrNameLst>
                                      </p:cBhvr>
                                      <p:to>
                                        <p:strVal val="visible"/>
                                      </p:to>
                                    </p:set>
                                    <p:animEffect transition="in" filter="circle(in)">
                                      <p:cBhvr>
                                        <p:cTn id="114" dur="2000"/>
                                        <p:tgtEl>
                                          <p:spTgt spid="69692"/>
                                        </p:tgtEl>
                                      </p:cBhvr>
                                    </p:animEffect>
                                  </p:childTnLst>
                                </p:cTn>
                              </p:par>
                              <p:par>
                                <p:cTn id="115" presetID="51" presetClass="entr" presetSubtype="0" fill="hold" grpId="0" nodeType="withEffect">
                                  <p:stCondLst>
                                    <p:cond delay="0"/>
                                  </p:stCondLst>
                                  <p:childTnLst>
                                    <p:set>
                                      <p:cBhvr>
                                        <p:cTn id="116" dur="1" fill="hold">
                                          <p:stCondLst>
                                            <p:cond delay="0"/>
                                          </p:stCondLst>
                                        </p:cTn>
                                        <p:tgtEl>
                                          <p:spTgt spid="69694"/>
                                        </p:tgtEl>
                                        <p:attrNameLst>
                                          <p:attrName>style.visibility</p:attrName>
                                        </p:attrNameLst>
                                      </p:cBhvr>
                                      <p:to>
                                        <p:strVal val="visible"/>
                                      </p:to>
                                    </p:set>
                                    <p:animEffect transition="in" filter="fade">
                                      <p:cBhvr>
                                        <p:cTn id="117" dur="770" decel="100000"/>
                                        <p:tgtEl>
                                          <p:spTgt spid="69694"/>
                                        </p:tgtEl>
                                      </p:cBhvr>
                                    </p:animEffect>
                                    <p:animScale>
                                      <p:cBhvr>
                                        <p:cTn id="118" dur="770" decel="100000"/>
                                        <p:tgtEl>
                                          <p:spTgt spid="69694"/>
                                        </p:tgtEl>
                                      </p:cBhvr>
                                      <p:from x="10000" y="10000"/>
                                      <p:to x="200000" y="450000"/>
                                    </p:animScale>
                                    <p:animScale>
                                      <p:cBhvr>
                                        <p:cTn id="119" dur="1230" accel="100000" fill="hold">
                                          <p:stCondLst>
                                            <p:cond delay="770"/>
                                          </p:stCondLst>
                                        </p:cTn>
                                        <p:tgtEl>
                                          <p:spTgt spid="69694"/>
                                        </p:tgtEl>
                                      </p:cBhvr>
                                      <p:from x="200000" y="450000"/>
                                      <p:to x="100000" y="100000"/>
                                    </p:animScale>
                                    <p:set>
                                      <p:cBhvr>
                                        <p:cTn id="120" dur="770" fill="hold"/>
                                        <p:tgtEl>
                                          <p:spTgt spid="69694"/>
                                        </p:tgtEl>
                                        <p:attrNameLst>
                                          <p:attrName>ppt_x</p:attrName>
                                        </p:attrNameLst>
                                      </p:cBhvr>
                                      <p:to>
                                        <p:strVal val="(0.5)"/>
                                      </p:to>
                                    </p:set>
                                    <p:anim from="(0.5)" to="(#ppt_x)" calcmode="lin" valueType="num">
                                      <p:cBhvr>
                                        <p:cTn id="121" dur="1230" accel="100000" fill="hold">
                                          <p:stCondLst>
                                            <p:cond delay="770"/>
                                          </p:stCondLst>
                                        </p:cTn>
                                        <p:tgtEl>
                                          <p:spTgt spid="69694"/>
                                        </p:tgtEl>
                                        <p:attrNameLst>
                                          <p:attrName>ppt_x</p:attrName>
                                        </p:attrNameLst>
                                      </p:cBhvr>
                                    </p:anim>
                                    <p:set>
                                      <p:cBhvr>
                                        <p:cTn id="122" dur="770" fill="hold"/>
                                        <p:tgtEl>
                                          <p:spTgt spid="69694"/>
                                        </p:tgtEl>
                                        <p:attrNameLst>
                                          <p:attrName>ppt_y</p:attrName>
                                        </p:attrNameLst>
                                      </p:cBhvr>
                                      <p:to>
                                        <p:strVal val="(#ppt_y+0.4)"/>
                                      </p:to>
                                    </p:set>
                                    <p:anim from="(#ppt_y+0.4)" to="(#ppt_y)" calcmode="lin" valueType="num">
                                      <p:cBhvr>
                                        <p:cTn id="123" dur="1230" accel="100000" fill="hold">
                                          <p:stCondLst>
                                            <p:cond delay="770"/>
                                          </p:stCondLst>
                                        </p:cTn>
                                        <p:tgtEl>
                                          <p:spTgt spid="69694"/>
                                        </p:tgtEl>
                                        <p:attrNameLst>
                                          <p:attrName>ppt_y</p:attrName>
                                        </p:attrNameLst>
                                      </p:cBhvr>
                                    </p:anim>
                                  </p:childTnLst>
                                </p:cTn>
                              </p:par>
                              <p:par>
                                <p:cTn id="124" presetID="22" presetClass="entr" presetSubtype="1" fill="hold" grpId="0" nodeType="withEffect">
                                  <p:stCondLst>
                                    <p:cond delay="0"/>
                                  </p:stCondLst>
                                  <p:childTnLst>
                                    <p:set>
                                      <p:cBhvr>
                                        <p:cTn id="125" dur="1" fill="hold">
                                          <p:stCondLst>
                                            <p:cond delay="0"/>
                                          </p:stCondLst>
                                        </p:cTn>
                                        <p:tgtEl>
                                          <p:spTgt spid="69728"/>
                                        </p:tgtEl>
                                        <p:attrNameLst>
                                          <p:attrName>style.visibility</p:attrName>
                                        </p:attrNameLst>
                                      </p:cBhvr>
                                      <p:to>
                                        <p:strVal val="visible"/>
                                      </p:to>
                                    </p:set>
                                    <p:animEffect transition="in" filter="wipe(up)">
                                      <p:cBhvr>
                                        <p:cTn id="126" dur="500"/>
                                        <p:tgtEl>
                                          <p:spTgt spid="69728"/>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5" presetClass="exit" presetSubtype="10" fill="hold" grpId="1" nodeType="clickEffect">
                                  <p:stCondLst>
                                    <p:cond delay="0"/>
                                  </p:stCondLst>
                                  <p:childTnLst>
                                    <p:animEffect transition="out" filter="checkerboard(across)">
                                      <p:cBhvr>
                                        <p:cTn id="130" dur="500"/>
                                        <p:tgtEl>
                                          <p:spTgt spid="69728"/>
                                        </p:tgtEl>
                                      </p:cBhvr>
                                    </p:animEffect>
                                    <p:set>
                                      <p:cBhvr>
                                        <p:cTn id="131" dur="1" fill="hold">
                                          <p:stCondLst>
                                            <p:cond delay="499"/>
                                          </p:stCondLst>
                                        </p:cTn>
                                        <p:tgtEl>
                                          <p:spTgt spid="69728"/>
                                        </p:tgtEl>
                                        <p:attrNameLst>
                                          <p:attrName>style.visibility</p:attrName>
                                        </p:attrNameLst>
                                      </p:cBhvr>
                                      <p:to>
                                        <p:strVal val="hidden"/>
                                      </p:to>
                                    </p:se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2" presetClass="entr" presetSubtype="1" fill="hold" grpId="0" nodeType="clickEffect">
                                  <p:stCondLst>
                                    <p:cond delay="0"/>
                                  </p:stCondLst>
                                  <p:childTnLst>
                                    <p:set>
                                      <p:cBhvr>
                                        <p:cTn id="135" dur="1" fill="hold">
                                          <p:stCondLst>
                                            <p:cond delay="0"/>
                                          </p:stCondLst>
                                        </p:cTn>
                                        <p:tgtEl>
                                          <p:spTgt spid="69738"/>
                                        </p:tgtEl>
                                        <p:attrNameLst>
                                          <p:attrName>style.visibility</p:attrName>
                                        </p:attrNameLst>
                                      </p:cBhvr>
                                      <p:to>
                                        <p:strVal val="visible"/>
                                      </p:to>
                                    </p:set>
                                    <p:animEffect transition="in" filter="wipe(up)">
                                      <p:cBhvr>
                                        <p:cTn id="136" dur="500"/>
                                        <p:tgtEl>
                                          <p:spTgt spid="69738"/>
                                        </p:tgtEl>
                                      </p:cBhvr>
                                    </p:animEffect>
                                  </p:childTnLst>
                                </p:cTn>
                              </p:par>
                              <p:par>
                                <p:cTn id="137" presetID="51" presetClass="entr" presetSubtype="0" fill="hold" grpId="0" nodeType="withEffect">
                                  <p:stCondLst>
                                    <p:cond delay="0"/>
                                  </p:stCondLst>
                                  <p:childTnLst>
                                    <p:set>
                                      <p:cBhvr>
                                        <p:cTn id="138" dur="1" fill="hold">
                                          <p:stCondLst>
                                            <p:cond delay="0"/>
                                          </p:stCondLst>
                                        </p:cTn>
                                        <p:tgtEl>
                                          <p:spTgt spid="69706">
                                            <p:txEl>
                                              <p:pRg st="0" end="0"/>
                                            </p:txEl>
                                          </p:spTgt>
                                        </p:tgtEl>
                                        <p:attrNameLst>
                                          <p:attrName>style.visibility</p:attrName>
                                        </p:attrNameLst>
                                      </p:cBhvr>
                                      <p:to>
                                        <p:strVal val="visible"/>
                                      </p:to>
                                    </p:set>
                                    <p:animEffect transition="in" filter="fade">
                                      <p:cBhvr>
                                        <p:cTn id="139" dur="770" decel="100000"/>
                                        <p:tgtEl>
                                          <p:spTgt spid="69706">
                                            <p:txEl>
                                              <p:pRg st="0" end="0"/>
                                            </p:txEl>
                                          </p:spTgt>
                                        </p:tgtEl>
                                      </p:cBhvr>
                                    </p:animEffect>
                                    <p:animScale>
                                      <p:cBhvr>
                                        <p:cTn id="140" dur="770" decel="100000"/>
                                        <p:tgtEl>
                                          <p:spTgt spid="69706">
                                            <p:txEl>
                                              <p:pRg st="0" end="0"/>
                                            </p:txEl>
                                          </p:spTgt>
                                        </p:tgtEl>
                                      </p:cBhvr>
                                      <p:from x="10000" y="10000"/>
                                      <p:to x="200000" y="450000"/>
                                    </p:animScale>
                                    <p:animScale>
                                      <p:cBhvr>
                                        <p:cTn id="141" dur="1230" accel="100000" fill="hold">
                                          <p:stCondLst>
                                            <p:cond delay="770"/>
                                          </p:stCondLst>
                                        </p:cTn>
                                        <p:tgtEl>
                                          <p:spTgt spid="69706">
                                            <p:txEl>
                                              <p:pRg st="0" end="0"/>
                                            </p:txEl>
                                          </p:spTgt>
                                        </p:tgtEl>
                                      </p:cBhvr>
                                      <p:from x="200000" y="450000"/>
                                      <p:to x="100000" y="100000"/>
                                    </p:animScale>
                                    <p:set>
                                      <p:cBhvr>
                                        <p:cTn id="142" dur="770" fill="hold"/>
                                        <p:tgtEl>
                                          <p:spTgt spid="69706">
                                            <p:txEl>
                                              <p:pRg st="0" end="0"/>
                                            </p:txEl>
                                          </p:spTgt>
                                        </p:tgtEl>
                                        <p:attrNameLst>
                                          <p:attrName>ppt_x</p:attrName>
                                        </p:attrNameLst>
                                      </p:cBhvr>
                                      <p:to>
                                        <p:strVal val="(0.5)"/>
                                      </p:to>
                                    </p:set>
                                    <p:anim from="(0.5)" to="(#ppt_x)" calcmode="lin" valueType="num">
                                      <p:cBhvr>
                                        <p:cTn id="143" dur="1230" accel="100000" fill="hold">
                                          <p:stCondLst>
                                            <p:cond delay="770"/>
                                          </p:stCondLst>
                                        </p:cTn>
                                        <p:tgtEl>
                                          <p:spTgt spid="69706">
                                            <p:txEl>
                                              <p:pRg st="0" end="0"/>
                                            </p:txEl>
                                          </p:spTgt>
                                        </p:tgtEl>
                                        <p:attrNameLst>
                                          <p:attrName>ppt_x</p:attrName>
                                        </p:attrNameLst>
                                      </p:cBhvr>
                                    </p:anim>
                                    <p:set>
                                      <p:cBhvr>
                                        <p:cTn id="144" dur="770" fill="hold"/>
                                        <p:tgtEl>
                                          <p:spTgt spid="69706">
                                            <p:txEl>
                                              <p:pRg st="0" end="0"/>
                                            </p:txEl>
                                          </p:spTgt>
                                        </p:tgtEl>
                                        <p:attrNameLst>
                                          <p:attrName>ppt_y</p:attrName>
                                        </p:attrNameLst>
                                      </p:cBhvr>
                                      <p:to>
                                        <p:strVal val="(#ppt_y+0.4)"/>
                                      </p:to>
                                    </p:set>
                                    <p:anim from="(#ppt_y+0.4)" to="(#ppt_y)" calcmode="lin" valueType="num">
                                      <p:cBhvr>
                                        <p:cTn id="145" dur="1230" accel="100000" fill="hold">
                                          <p:stCondLst>
                                            <p:cond delay="770"/>
                                          </p:stCondLst>
                                        </p:cTn>
                                        <p:tgtEl>
                                          <p:spTgt spid="69706">
                                            <p:txEl>
                                              <p:pRg st="0" end="0"/>
                                            </p:txEl>
                                          </p:spTgt>
                                        </p:tgtEl>
                                        <p:attrNameLst>
                                          <p:attrName>ppt_y</p:attrName>
                                        </p:attrNameLst>
                                      </p:cBhvr>
                                    </p:anim>
                                  </p:childTnLst>
                                </p:cTn>
                              </p:par>
                              <p:par>
                                <p:cTn id="146" presetID="51" presetClass="entr" presetSubtype="0" fill="hold" grpId="0" nodeType="withEffect">
                                  <p:stCondLst>
                                    <p:cond delay="0"/>
                                  </p:stCondLst>
                                  <p:childTnLst>
                                    <p:set>
                                      <p:cBhvr>
                                        <p:cTn id="147" dur="1" fill="hold">
                                          <p:stCondLst>
                                            <p:cond delay="0"/>
                                          </p:stCondLst>
                                        </p:cTn>
                                        <p:tgtEl>
                                          <p:spTgt spid="69707"/>
                                        </p:tgtEl>
                                        <p:attrNameLst>
                                          <p:attrName>style.visibility</p:attrName>
                                        </p:attrNameLst>
                                      </p:cBhvr>
                                      <p:to>
                                        <p:strVal val="visible"/>
                                      </p:to>
                                    </p:set>
                                    <p:animEffect transition="in" filter="fade">
                                      <p:cBhvr>
                                        <p:cTn id="148" dur="770" decel="100000"/>
                                        <p:tgtEl>
                                          <p:spTgt spid="69707"/>
                                        </p:tgtEl>
                                      </p:cBhvr>
                                    </p:animEffect>
                                    <p:animScale>
                                      <p:cBhvr>
                                        <p:cTn id="149" dur="770" decel="100000"/>
                                        <p:tgtEl>
                                          <p:spTgt spid="69707"/>
                                        </p:tgtEl>
                                      </p:cBhvr>
                                      <p:from x="10000" y="10000"/>
                                      <p:to x="200000" y="450000"/>
                                    </p:animScale>
                                    <p:animScale>
                                      <p:cBhvr>
                                        <p:cTn id="150" dur="1230" accel="100000" fill="hold">
                                          <p:stCondLst>
                                            <p:cond delay="770"/>
                                          </p:stCondLst>
                                        </p:cTn>
                                        <p:tgtEl>
                                          <p:spTgt spid="69707"/>
                                        </p:tgtEl>
                                      </p:cBhvr>
                                      <p:from x="200000" y="450000"/>
                                      <p:to x="100000" y="100000"/>
                                    </p:animScale>
                                    <p:set>
                                      <p:cBhvr>
                                        <p:cTn id="151" dur="770" fill="hold"/>
                                        <p:tgtEl>
                                          <p:spTgt spid="69707"/>
                                        </p:tgtEl>
                                        <p:attrNameLst>
                                          <p:attrName>ppt_x</p:attrName>
                                        </p:attrNameLst>
                                      </p:cBhvr>
                                      <p:to>
                                        <p:strVal val="(0.5)"/>
                                      </p:to>
                                    </p:set>
                                    <p:anim from="(0.5)" to="(#ppt_x)" calcmode="lin" valueType="num">
                                      <p:cBhvr>
                                        <p:cTn id="152" dur="1230" accel="100000" fill="hold">
                                          <p:stCondLst>
                                            <p:cond delay="770"/>
                                          </p:stCondLst>
                                        </p:cTn>
                                        <p:tgtEl>
                                          <p:spTgt spid="69707"/>
                                        </p:tgtEl>
                                        <p:attrNameLst>
                                          <p:attrName>ppt_x</p:attrName>
                                        </p:attrNameLst>
                                      </p:cBhvr>
                                    </p:anim>
                                    <p:set>
                                      <p:cBhvr>
                                        <p:cTn id="153" dur="770" fill="hold"/>
                                        <p:tgtEl>
                                          <p:spTgt spid="69707"/>
                                        </p:tgtEl>
                                        <p:attrNameLst>
                                          <p:attrName>ppt_y</p:attrName>
                                        </p:attrNameLst>
                                      </p:cBhvr>
                                      <p:to>
                                        <p:strVal val="(#ppt_y+0.4)"/>
                                      </p:to>
                                    </p:set>
                                    <p:anim from="(#ppt_y+0.4)" to="(#ppt_y)" calcmode="lin" valueType="num">
                                      <p:cBhvr>
                                        <p:cTn id="154" dur="1230" accel="100000" fill="hold">
                                          <p:stCondLst>
                                            <p:cond delay="770"/>
                                          </p:stCondLst>
                                        </p:cTn>
                                        <p:tgtEl>
                                          <p:spTgt spid="69707"/>
                                        </p:tgtEl>
                                        <p:attrNameLst>
                                          <p:attrName>ppt_y</p:attrName>
                                        </p:attrNameLst>
                                      </p:cBhvr>
                                    </p:anim>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2" presetClass="entr" presetSubtype="1" fill="hold" grpId="0" nodeType="clickEffect">
                                  <p:stCondLst>
                                    <p:cond delay="0"/>
                                  </p:stCondLst>
                                  <p:childTnLst>
                                    <p:set>
                                      <p:cBhvr>
                                        <p:cTn id="158" dur="1" fill="hold">
                                          <p:stCondLst>
                                            <p:cond delay="0"/>
                                          </p:stCondLst>
                                        </p:cTn>
                                        <p:tgtEl>
                                          <p:spTgt spid="69730"/>
                                        </p:tgtEl>
                                        <p:attrNameLst>
                                          <p:attrName>style.visibility</p:attrName>
                                        </p:attrNameLst>
                                      </p:cBhvr>
                                      <p:to>
                                        <p:strVal val="visible"/>
                                      </p:to>
                                    </p:set>
                                    <p:animEffect transition="in" filter="wipe(up)">
                                      <p:cBhvr>
                                        <p:cTn id="159" dur="500"/>
                                        <p:tgtEl>
                                          <p:spTgt spid="69730"/>
                                        </p:tgtEl>
                                      </p:cBhvr>
                                    </p:animEffect>
                                  </p:childTnLst>
                                </p:cTn>
                              </p:par>
                            </p:childTnLst>
                          </p:cTn>
                        </p:par>
                        <p:par>
                          <p:cTn id="160" fill="hold" nodeType="afterGroup">
                            <p:stCondLst>
                              <p:cond delay="500"/>
                            </p:stCondLst>
                            <p:childTnLst>
                              <p:par>
                                <p:cTn id="161" presetID="23" presetClass="emph" presetSubtype="0" fill="hold" grpId="1" nodeType="afterEffect">
                                  <p:stCondLst>
                                    <p:cond delay="0"/>
                                  </p:stCondLst>
                                  <p:childTnLst>
                                    <p:animClr clrSpc="hsl" dir="cw">
                                      <p:cBhvr override="childStyle">
                                        <p:cTn id="162" dur="500" fill="hold"/>
                                        <p:tgtEl>
                                          <p:spTgt spid="69730"/>
                                        </p:tgtEl>
                                        <p:attrNameLst>
                                          <p:attrName>style.color</p:attrName>
                                        </p:attrNameLst>
                                      </p:cBhvr>
                                      <p:by>
                                        <p:hsl h="10842353" s="0" l="0"/>
                                      </p:by>
                                    </p:animClr>
                                    <p:animClr clrSpc="hsl" dir="cw">
                                      <p:cBhvr>
                                        <p:cTn id="163" dur="500" fill="hold"/>
                                        <p:tgtEl>
                                          <p:spTgt spid="69730"/>
                                        </p:tgtEl>
                                        <p:attrNameLst>
                                          <p:attrName>fillcolor</p:attrName>
                                        </p:attrNameLst>
                                      </p:cBhvr>
                                      <p:by>
                                        <p:hsl h="10842353" s="0" l="0"/>
                                      </p:by>
                                    </p:animClr>
                                    <p:animClr clrSpc="hsl" dir="cw">
                                      <p:cBhvr>
                                        <p:cTn id="164" dur="500" fill="hold"/>
                                        <p:tgtEl>
                                          <p:spTgt spid="69730"/>
                                        </p:tgtEl>
                                        <p:attrNameLst>
                                          <p:attrName>stroke.color</p:attrName>
                                        </p:attrNameLst>
                                      </p:cBhvr>
                                      <p:by>
                                        <p:hsl h="10842353" s="0" l="0"/>
                                      </p:by>
                                    </p:animClr>
                                    <p:set>
                                      <p:cBhvr>
                                        <p:cTn id="165" dur="500" fill="hold"/>
                                        <p:tgtEl>
                                          <p:spTgt spid="69730"/>
                                        </p:tgtEl>
                                        <p:attrNameLst>
                                          <p:attrName>fill.type</p:attrName>
                                        </p:attrNameLst>
                                      </p:cBhvr>
                                      <p:to>
                                        <p:strVal val="solid"/>
                                      </p:to>
                                    </p:se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2" presetClass="entr" presetSubtype="8" fill="hold" grpId="0" nodeType="clickEffect">
                                  <p:stCondLst>
                                    <p:cond delay="0"/>
                                  </p:stCondLst>
                                  <p:childTnLst>
                                    <p:set>
                                      <p:cBhvr>
                                        <p:cTn id="169" dur="1" fill="hold">
                                          <p:stCondLst>
                                            <p:cond delay="0"/>
                                          </p:stCondLst>
                                        </p:cTn>
                                        <p:tgtEl>
                                          <p:spTgt spid="69696"/>
                                        </p:tgtEl>
                                        <p:attrNameLst>
                                          <p:attrName>style.visibility</p:attrName>
                                        </p:attrNameLst>
                                      </p:cBhvr>
                                      <p:to>
                                        <p:strVal val="visible"/>
                                      </p:to>
                                    </p:set>
                                    <p:anim calcmode="lin" valueType="num">
                                      <p:cBhvr additive="base">
                                        <p:cTn id="170" dur="500" fill="hold"/>
                                        <p:tgtEl>
                                          <p:spTgt spid="69696"/>
                                        </p:tgtEl>
                                        <p:attrNameLst>
                                          <p:attrName>ppt_x</p:attrName>
                                        </p:attrNameLst>
                                      </p:cBhvr>
                                      <p:tavLst>
                                        <p:tav tm="0">
                                          <p:val>
                                            <p:strVal val="0-#ppt_w/2"/>
                                          </p:val>
                                        </p:tav>
                                        <p:tav tm="100000">
                                          <p:val>
                                            <p:strVal val="#ppt_x"/>
                                          </p:val>
                                        </p:tav>
                                      </p:tavLst>
                                    </p:anim>
                                    <p:anim calcmode="lin" valueType="num">
                                      <p:cBhvr additive="base">
                                        <p:cTn id="171" dur="500" fill="hold"/>
                                        <p:tgtEl>
                                          <p:spTgt spid="69696"/>
                                        </p:tgtEl>
                                        <p:attrNameLst>
                                          <p:attrName>ppt_y</p:attrName>
                                        </p:attrNameLst>
                                      </p:cBhvr>
                                      <p:tavLst>
                                        <p:tav tm="0">
                                          <p:val>
                                            <p:strVal val="#ppt_y"/>
                                          </p:val>
                                        </p:tav>
                                        <p:tav tm="100000">
                                          <p:val>
                                            <p:strVal val="#ppt_y"/>
                                          </p:val>
                                        </p:tav>
                                      </p:tavLst>
                                    </p:anim>
                                  </p:childTnLst>
                                </p:cTn>
                              </p:par>
                            </p:childTnLst>
                          </p:cTn>
                        </p:par>
                      </p:childTnLst>
                    </p:cTn>
                  </p:par>
                  <p:par>
                    <p:cTn id="172" fill="hold" nodeType="clickPar">
                      <p:stCondLst>
                        <p:cond delay="indefinite"/>
                      </p:stCondLst>
                      <p:childTnLst>
                        <p:par>
                          <p:cTn id="173" fill="hold" nodeType="withGroup">
                            <p:stCondLst>
                              <p:cond delay="0"/>
                            </p:stCondLst>
                            <p:childTnLst>
                              <p:par>
                                <p:cTn id="174" presetID="51" presetClass="entr" presetSubtype="0" fill="hold" grpId="0" nodeType="clickEffect">
                                  <p:stCondLst>
                                    <p:cond delay="0"/>
                                  </p:stCondLst>
                                  <p:childTnLst>
                                    <p:set>
                                      <p:cBhvr>
                                        <p:cTn id="175" dur="1" fill="hold">
                                          <p:stCondLst>
                                            <p:cond delay="0"/>
                                          </p:stCondLst>
                                        </p:cTn>
                                        <p:tgtEl>
                                          <p:spTgt spid="69698"/>
                                        </p:tgtEl>
                                        <p:attrNameLst>
                                          <p:attrName>style.visibility</p:attrName>
                                        </p:attrNameLst>
                                      </p:cBhvr>
                                      <p:to>
                                        <p:strVal val="visible"/>
                                      </p:to>
                                    </p:set>
                                    <p:animEffect transition="in" filter="fade">
                                      <p:cBhvr>
                                        <p:cTn id="176" dur="770" decel="100000"/>
                                        <p:tgtEl>
                                          <p:spTgt spid="69698"/>
                                        </p:tgtEl>
                                      </p:cBhvr>
                                    </p:animEffect>
                                    <p:animScale>
                                      <p:cBhvr>
                                        <p:cTn id="177" dur="770" decel="100000"/>
                                        <p:tgtEl>
                                          <p:spTgt spid="69698"/>
                                        </p:tgtEl>
                                      </p:cBhvr>
                                      <p:from x="10000" y="10000"/>
                                      <p:to x="200000" y="450000"/>
                                    </p:animScale>
                                    <p:animScale>
                                      <p:cBhvr>
                                        <p:cTn id="178" dur="1230" accel="100000" fill="hold">
                                          <p:stCondLst>
                                            <p:cond delay="770"/>
                                          </p:stCondLst>
                                        </p:cTn>
                                        <p:tgtEl>
                                          <p:spTgt spid="69698"/>
                                        </p:tgtEl>
                                      </p:cBhvr>
                                      <p:from x="200000" y="450000"/>
                                      <p:to x="100000" y="100000"/>
                                    </p:animScale>
                                    <p:set>
                                      <p:cBhvr>
                                        <p:cTn id="179" dur="770" fill="hold"/>
                                        <p:tgtEl>
                                          <p:spTgt spid="69698"/>
                                        </p:tgtEl>
                                        <p:attrNameLst>
                                          <p:attrName>ppt_x</p:attrName>
                                        </p:attrNameLst>
                                      </p:cBhvr>
                                      <p:to>
                                        <p:strVal val="(0.5)"/>
                                      </p:to>
                                    </p:set>
                                    <p:anim from="(0.5)" to="(#ppt_x)" calcmode="lin" valueType="num">
                                      <p:cBhvr>
                                        <p:cTn id="180" dur="1230" accel="100000" fill="hold">
                                          <p:stCondLst>
                                            <p:cond delay="770"/>
                                          </p:stCondLst>
                                        </p:cTn>
                                        <p:tgtEl>
                                          <p:spTgt spid="69698"/>
                                        </p:tgtEl>
                                        <p:attrNameLst>
                                          <p:attrName>ppt_x</p:attrName>
                                        </p:attrNameLst>
                                      </p:cBhvr>
                                    </p:anim>
                                    <p:set>
                                      <p:cBhvr>
                                        <p:cTn id="181" dur="770" fill="hold"/>
                                        <p:tgtEl>
                                          <p:spTgt spid="69698"/>
                                        </p:tgtEl>
                                        <p:attrNameLst>
                                          <p:attrName>ppt_y</p:attrName>
                                        </p:attrNameLst>
                                      </p:cBhvr>
                                      <p:to>
                                        <p:strVal val="(#ppt_y+0.4)"/>
                                      </p:to>
                                    </p:set>
                                    <p:anim from="(#ppt_y+0.4)" to="(#ppt_y)" calcmode="lin" valueType="num">
                                      <p:cBhvr>
                                        <p:cTn id="182" dur="1230" accel="100000" fill="hold">
                                          <p:stCondLst>
                                            <p:cond delay="770"/>
                                          </p:stCondLst>
                                        </p:cTn>
                                        <p:tgtEl>
                                          <p:spTgt spid="69698"/>
                                        </p:tgtEl>
                                        <p:attrNameLst>
                                          <p:attrName>ppt_y</p:attrName>
                                        </p:attrNameLst>
                                      </p:cBhvr>
                                    </p:anim>
                                  </p:childTnLst>
                                </p:cTn>
                              </p:par>
                            </p:childTnLst>
                          </p:cTn>
                        </p:par>
                      </p:childTnLst>
                    </p:cTn>
                  </p:par>
                  <p:par>
                    <p:cTn id="183" fill="hold" nodeType="clickPar">
                      <p:stCondLst>
                        <p:cond delay="indefinite"/>
                      </p:stCondLst>
                      <p:childTnLst>
                        <p:par>
                          <p:cTn id="184" fill="hold" nodeType="withGroup">
                            <p:stCondLst>
                              <p:cond delay="0"/>
                            </p:stCondLst>
                            <p:childTnLst>
                              <p:par>
                                <p:cTn id="185" presetID="22" presetClass="entr" presetSubtype="8" fill="hold" grpId="0" nodeType="clickEffect">
                                  <p:stCondLst>
                                    <p:cond delay="0"/>
                                  </p:stCondLst>
                                  <p:childTnLst>
                                    <p:set>
                                      <p:cBhvr>
                                        <p:cTn id="186" dur="1" fill="hold">
                                          <p:stCondLst>
                                            <p:cond delay="0"/>
                                          </p:stCondLst>
                                        </p:cTn>
                                        <p:tgtEl>
                                          <p:spTgt spid="69729"/>
                                        </p:tgtEl>
                                        <p:attrNameLst>
                                          <p:attrName>style.visibility</p:attrName>
                                        </p:attrNameLst>
                                      </p:cBhvr>
                                      <p:to>
                                        <p:strVal val="visible"/>
                                      </p:to>
                                    </p:set>
                                    <p:animEffect transition="in" filter="wipe(left)">
                                      <p:cBhvr>
                                        <p:cTn id="187" dur="500"/>
                                        <p:tgtEl>
                                          <p:spTgt spid="69729"/>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32" presetClass="emph" presetSubtype="0" fill="hold" grpId="1" nodeType="clickEffect">
                                  <p:stCondLst>
                                    <p:cond delay="0"/>
                                  </p:stCondLst>
                                  <p:childTnLst>
                                    <p:animClr clrSpc="rgb" dir="cw">
                                      <p:cBhvr override="childStyle">
                                        <p:cTn id="191" dur="100" fill="hold"/>
                                        <p:tgtEl>
                                          <p:spTgt spid="69729"/>
                                        </p:tgtEl>
                                        <p:attrNameLst>
                                          <p:attrName>style.color</p:attrName>
                                        </p:attrNameLst>
                                      </p:cBhvr>
                                      <p:to>
                                        <a:schemeClr val="accent2"/>
                                      </p:to>
                                    </p:animClr>
                                    <p:animClr clrSpc="rgb" dir="cw">
                                      <p:cBhvr>
                                        <p:cTn id="192" dur="100" fill="hold"/>
                                        <p:tgtEl>
                                          <p:spTgt spid="69729"/>
                                        </p:tgtEl>
                                        <p:attrNameLst>
                                          <p:attrName>fillcolor</p:attrName>
                                        </p:attrNameLst>
                                      </p:cBhvr>
                                      <p:to>
                                        <a:schemeClr val="accent2"/>
                                      </p:to>
                                    </p:animClr>
                                    <p:set>
                                      <p:cBhvr>
                                        <p:cTn id="193" dur="100" fill="hold"/>
                                        <p:tgtEl>
                                          <p:spTgt spid="69729"/>
                                        </p:tgtEl>
                                        <p:attrNameLst>
                                          <p:attrName>fill.type</p:attrName>
                                        </p:attrNameLst>
                                      </p:cBhvr>
                                      <p:to>
                                        <p:strVal val="solid"/>
                                      </p:to>
                                    </p:set>
                                    <p:set>
                                      <p:cBhvr>
                                        <p:cTn id="194" dur="100" fill="hold"/>
                                        <p:tgtEl>
                                          <p:spTgt spid="69729"/>
                                        </p:tgtEl>
                                        <p:attrNameLst>
                                          <p:attrName>fill.on</p:attrName>
                                        </p:attrNameLst>
                                      </p:cBhvr>
                                      <p:to>
                                        <p:strVal val="true"/>
                                      </p:to>
                                    </p:set>
                                    <p:animRot by="120000">
                                      <p:cBhvr>
                                        <p:cTn id="195" dur="100" fill="hold">
                                          <p:stCondLst>
                                            <p:cond delay="0"/>
                                          </p:stCondLst>
                                        </p:cTn>
                                        <p:tgtEl>
                                          <p:spTgt spid="69729"/>
                                        </p:tgtEl>
                                        <p:attrNameLst>
                                          <p:attrName>r</p:attrName>
                                        </p:attrNameLst>
                                      </p:cBhvr>
                                    </p:animRot>
                                    <p:animRot by="-240000">
                                      <p:cBhvr>
                                        <p:cTn id="196" dur="200" fill="hold">
                                          <p:stCondLst>
                                            <p:cond delay="200"/>
                                          </p:stCondLst>
                                        </p:cTn>
                                        <p:tgtEl>
                                          <p:spTgt spid="69729"/>
                                        </p:tgtEl>
                                        <p:attrNameLst>
                                          <p:attrName>r</p:attrName>
                                        </p:attrNameLst>
                                      </p:cBhvr>
                                    </p:animRot>
                                    <p:animRot by="240000">
                                      <p:cBhvr>
                                        <p:cTn id="197" dur="200" fill="hold">
                                          <p:stCondLst>
                                            <p:cond delay="400"/>
                                          </p:stCondLst>
                                        </p:cTn>
                                        <p:tgtEl>
                                          <p:spTgt spid="69729"/>
                                        </p:tgtEl>
                                        <p:attrNameLst>
                                          <p:attrName>r</p:attrName>
                                        </p:attrNameLst>
                                      </p:cBhvr>
                                    </p:animRot>
                                    <p:animRot by="-240000">
                                      <p:cBhvr>
                                        <p:cTn id="198" dur="200" fill="hold">
                                          <p:stCondLst>
                                            <p:cond delay="600"/>
                                          </p:stCondLst>
                                        </p:cTn>
                                        <p:tgtEl>
                                          <p:spTgt spid="69729"/>
                                        </p:tgtEl>
                                        <p:attrNameLst>
                                          <p:attrName>r</p:attrName>
                                        </p:attrNameLst>
                                      </p:cBhvr>
                                    </p:animRot>
                                    <p:animRot by="120000">
                                      <p:cBhvr>
                                        <p:cTn id="199" dur="200" fill="hold">
                                          <p:stCondLst>
                                            <p:cond delay="800"/>
                                          </p:stCondLst>
                                        </p:cTn>
                                        <p:tgtEl>
                                          <p:spTgt spid="69729"/>
                                        </p:tgtEl>
                                        <p:attrNameLst>
                                          <p:attrName>r</p:attrName>
                                        </p:attrNameLst>
                                      </p:cBhvr>
                                    </p:animRot>
                                  </p:childTnLst>
                                </p:cTn>
                              </p:par>
                            </p:childTnLst>
                          </p:cTn>
                        </p:par>
                      </p:childTnLst>
                    </p:cTn>
                  </p:par>
                  <p:par>
                    <p:cTn id="200" fill="hold" nodeType="clickPar">
                      <p:stCondLst>
                        <p:cond delay="indefinite"/>
                      </p:stCondLst>
                      <p:childTnLst>
                        <p:par>
                          <p:cTn id="201" fill="hold" nodeType="withGroup">
                            <p:stCondLst>
                              <p:cond delay="0"/>
                            </p:stCondLst>
                            <p:childTnLst>
                              <p:par>
                                <p:cTn id="202" presetID="2" presetClass="entr" presetSubtype="4" fill="hold" grpId="0" nodeType="clickEffect">
                                  <p:stCondLst>
                                    <p:cond delay="0"/>
                                  </p:stCondLst>
                                  <p:childTnLst>
                                    <p:set>
                                      <p:cBhvr>
                                        <p:cTn id="203" dur="1" fill="hold">
                                          <p:stCondLst>
                                            <p:cond delay="0"/>
                                          </p:stCondLst>
                                        </p:cTn>
                                        <p:tgtEl>
                                          <p:spTgt spid="69697"/>
                                        </p:tgtEl>
                                        <p:attrNameLst>
                                          <p:attrName>style.visibility</p:attrName>
                                        </p:attrNameLst>
                                      </p:cBhvr>
                                      <p:to>
                                        <p:strVal val="visible"/>
                                      </p:to>
                                    </p:set>
                                    <p:anim calcmode="lin" valueType="num">
                                      <p:cBhvr additive="base">
                                        <p:cTn id="204" dur="500" fill="hold"/>
                                        <p:tgtEl>
                                          <p:spTgt spid="69697"/>
                                        </p:tgtEl>
                                        <p:attrNameLst>
                                          <p:attrName>ppt_x</p:attrName>
                                        </p:attrNameLst>
                                      </p:cBhvr>
                                      <p:tavLst>
                                        <p:tav tm="0">
                                          <p:val>
                                            <p:strVal val="#ppt_x"/>
                                          </p:val>
                                        </p:tav>
                                        <p:tav tm="100000">
                                          <p:val>
                                            <p:strVal val="#ppt_x"/>
                                          </p:val>
                                        </p:tav>
                                      </p:tavLst>
                                    </p:anim>
                                    <p:anim calcmode="lin" valueType="num">
                                      <p:cBhvr additive="base">
                                        <p:cTn id="205" dur="500" fill="hold"/>
                                        <p:tgtEl>
                                          <p:spTgt spid="69697"/>
                                        </p:tgtEl>
                                        <p:attrNameLst>
                                          <p:attrName>ppt_y</p:attrName>
                                        </p:attrNameLst>
                                      </p:cBhvr>
                                      <p:tavLst>
                                        <p:tav tm="0">
                                          <p:val>
                                            <p:strVal val="1+#ppt_h/2"/>
                                          </p:val>
                                        </p:tav>
                                        <p:tav tm="100000">
                                          <p:val>
                                            <p:strVal val="#ppt_y"/>
                                          </p:val>
                                        </p:tav>
                                      </p:tavLst>
                                    </p:anim>
                                  </p:childTnLst>
                                </p:cTn>
                              </p:par>
                            </p:childTnLst>
                          </p:cTn>
                        </p:par>
                      </p:childTnLst>
                    </p:cTn>
                  </p:par>
                  <p:par>
                    <p:cTn id="206" fill="hold" nodeType="clickPar">
                      <p:stCondLst>
                        <p:cond delay="indefinite"/>
                      </p:stCondLst>
                      <p:childTnLst>
                        <p:par>
                          <p:cTn id="207" fill="hold" nodeType="withGroup">
                            <p:stCondLst>
                              <p:cond delay="0"/>
                            </p:stCondLst>
                            <p:childTnLst>
                              <p:par>
                                <p:cTn id="208" presetID="51" presetClass="entr" presetSubtype="0" fill="hold" grpId="0" nodeType="clickEffect">
                                  <p:stCondLst>
                                    <p:cond delay="0"/>
                                  </p:stCondLst>
                                  <p:childTnLst>
                                    <p:set>
                                      <p:cBhvr>
                                        <p:cTn id="209" dur="1" fill="hold">
                                          <p:stCondLst>
                                            <p:cond delay="0"/>
                                          </p:stCondLst>
                                        </p:cTn>
                                        <p:tgtEl>
                                          <p:spTgt spid="69699"/>
                                        </p:tgtEl>
                                        <p:attrNameLst>
                                          <p:attrName>style.visibility</p:attrName>
                                        </p:attrNameLst>
                                      </p:cBhvr>
                                      <p:to>
                                        <p:strVal val="visible"/>
                                      </p:to>
                                    </p:set>
                                    <p:animEffect transition="in" filter="fade">
                                      <p:cBhvr>
                                        <p:cTn id="210" dur="770" decel="100000"/>
                                        <p:tgtEl>
                                          <p:spTgt spid="69699"/>
                                        </p:tgtEl>
                                      </p:cBhvr>
                                    </p:animEffect>
                                    <p:animScale>
                                      <p:cBhvr>
                                        <p:cTn id="211" dur="770" decel="100000"/>
                                        <p:tgtEl>
                                          <p:spTgt spid="69699"/>
                                        </p:tgtEl>
                                      </p:cBhvr>
                                      <p:from x="10000" y="10000"/>
                                      <p:to x="200000" y="450000"/>
                                    </p:animScale>
                                    <p:animScale>
                                      <p:cBhvr>
                                        <p:cTn id="212" dur="1230" accel="100000" fill="hold">
                                          <p:stCondLst>
                                            <p:cond delay="770"/>
                                          </p:stCondLst>
                                        </p:cTn>
                                        <p:tgtEl>
                                          <p:spTgt spid="69699"/>
                                        </p:tgtEl>
                                      </p:cBhvr>
                                      <p:from x="200000" y="450000"/>
                                      <p:to x="100000" y="100000"/>
                                    </p:animScale>
                                    <p:set>
                                      <p:cBhvr>
                                        <p:cTn id="213" dur="770" fill="hold"/>
                                        <p:tgtEl>
                                          <p:spTgt spid="69699"/>
                                        </p:tgtEl>
                                        <p:attrNameLst>
                                          <p:attrName>ppt_x</p:attrName>
                                        </p:attrNameLst>
                                      </p:cBhvr>
                                      <p:to>
                                        <p:strVal val="(0.5)"/>
                                      </p:to>
                                    </p:set>
                                    <p:anim from="(0.5)" to="(#ppt_x)" calcmode="lin" valueType="num">
                                      <p:cBhvr>
                                        <p:cTn id="214" dur="1230" accel="100000" fill="hold">
                                          <p:stCondLst>
                                            <p:cond delay="770"/>
                                          </p:stCondLst>
                                        </p:cTn>
                                        <p:tgtEl>
                                          <p:spTgt spid="69699"/>
                                        </p:tgtEl>
                                        <p:attrNameLst>
                                          <p:attrName>ppt_x</p:attrName>
                                        </p:attrNameLst>
                                      </p:cBhvr>
                                    </p:anim>
                                    <p:set>
                                      <p:cBhvr>
                                        <p:cTn id="215" dur="770" fill="hold"/>
                                        <p:tgtEl>
                                          <p:spTgt spid="69699"/>
                                        </p:tgtEl>
                                        <p:attrNameLst>
                                          <p:attrName>ppt_y</p:attrName>
                                        </p:attrNameLst>
                                      </p:cBhvr>
                                      <p:to>
                                        <p:strVal val="(#ppt_y+0.4)"/>
                                      </p:to>
                                    </p:set>
                                    <p:anim from="(#ppt_y+0.4)" to="(#ppt_y)" calcmode="lin" valueType="num">
                                      <p:cBhvr>
                                        <p:cTn id="216" dur="1230" accel="100000" fill="hold">
                                          <p:stCondLst>
                                            <p:cond delay="770"/>
                                          </p:stCondLst>
                                        </p:cTn>
                                        <p:tgtEl>
                                          <p:spTgt spid="69699"/>
                                        </p:tgtEl>
                                        <p:attrNameLst>
                                          <p:attrName>ppt_y</p:attrName>
                                        </p:attrNameLst>
                                      </p:cBhvr>
                                    </p:anim>
                                  </p:childTnLst>
                                </p:cTn>
                              </p:par>
                            </p:childTnLst>
                          </p:cTn>
                        </p:par>
                      </p:childTnLst>
                    </p:cTn>
                  </p:par>
                  <p:par>
                    <p:cTn id="217" fill="hold" nodeType="clickPar">
                      <p:stCondLst>
                        <p:cond delay="indefinite"/>
                      </p:stCondLst>
                      <p:childTnLst>
                        <p:par>
                          <p:cTn id="218" fill="hold" nodeType="withGroup">
                            <p:stCondLst>
                              <p:cond delay="0"/>
                            </p:stCondLst>
                            <p:childTnLst>
                              <p:par>
                                <p:cTn id="219" presetID="10" presetClass="entr" presetSubtype="0" fill="hold" nodeType="clickEffect">
                                  <p:stCondLst>
                                    <p:cond delay="0"/>
                                  </p:stCondLst>
                                  <p:childTnLst>
                                    <p:set>
                                      <p:cBhvr>
                                        <p:cTn id="220" dur="1" fill="hold">
                                          <p:stCondLst>
                                            <p:cond delay="0"/>
                                          </p:stCondLst>
                                        </p:cTn>
                                        <p:tgtEl>
                                          <p:spTgt spid="69708"/>
                                        </p:tgtEl>
                                        <p:attrNameLst>
                                          <p:attrName>style.visibility</p:attrName>
                                        </p:attrNameLst>
                                      </p:cBhvr>
                                      <p:to>
                                        <p:strVal val="visible"/>
                                      </p:to>
                                    </p:set>
                                    <p:animEffect transition="in" filter="fade">
                                      <p:cBhvr>
                                        <p:cTn id="221" dur="2000"/>
                                        <p:tgtEl>
                                          <p:spTgt spid="69708"/>
                                        </p:tgtEl>
                                      </p:cBhvr>
                                    </p:animEffect>
                                  </p:childTnLst>
                                </p:cTn>
                              </p:par>
                            </p:childTnLst>
                          </p:cTn>
                        </p:par>
                      </p:childTnLst>
                    </p:cTn>
                  </p:par>
                  <p:par>
                    <p:cTn id="222" fill="hold" nodeType="clickPar">
                      <p:stCondLst>
                        <p:cond delay="indefinite"/>
                      </p:stCondLst>
                      <p:childTnLst>
                        <p:par>
                          <p:cTn id="223" fill="hold" nodeType="withGroup">
                            <p:stCondLst>
                              <p:cond delay="0"/>
                            </p:stCondLst>
                            <p:childTnLst>
                              <p:par>
                                <p:cTn id="224" presetID="51" presetClass="entr" presetSubtype="0" fill="hold" grpId="0" nodeType="clickEffect">
                                  <p:stCondLst>
                                    <p:cond delay="0"/>
                                  </p:stCondLst>
                                  <p:childTnLst>
                                    <p:set>
                                      <p:cBhvr>
                                        <p:cTn id="225" dur="1" fill="hold">
                                          <p:stCondLst>
                                            <p:cond delay="0"/>
                                          </p:stCondLst>
                                        </p:cTn>
                                        <p:tgtEl>
                                          <p:spTgt spid="69691"/>
                                        </p:tgtEl>
                                        <p:attrNameLst>
                                          <p:attrName>style.visibility</p:attrName>
                                        </p:attrNameLst>
                                      </p:cBhvr>
                                      <p:to>
                                        <p:strVal val="visible"/>
                                      </p:to>
                                    </p:set>
                                    <p:animEffect transition="in" filter="fade">
                                      <p:cBhvr>
                                        <p:cTn id="226" dur="770" decel="100000"/>
                                        <p:tgtEl>
                                          <p:spTgt spid="69691"/>
                                        </p:tgtEl>
                                      </p:cBhvr>
                                    </p:animEffect>
                                    <p:animScale>
                                      <p:cBhvr>
                                        <p:cTn id="227" dur="770" decel="100000"/>
                                        <p:tgtEl>
                                          <p:spTgt spid="69691"/>
                                        </p:tgtEl>
                                      </p:cBhvr>
                                      <p:from x="10000" y="10000"/>
                                      <p:to x="200000" y="450000"/>
                                    </p:animScale>
                                    <p:animScale>
                                      <p:cBhvr>
                                        <p:cTn id="228" dur="1230" accel="100000" fill="hold">
                                          <p:stCondLst>
                                            <p:cond delay="770"/>
                                          </p:stCondLst>
                                        </p:cTn>
                                        <p:tgtEl>
                                          <p:spTgt spid="69691"/>
                                        </p:tgtEl>
                                      </p:cBhvr>
                                      <p:from x="200000" y="450000"/>
                                      <p:to x="100000" y="100000"/>
                                    </p:animScale>
                                    <p:set>
                                      <p:cBhvr>
                                        <p:cTn id="229" dur="770" fill="hold"/>
                                        <p:tgtEl>
                                          <p:spTgt spid="69691"/>
                                        </p:tgtEl>
                                        <p:attrNameLst>
                                          <p:attrName>ppt_x</p:attrName>
                                        </p:attrNameLst>
                                      </p:cBhvr>
                                      <p:to>
                                        <p:strVal val="(0.5)"/>
                                      </p:to>
                                    </p:set>
                                    <p:anim from="(0.5)" to="(#ppt_x)" calcmode="lin" valueType="num">
                                      <p:cBhvr>
                                        <p:cTn id="230" dur="1230" accel="100000" fill="hold">
                                          <p:stCondLst>
                                            <p:cond delay="770"/>
                                          </p:stCondLst>
                                        </p:cTn>
                                        <p:tgtEl>
                                          <p:spTgt spid="69691"/>
                                        </p:tgtEl>
                                        <p:attrNameLst>
                                          <p:attrName>ppt_x</p:attrName>
                                        </p:attrNameLst>
                                      </p:cBhvr>
                                    </p:anim>
                                    <p:set>
                                      <p:cBhvr>
                                        <p:cTn id="231" dur="770" fill="hold"/>
                                        <p:tgtEl>
                                          <p:spTgt spid="69691"/>
                                        </p:tgtEl>
                                        <p:attrNameLst>
                                          <p:attrName>ppt_y</p:attrName>
                                        </p:attrNameLst>
                                      </p:cBhvr>
                                      <p:to>
                                        <p:strVal val="(#ppt_y+0.4)"/>
                                      </p:to>
                                    </p:set>
                                    <p:anim from="(#ppt_y+0.4)" to="(#ppt_y)" calcmode="lin" valueType="num">
                                      <p:cBhvr>
                                        <p:cTn id="232" dur="1230" accel="100000" fill="hold">
                                          <p:stCondLst>
                                            <p:cond delay="770"/>
                                          </p:stCondLst>
                                        </p:cTn>
                                        <p:tgtEl>
                                          <p:spTgt spid="69691"/>
                                        </p:tgtEl>
                                        <p:attrNameLst>
                                          <p:attrName>ppt_y</p:attrName>
                                        </p:attrNameLst>
                                      </p:cBhvr>
                                    </p:anim>
                                  </p:childTnLst>
                                </p:cTn>
                              </p:par>
                            </p:childTnLst>
                          </p:cTn>
                        </p:par>
                      </p:childTnLst>
                    </p:cTn>
                  </p:par>
                  <p:par>
                    <p:cTn id="233" fill="hold" nodeType="clickPar">
                      <p:stCondLst>
                        <p:cond delay="indefinite"/>
                      </p:stCondLst>
                      <p:childTnLst>
                        <p:par>
                          <p:cTn id="234" fill="hold" nodeType="withGroup">
                            <p:stCondLst>
                              <p:cond delay="0"/>
                            </p:stCondLst>
                            <p:childTnLst>
                              <p:par>
                                <p:cTn id="235" presetID="10" presetClass="entr" presetSubtype="0" fill="hold" nodeType="clickEffect">
                                  <p:stCondLst>
                                    <p:cond delay="0"/>
                                  </p:stCondLst>
                                  <p:childTnLst>
                                    <p:set>
                                      <p:cBhvr>
                                        <p:cTn id="236" dur="1" fill="hold">
                                          <p:stCondLst>
                                            <p:cond delay="0"/>
                                          </p:stCondLst>
                                        </p:cTn>
                                        <p:tgtEl>
                                          <p:spTgt spid="69716"/>
                                        </p:tgtEl>
                                        <p:attrNameLst>
                                          <p:attrName>style.visibility</p:attrName>
                                        </p:attrNameLst>
                                      </p:cBhvr>
                                      <p:to>
                                        <p:strVal val="visible"/>
                                      </p:to>
                                    </p:set>
                                    <p:animEffect transition="in" filter="fade">
                                      <p:cBhvr>
                                        <p:cTn id="237" dur="2000"/>
                                        <p:tgtEl>
                                          <p:spTgt spid="69716"/>
                                        </p:tgtEl>
                                      </p:cBhvr>
                                    </p:animEffect>
                                  </p:childTnLst>
                                </p:cTn>
                              </p:par>
                            </p:childTnLst>
                          </p:cTn>
                        </p:par>
                      </p:childTnLst>
                    </p:cTn>
                  </p:par>
                  <p:par>
                    <p:cTn id="238" fill="hold" nodeType="clickPar">
                      <p:stCondLst>
                        <p:cond delay="indefinite"/>
                      </p:stCondLst>
                      <p:childTnLst>
                        <p:par>
                          <p:cTn id="239" fill="hold" nodeType="withGroup">
                            <p:stCondLst>
                              <p:cond delay="0"/>
                            </p:stCondLst>
                            <p:childTnLst>
                              <p:par>
                                <p:cTn id="240" presetID="22" presetClass="entr" presetSubtype="1" fill="hold" nodeType="clickEffect">
                                  <p:stCondLst>
                                    <p:cond delay="0"/>
                                  </p:stCondLst>
                                  <p:childTnLst>
                                    <p:set>
                                      <p:cBhvr>
                                        <p:cTn id="241" dur="1" fill="hold">
                                          <p:stCondLst>
                                            <p:cond delay="0"/>
                                          </p:stCondLst>
                                        </p:cTn>
                                        <p:tgtEl>
                                          <p:spTgt spid="69714"/>
                                        </p:tgtEl>
                                        <p:attrNameLst>
                                          <p:attrName>style.visibility</p:attrName>
                                        </p:attrNameLst>
                                      </p:cBhvr>
                                      <p:to>
                                        <p:strVal val="visible"/>
                                      </p:to>
                                    </p:set>
                                    <p:animEffect transition="in" filter="wipe(up)">
                                      <p:cBhvr>
                                        <p:cTn id="242" dur="500"/>
                                        <p:tgtEl>
                                          <p:spTgt spid="69714"/>
                                        </p:tgtEl>
                                      </p:cBhvr>
                                    </p:animEffect>
                                  </p:childTnLst>
                                </p:cTn>
                              </p:par>
                            </p:childTnLst>
                          </p:cTn>
                        </p:par>
                      </p:childTnLst>
                    </p:cTn>
                  </p:par>
                  <p:par>
                    <p:cTn id="243" fill="hold" nodeType="clickPar">
                      <p:stCondLst>
                        <p:cond delay="indefinite"/>
                      </p:stCondLst>
                      <p:childTnLst>
                        <p:par>
                          <p:cTn id="244" fill="hold" nodeType="withGroup">
                            <p:stCondLst>
                              <p:cond delay="0"/>
                            </p:stCondLst>
                            <p:childTnLst>
                              <p:par>
                                <p:cTn id="245" presetID="10" presetClass="entr" presetSubtype="0" fill="hold" grpId="0" nodeType="clickEffect">
                                  <p:stCondLst>
                                    <p:cond delay="0"/>
                                  </p:stCondLst>
                                  <p:childTnLst>
                                    <p:set>
                                      <p:cBhvr>
                                        <p:cTn id="246" dur="1" fill="hold">
                                          <p:stCondLst>
                                            <p:cond delay="0"/>
                                          </p:stCondLst>
                                        </p:cTn>
                                        <p:tgtEl>
                                          <p:spTgt spid="69700"/>
                                        </p:tgtEl>
                                        <p:attrNameLst>
                                          <p:attrName>style.visibility</p:attrName>
                                        </p:attrNameLst>
                                      </p:cBhvr>
                                      <p:to>
                                        <p:strVal val="visible"/>
                                      </p:to>
                                    </p:set>
                                    <p:animEffect transition="in" filter="fade">
                                      <p:cBhvr>
                                        <p:cTn id="247" dur="2000"/>
                                        <p:tgtEl>
                                          <p:spTgt spid="697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70" grpId="0"/>
      <p:bldP spid="69671" grpId="0"/>
      <p:bldP spid="69672" grpId="0"/>
      <p:bldP spid="69673" grpId="0"/>
      <p:bldP spid="69674" grpId="0" animBg="1"/>
      <p:bldP spid="69675" grpId="0" animBg="1"/>
      <p:bldP spid="69686" grpId="0" animBg="1"/>
      <p:bldP spid="69687" grpId="0" animBg="1"/>
      <p:bldP spid="69688" grpId="0" animBg="1"/>
      <p:bldP spid="69689" grpId="0" animBg="1"/>
      <p:bldP spid="69690" grpId="0"/>
      <p:bldP spid="69691" grpId="0"/>
      <p:bldP spid="69692" grpId="0" animBg="1"/>
      <p:bldP spid="69693" grpId="0" animBg="1"/>
      <p:bldP spid="69694" grpId="0"/>
      <p:bldP spid="69695" grpId="0"/>
      <p:bldP spid="69696" grpId="0" animBg="1"/>
      <p:bldP spid="69697" grpId="0" animBg="1"/>
      <p:bldP spid="69698" grpId="0"/>
      <p:bldP spid="69699" grpId="0"/>
      <p:bldP spid="69700" grpId="0" animBg="1"/>
      <p:bldP spid="69701" grpId="0" animBg="1"/>
      <p:bldP spid="69701" grpId="1" animBg="1"/>
      <p:bldP spid="69702" grpId="0" animBg="1"/>
      <p:bldP spid="69702" grpId="1" animBg="1"/>
      <p:bldP spid="69705" grpId="0"/>
      <p:bldP spid="69706" grpId="0" build="allAtOnce"/>
      <p:bldP spid="69707" grpId="0"/>
      <p:bldP spid="69715" grpId="0" animBg="1"/>
      <p:bldP spid="69715" grpId="1" animBg="1"/>
      <p:bldP spid="69728" grpId="0" animBg="1"/>
      <p:bldP spid="69728" grpId="1" animBg="1"/>
      <p:bldP spid="69729" grpId="0" animBg="1"/>
      <p:bldP spid="69729" grpId="1" animBg="1"/>
      <p:bldP spid="69730" grpId="0" animBg="1"/>
      <p:bldP spid="69730" grpId="1" animBg="1"/>
      <p:bldP spid="69737" grpId="0" animBg="1"/>
      <p:bldP spid="69732" grpId="0" animBg="1"/>
      <p:bldP spid="69734" grpId="0" animBg="1"/>
      <p:bldP spid="69735" grpId="0" animBg="1"/>
      <p:bldP spid="69736" grpId="0" animBg="1"/>
      <p:bldP spid="6973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1859340"/>
            <a:ext cx="7992888" cy="3046988"/>
          </a:xfrm>
          <a:prstGeom prst="rect">
            <a:avLst/>
          </a:prstGeom>
        </p:spPr>
        <p:txBody>
          <a:bodyPr wrap="square">
            <a:spAutoFit/>
          </a:bodyPr>
          <a:lstStyle/>
          <a:p>
            <a:pPr algn="just"/>
            <a:r>
              <a:rPr lang="tr-TR" sz="2400" dirty="0" err="1"/>
              <a:t>Ricardo</a:t>
            </a:r>
            <a:r>
              <a:rPr lang="tr-TR" sz="2400" dirty="0"/>
              <a:t> modeli ile fırsat maliyeti birbirinin tersidir. Fırsat maliyetlerinde sadece emek-değer teorisine bağlı kalınmayıp diğer faktörlerin de üretime katılmaları halinde toplam maliyet elde edilir. Bir maldan ilave 1 birim üretilmesi için diğer malın üretiminden vazgeçilmesi gereken maliyet kastedilir. Bu teoride üretim faktörlerinin tam istihdamda olduğu varsayılır. Fırsat maliyetinde üretime katılan üretim maliyetleri bir para birimi ya da ortak bir değer altında </a:t>
            </a:r>
            <a:r>
              <a:rPr lang="tr-TR" sz="2400" dirty="0" smtClean="0"/>
              <a:t>toplanmaktadır.</a:t>
            </a:r>
            <a:endParaRPr lang="tr-TR" sz="2400" dirty="0"/>
          </a:p>
        </p:txBody>
      </p:sp>
    </p:spTree>
    <p:extLst>
      <p:ext uri="{BB962C8B-B14F-4D97-AF65-F5344CB8AC3E}">
        <p14:creationId xmlns:p14="http://schemas.microsoft.com/office/powerpoint/2010/main" val="18320237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A306872C-5886-477B-8FC9-7A8BC79C0737}" type="slidenum">
              <a:rPr lang="tr-TR" altLang="tr-TR" sz="1400" smtClean="0">
                <a:solidFill>
                  <a:prstClr val="black"/>
                </a:solidFill>
              </a:rPr>
              <a:pPr eaLnBrk="1" hangingPunct="1">
                <a:spcBef>
                  <a:spcPct val="0"/>
                </a:spcBef>
                <a:buClrTx/>
                <a:buSzTx/>
                <a:buFontTx/>
                <a:buNone/>
              </a:pPr>
              <a:t>47</a:t>
            </a:fld>
            <a:endParaRPr lang="tr-TR" altLang="tr-TR" sz="1400" smtClean="0">
              <a:solidFill>
                <a:prstClr val="black"/>
              </a:solidFill>
            </a:endParaRPr>
          </a:p>
        </p:txBody>
      </p:sp>
      <p:sp>
        <p:nvSpPr>
          <p:cNvPr id="43011" name="Rectangle 34"/>
          <p:cNvSpPr>
            <a:spLocks noChangeArrowheads="1"/>
          </p:cNvSpPr>
          <p:nvPr/>
        </p:nvSpPr>
        <p:spPr bwMode="auto">
          <a:xfrm>
            <a:off x="307181" y="404664"/>
            <a:ext cx="77930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dirty="0">
                <a:solidFill>
                  <a:srgbClr val="800080"/>
                </a:solidFill>
              </a:rPr>
              <a:t>SABİT MALİYETLER VE DIŞ TİCARET</a:t>
            </a:r>
          </a:p>
        </p:txBody>
      </p:sp>
      <p:sp>
        <p:nvSpPr>
          <p:cNvPr id="43012" name="Text Box 9"/>
          <p:cNvSpPr txBox="1">
            <a:spLocks noChangeArrowheads="1"/>
          </p:cNvSpPr>
          <p:nvPr/>
        </p:nvSpPr>
        <p:spPr bwMode="auto">
          <a:xfrm>
            <a:off x="1908175" y="4005263"/>
            <a:ext cx="4235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1000">
                <a:solidFill>
                  <a:prstClr val="black"/>
                </a:solidFill>
              </a:rPr>
              <a:t>Grafik 1:Sabit maliyet koşulları altında dönüşün Eğrisi</a:t>
            </a:r>
          </a:p>
        </p:txBody>
      </p:sp>
      <p:sp>
        <p:nvSpPr>
          <p:cNvPr id="43013" name="Rectangle 31"/>
          <p:cNvSpPr>
            <a:spLocks noChangeArrowheads="1"/>
          </p:cNvSpPr>
          <p:nvPr/>
        </p:nvSpPr>
        <p:spPr bwMode="auto">
          <a:xfrm>
            <a:off x="4067175" y="4868863"/>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3014" name="Rectangle 32"/>
          <p:cNvSpPr>
            <a:spLocks noChangeArrowheads="1"/>
          </p:cNvSpPr>
          <p:nvPr/>
        </p:nvSpPr>
        <p:spPr bwMode="auto">
          <a:xfrm>
            <a:off x="4067175" y="5589588"/>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3015" name="Rectangle 33"/>
          <p:cNvSpPr>
            <a:spLocks noChangeArrowheads="1"/>
          </p:cNvSpPr>
          <p:nvPr/>
        </p:nvSpPr>
        <p:spPr bwMode="auto">
          <a:xfrm>
            <a:off x="642938" y="4572000"/>
            <a:ext cx="7848600"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buClr>
                <a:srgbClr val="800080"/>
              </a:buClr>
            </a:pPr>
            <a:r>
              <a:rPr lang="tr-TR" altLang="tr-TR" sz="2000" dirty="0">
                <a:solidFill>
                  <a:srgbClr val="800080"/>
                </a:solidFill>
              </a:rPr>
              <a:t> </a:t>
            </a:r>
            <a:r>
              <a:rPr lang="tr-TR" altLang="tr-TR" sz="2000" dirty="0">
                <a:solidFill>
                  <a:prstClr val="black"/>
                </a:solidFill>
              </a:rPr>
              <a:t>AB doğrusu Türkiye’nin dönüşüm eğrisidir</a:t>
            </a:r>
            <a:r>
              <a:rPr lang="tr-TR" altLang="tr-TR" sz="2000" dirty="0" smtClean="0">
                <a:solidFill>
                  <a:prstClr val="black"/>
                </a:solidFill>
              </a:rPr>
              <a:t>. Türkiye </a:t>
            </a:r>
            <a:r>
              <a:rPr lang="tr-TR" altLang="tr-TR" sz="2000" dirty="0">
                <a:solidFill>
                  <a:prstClr val="black"/>
                </a:solidFill>
              </a:rPr>
              <a:t>tüm kaynaklarını tarımda çalıştırırsa 1000 birim tarım ürünü elde eder. Eğer tüm kaynaklarını sanayide çalıştırırsa 100 birim sanayi ürünü elde eder. </a:t>
            </a:r>
          </a:p>
          <a:p>
            <a:pPr algn="just" eaLnBrk="1" hangingPunct="1">
              <a:buClr>
                <a:srgbClr val="800080"/>
              </a:buClr>
            </a:pPr>
            <a:r>
              <a:rPr lang="tr-TR" altLang="tr-TR" sz="2000" dirty="0">
                <a:solidFill>
                  <a:prstClr val="black"/>
                </a:solidFill>
              </a:rPr>
              <a:t>A ile B arasındaki noktalar ülkenin her iki maldan birlikte üretebileceği miktarları gösterir</a:t>
            </a:r>
          </a:p>
        </p:txBody>
      </p:sp>
      <p:sp>
        <p:nvSpPr>
          <p:cNvPr id="43016" name="Line 4"/>
          <p:cNvSpPr>
            <a:spLocks noChangeShapeType="1"/>
          </p:cNvSpPr>
          <p:nvPr/>
        </p:nvSpPr>
        <p:spPr bwMode="auto">
          <a:xfrm>
            <a:off x="2009775" y="3727450"/>
            <a:ext cx="21796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3017" name="Line 5"/>
          <p:cNvSpPr>
            <a:spLocks noChangeShapeType="1"/>
          </p:cNvSpPr>
          <p:nvPr/>
        </p:nvSpPr>
        <p:spPr bwMode="auto">
          <a:xfrm flipV="1">
            <a:off x="2009775" y="2127250"/>
            <a:ext cx="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3018" name="Text Box 6"/>
          <p:cNvSpPr txBox="1">
            <a:spLocks noChangeArrowheads="1"/>
          </p:cNvSpPr>
          <p:nvPr/>
        </p:nvSpPr>
        <p:spPr bwMode="auto">
          <a:xfrm>
            <a:off x="4038600" y="3748088"/>
            <a:ext cx="677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3019" name="Text Box 7"/>
          <p:cNvSpPr txBox="1">
            <a:spLocks noChangeArrowheads="1"/>
          </p:cNvSpPr>
          <p:nvPr/>
        </p:nvSpPr>
        <p:spPr bwMode="auto">
          <a:xfrm>
            <a:off x="1619250" y="1976438"/>
            <a:ext cx="12239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3020" name="Text Box 8"/>
          <p:cNvSpPr txBox="1">
            <a:spLocks noChangeArrowheads="1"/>
          </p:cNvSpPr>
          <p:nvPr/>
        </p:nvSpPr>
        <p:spPr bwMode="auto">
          <a:xfrm>
            <a:off x="1838325" y="3732213"/>
            <a:ext cx="3571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3021" name="Text Box 26"/>
          <p:cNvSpPr txBox="1">
            <a:spLocks noChangeArrowheads="1"/>
          </p:cNvSpPr>
          <p:nvPr/>
        </p:nvSpPr>
        <p:spPr bwMode="auto">
          <a:xfrm>
            <a:off x="1619250" y="2708275"/>
            <a:ext cx="4508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a:t>
            </a:r>
          </a:p>
        </p:txBody>
      </p:sp>
      <p:sp>
        <p:nvSpPr>
          <p:cNvPr id="43022" name="Text Box 36"/>
          <p:cNvSpPr txBox="1">
            <a:spLocks noChangeArrowheads="1"/>
          </p:cNvSpPr>
          <p:nvPr/>
        </p:nvSpPr>
        <p:spPr bwMode="auto">
          <a:xfrm>
            <a:off x="2017713" y="2730500"/>
            <a:ext cx="2746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B</a:t>
            </a:r>
          </a:p>
        </p:txBody>
      </p:sp>
      <p:sp>
        <p:nvSpPr>
          <p:cNvPr id="43023" name="Text Box 37"/>
          <p:cNvSpPr txBox="1">
            <a:spLocks noChangeArrowheads="1"/>
          </p:cNvSpPr>
          <p:nvPr/>
        </p:nvSpPr>
        <p:spPr bwMode="auto">
          <a:xfrm>
            <a:off x="3932238" y="3516313"/>
            <a:ext cx="27146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a:t>
            </a:r>
          </a:p>
        </p:txBody>
      </p:sp>
      <p:sp>
        <p:nvSpPr>
          <p:cNvPr id="43024" name="Text Box 38"/>
          <p:cNvSpPr txBox="1">
            <a:spLocks noChangeArrowheads="1"/>
          </p:cNvSpPr>
          <p:nvPr/>
        </p:nvSpPr>
        <p:spPr bwMode="auto">
          <a:xfrm>
            <a:off x="2709863" y="2452688"/>
            <a:ext cx="1063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TÜRKİYE’NİN DÖNÜŞÜM EĞRİSİ</a:t>
            </a:r>
          </a:p>
        </p:txBody>
      </p:sp>
      <p:sp>
        <p:nvSpPr>
          <p:cNvPr id="43025" name="Line 39"/>
          <p:cNvSpPr>
            <a:spLocks noChangeShapeType="1"/>
          </p:cNvSpPr>
          <p:nvPr/>
        </p:nvSpPr>
        <p:spPr bwMode="auto">
          <a:xfrm>
            <a:off x="4783138" y="3748088"/>
            <a:ext cx="2181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3026" name="Line 40"/>
          <p:cNvSpPr>
            <a:spLocks noChangeShapeType="1"/>
          </p:cNvSpPr>
          <p:nvPr/>
        </p:nvSpPr>
        <p:spPr bwMode="auto">
          <a:xfrm flipV="1">
            <a:off x="4783138" y="2149475"/>
            <a:ext cx="0" cy="15986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3027" name="Text Box 41"/>
          <p:cNvSpPr txBox="1">
            <a:spLocks noChangeArrowheads="1"/>
          </p:cNvSpPr>
          <p:nvPr/>
        </p:nvSpPr>
        <p:spPr bwMode="auto">
          <a:xfrm>
            <a:off x="6811963" y="3770313"/>
            <a:ext cx="639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3028" name="Text Box 42"/>
          <p:cNvSpPr txBox="1">
            <a:spLocks noChangeArrowheads="1"/>
          </p:cNvSpPr>
          <p:nvPr/>
        </p:nvSpPr>
        <p:spPr bwMode="auto">
          <a:xfrm>
            <a:off x="4392613" y="1905000"/>
            <a:ext cx="12588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3029" name="Text Box 43"/>
          <p:cNvSpPr txBox="1">
            <a:spLocks noChangeArrowheads="1"/>
          </p:cNvSpPr>
          <p:nvPr/>
        </p:nvSpPr>
        <p:spPr bwMode="auto">
          <a:xfrm>
            <a:off x="4611688" y="3754438"/>
            <a:ext cx="5365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3030" name="Text Box 45"/>
          <p:cNvSpPr txBox="1">
            <a:spLocks noChangeArrowheads="1"/>
          </p:cNvSpPr>
          <p:nvPr/>
        </p:nvSpPr>
        <p:spPr bwMode="auto">
          <a:xfrm>
            <a:off x="4325938" y="2205038"/>
            <a:ext cx="7493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3031" name="Text Box 46"/>
          <p:cNvSpPr txBox="1">
            <a:spLocks noChangeArrowheads="1"/>
          </p:cNvSpPr>
          <p:nvPr/>
        </p:nvSpPr>
        <p:spPr bwMode="auto">
          <a:xfrm>
            <a:off x="4932363" y="2205038"/>
            <a:ext cx="2746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N</a:t>
            </a:r>
          </a:p>
        </p:txBody>
      </p:sp>
      <p:sp>
        <p:nvSpPr>
          <p:cNvPr id="43032" name="Text Box 47"/>
          <p:cNvSpPr txBox="1">
            <a:spLocks noChangeArrowheads="1"/>
          </p:cNvSpPr>
          <p:nvPr/>
        </p:nvSpPr>
        <p:spPr bwMode="auto">
          <a:xfrm>
            <a:off x="6659563" y="3429000"/>
            <a:ext cx="2730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M</a:t>
            </a:r>
          </a:p>
        </p:txBody>
      </p:sp>
      <p:sp>
        <p:nvSpPr>
          <p:cNvPr id="43033" name="Text Box 48"/>
          <p:cNvSpPr txBox="1">
            <a:spLocks noChangeArrowheads="1"/>
          </p:cNvSpPr>
          <p:nvPr/>
        </p:nvSpPr>
        <p:spPr bwMode="auto">
          <a:xfrm>
            <a:off x="5580063" y="2428875"/>
            <a:ext cx="1063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ABD’NİN DÖNÜŞÜM EĞRİSİ</a:t>
            </a:r>
          </a:p>
        </p:txBody>
      </p:sp>
      <p:sp>
        <p:nvSpPr>
          <p:cNvPr id="43034" name="Text Box 49"/>
          <p:cNvSpPr txBox="1">
            <a:spLocks noChangeArrowheads="1"/>
          </p:cNvSpPr>
          <p:nvPr/>
        </p:nvSpPr>
        <p:spPr bwMode="auto">
          <a:xfrm>
            <a:off x="6376988" y="3795713"/>
            <a:ext cx="4794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3035" name="Text Box 50"/>
          <p:cNvSpPr txBox="1">
            <a:spLocks noChangeArrowheads="1"/>
          </p:cNvSpPr>
          <p:nvPr/>
        </p:nvSpPr>
        <p:spPr bwMode="auto">
          <a:xfrm>
            <a:off x="3613150" y="3749675"/>
            <a:ext cx="4778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3036" name="Rectangle 53"/>
          <p:cNvSpPr>
            <a:spLocks noChangeArrowheads="1"/>
          </p:cNvSpPr>
          <p:nvPr/>
        </p:nvSpPr>
        <p:spPr bwMode="auto">
          <a:xfrm>
            <a:off x="755650" y="2708275"/>
            <a:ext cx="7777163"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2000">
              <a:solidFill>
                <a:prstClr val="black"/>
              </a:solidFill>
            </a:endParaRPr>
          </a:p>
        </p:txBody>
      </p:sp>
      <p:sp>
        <p:nvSpPr>
          <p:cNvPr id="43037" name="30 Dik Üçgen"/>
          <p:cNvSpPr>
            <a:spLocks noChangeArrowheads="1"/>
          </p:cNvSpPr>
          <p:nvPr/>
        </p:nvSpPr>
        <p:spPr bwMode="auto">
          <a:xfrm rot="-169070">
            <a:off x="2720975" y="3157538"/>
            <a:ext cx="571500" cy="285750"/>
          </a:xfrm>
          <a:prstGeom prst="rtTriangle">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3038" name="Line 23"/>
          <p:cNvSpPr>
            <a:spLocks noChangeShapeType="1"/>
          </p:cNvSpPr>
          <p:nvPr/>
        </p:nvSpPr>
        <p:spPr bwMode="auto">
          <a:xfrm>
            <a:off x="2017713" y="2868613"/>
            <a:ext cx="1914525" cy="833437"/>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3039" name="31 Dik Üçgen"/>
          <p:cNvSpPr>
            <a:spLocks noChangeArrowheads="1"/>
          </p:cNvSpPr>
          <p:nvPr/>
        </p:nvSpPr>
        <p:spPr bwMode="auto">
          <a:xfrm rot="-169070">
            <a:off x="5640388" y="2914650"/>
            <a:ext cx="563562" cy="457200"/>
          </a:xfrm>
          <a:prstGeom prst="rtTriangle">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3040" name="Line 44"/>
          <p:cNvSpPr>
            <a:spLocks noChangeShapeType="1"/>
          </p:cNvSpPr>
          <p:nvPr/>
        </p:nvSpPr>
        <p:spPr bwMode="auto">
          <a:xfrm>
            <a:off x="4783138" y="2312988"/>
            <a:ext cx="1922462" cy="140970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3041" name="32 Metin kutusu"/>
          <p:cNvSpPr txBox="1">
            <a:spLocks noChangeArrowheads="1"/>
          </p:cNvSpPr>
          <p:nvPr/>
        </p:nvSpPr>
        <p:spPr bwMode="auto">
          <a:xfrm>
            <a:off x="2071688" y="3143250"/>
            <a:ext cx="6429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900">
                <a:solidFill>
                  <a:prstClr val="black"/>
                </a:solidFill>
                <a:latin typeface="Times New Roman" pitchFamily="18" charset="0"/>
                <a:cs typeface="Times New Roman" pitchFamily="18" charset="0"/>
              </a:rPr>
              <a:t>1 Sanayi</a:t>
            </a:r>
          </a:p>
        </p:txBody>
      </p:sp>
      <p:sp>
        <p:nvSpPr>
          <p:cNvPr id="43042" name="33 Metin kutusu"/>
          <p:cNvSpPr txBox="1">
            <a:spLocks noChangeArrowheads="1"/>
          </p:cNvSpPr>
          <p:nvPr/>
        </p:nvSpPr>
        <p:spPr bwMode="auto">
          <a:xfrm>
            <a:off x="2714625" y="3429000"/>
            <a:ext cx="785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1000">
                <a:solidFill>
                  <a:prstClr val="black"/>
                </a:solidFill>
                <a:latin typeface="Times New Roman" pitchFamily="18" charset="0"/>
                <a:cs typeface="Times New Roman" pitchFamily="18" charset="0"/>
              </a:rPr>
              <a:t>1 0Tarım</a:t>
            </a:r>
          </a:p>
        </p:txBody>
      </p:sp>
      <p:sp>
        <p:nvSpPr>
          <p:cNvPr id="43043" name="35 Metin kutusu"/>
          <p:cNvSpPr txBox="1">
            <a:spLocks noChangeArrowheads="1"/>
          </p:cNvSpPr>
          <p:nvPr/>
        </p:nvSpPr>
        <p:spPr bwMode="auto">
          <a:xfrm>
            <a:off x="4929188" y="3071813"/>
            <a:ext cx="6429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900">
                <a:solidFill>
                  <a:prstClr val="black"/>
                </a:solidFill>
                <a:latin typeface="Times New Roman" pitchFamily="18" charset="0"/>
                <a:cs typeface="Times New Roman" pitchFamily="18" charset="0"/>
              </a:rPr>
              <a:t>1 Sanayi</a:t>
            </a:r>
          </a:p>
        </p:txBody>
      </p:sp>
      <p:sp>
        <p:nvSpPr>
          <p:cNvPr id="43044" name="36 Metin kutusu"/>
          <p:cNvSpPr txBox="1">
            <a:spLocks noChangeArrowheads="1"/>
          </p:cNvSpPr>
          <p:nvPr/>
        </p:nvSpPr>
        <p:spPr bwMode="auto">
          <a:xfrm>
            <a:off x="5500688" y="3429000"/>
            <a:ext cx="785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1000">
                <a:solidFill>
                  <a:prstClr val="black"/>
                </a:solidFill>
                <a:latin typeface="Times New Roman" pitchFamily="18" charset="0"/>
                <a:cs typeface="Times New Roman" pitchFamily="18" charset="0"/>
              </a:rPr>
              <a:t>1 Tarım</a:t>
            </a:r>
          </a:p>
        </p:txBody>
      </p:sp>
    </p:spTree>
    <p:extLst>
      <p:ext uri="{BB962C8B-B14F-4D97-AF65-F5344CB8AC3E}">
        <p14:creationId xmlns:p14="http://schemas.microsoft.com/office/powerpoint/2010/main" val="272161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535FDF57-E456-438B-ACA6-61015749464F}" type="slidenum">
              <a:rPr lang="tr-TR" altLang="tr-TR" sz="1400" smtClean="0">
                <a:solidFill>
                  <a:prstClr val="black"/>
                </a:solidFill>
              </a:rPr>
              <a:pPr eaLnBrk="1" hangingPunct="1">
                <a:spcBef>
                  <a:spcPct val="0"/>
                </a:spcBef>
                <a:buClrTx/>
                <a:buSzTx/>
                <a:buFontTx/>
                <a:buNone/>
              </a:pPr>
              <a:t>48</a:t>
            </a:fld>
            <a:endParaRPr lang="tr-TR" altLang="tr-TR" sz="1400" smtClean="0">
              <a:solidFill>
                <a:prstClr val="black"/>
              </a:solidFill>
            </a:endParaRPr>
          </a:p>
        </p:txBody>
      </p:sp>
      <p:sp>
        <p:nvSpPr>
          <p:cNvPr id="44035" name="Rectangle 34"/>
          <p:cNvSpPr>
            <a:spLocks noChangeArrowheads="1"/>
          </p:cNvSpPr>
          <p:nvPr/>
        </p:nvSpPr>
        <p:spPr bwMode="auto">
          <a:xfrm>
            <a:off x="1150938" y="908050"/>
            <a:ext cx="77930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dirty="0">
                <a:solidFill>
                  <a:srgbClr val="800080"/>
                </a:solidFill>
              </a:rPr>
              <a:t>SABİT MALİYETLER VE DIŞ TİCARET</a:t>
            </a:r>
          </a:p>
        </p:txBody>
      </p:sp>
      <p:sp>
        <p:nvSpPr>
          <p:cNvPr id="44036" name="Text Box 9"/>
          <p:cNvSpPr txBox="1">
            <a:spLocks noChangeArrowheads="1"/>
          </p:cNvSpPr>
          <p:nvPr/>
        </p:nvSpPr>
        <p:spPr bwMode="auto">
          <a:xfrm>
            <a:off x="1908175" y="4005263"/>
            <a:ext cx="4235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1000">
                <a:solidFill>
                  <a:prstClr val="black"/>
                </a:solidFill>
              </a:rPr>
              <a:t>Grafik 1:Sabit maliyet koşulları altında dönüşün Eğrisi</a:t>
            </a:r>
          </a:p>
        </p:txBody>
      </p:sp>
      <p:sp>
        <p:nvSpPr>
          <p:cNvPr id="44037" name="Rectangle 31"/>
          <p:cNvSpPr>
            <a:spLocks noChangeArrowheads="1"/>
          </p:cNvSpPr>
          <p:nvPr/>
        </p:nvSpPr>
        <p:spPr bwMode="auto">
          <a:xfrm>
            <a:off x="4067175" y="4868863"/>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4038" name="Rectangle 32"/>
          <p:cNvSpPr>
            <a:spLocks noChangeArrowheads="1"/>
          </p:cNvSpPr>
          <p:nvPr/>
        </p:nvSpPr>
        <p:spPr bwMode="auto">
          <a:xfrm>
            <a:off x="4067175" y="5589588"/>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4039" name="Rectangle 33"/>
          <p:cNvSpPr>
            <a:spLocks noChangeArrowheads="1"/>
          </p:cNvSpPr>
          <p:nvPr/>
        </p:nvSpPr>
        <p:spPr bwMode="auto">
          <a:xfrm>
            <a:off x="642938" y="4572000"/>
            <a:ext cx="7848600"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r>
              <a:rPr lang="tr-TR" altLang="tr-TR" sz="2000" dirty="0">
                <a:solidFill>
                  <a:prstClr val="black"/>
                </a:solidFill>
              </a:rPr>
              <a:t>Dönüşüm eğrisinin </a:t>
            </a:r>
            <a:r>
              <a:rPr lang="tr-TR" altLang="tr-TR" sz="2000" dirty="0" smtClean="0">
                <a:solidFill>
                  <a:prstClr val="black"/>
                </a:solidFill>
              </a:rPr>
              <a:t>eğimi, </a:t>
            </a:r>
            <a:r>
              <a:rPr lang="tr-TR" altLang="tr-TR" sz="2000" dirty="0">
                <a:solidFill>
                  <a:prstClr val="black"/>
                </a:solidFill>
              </a:rPr>
              <a:t>tarım ürününün sanayi ürünü cinsinden fiyatını gösterir. </a:t>
            </a:r>
          </a:p>
          <a:p>
            <a:pPr eaLnBrk="1" hangingPunct="1">
              <a:buClr>
                <a:srgbClr val="800080"/>
              </a:buClr>
              <a:buFont typeface="Wingdings" pitchFamily="2" charset="2"/>
              <a:buNone/>
            </a:pPr>
            <a:r>
              <a:rPr lang="tr-TR" altLang="tr-TR" sz="2000" dirty="0">
                <a:solidFill>
                  <a:prstClr val="black"/>
                </a:solidFill>
              </a:rPr>
              <a:t>	AB doğrusunun eğimi = 	OB/OA = 100/1000 = 1/10</a:t>
            </a:r>
          </a:p>
          <a:p>
            <a:pPr eaLnBrk="1" hangingPunct="1">
              <a:buClr>
                <a:srgbClr val="800080"/>
              </a:buClr>
              <a:buFont typeface="Wingdings" pitchFamily="2" charset="2"/>
              <a:buNone/>
            </a:pPr>
            <a:r>
              <a:rPr lang="tr-TR" altLang="tr-TR" sz="2000" dirty="0">
                <a:solidFill>
                  <a:prstClr val="black"/>
                </a:solidFill>
              </a:rPr>
              <a:t>	       (iç fiyat oranı)</a:t>
            </a:r>
          </a:p>
          <a:p>
            <a:pPr eaLnBrk="1" hangingPunct="1">
              <a:buClr>
                <a:srgbClr val="800080"/>
              </a:buClr>
            </a:pPr>
            <a:r>
              <a:rPr lang="tr-TR" altLang="tr-TR" sz="2000" dirty="0">
                <a:solidFill>
                  <a:prstClr val="black"/>
                </a:solidFill>
              </a:rPr>
              <a:t>1 birim daha fazla sanayi ürünü elde etmek için 10 birim tarım ürününden vazgeçmek gerekir.</a:t>
            </a:r>
          </a:p>
          <a:p>
            <a:pPr eaLnBrk="1" hangingPunct="1">
              <a:buClr>
                <a:srgbClr val="800080"/>
              </a:buClr>
            </a:pPr>
            <a:endParaRPr lang="tr-TR" altLang="tr-TR" sz="2000" dirty="0">
              <a:solidFill>
                <a:srgbClr val="800080"/>
              </a:solidFill>
            </a:endParaRPr>
          </a:p>
        </p:txBody>
      </p:sp>
      <p:sp>
        <p:nvSpPr>
          <p:cNvPr id="44040" name="Line 4"/>
          <p:cNvSpPr>
            <a:spLocks noChangeShapeType="1"/>
          </p:cNvSpPr>
          <p:nvPr/>
        </p:nvSpPr>
        <p:spPr bwMode="auto">
          <a:xfrm>
            <a:off x="2009775" y="3727450"/>
            <a:ext cx="21796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4041" name="Line 5"/>
          <p:cNvSpPr>
            <a:spLocks noChangeShapeType="1"/>
          </p:cNvSpPr>
          <p:nvPr/>
        </p:nvSpPr>
        <p:spPr bwMode="auto">
          <a:xfrm flipV="1">
            <a:off x="2009775" y="2127250"/>
            <a:ext cx="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4042" name="Text Box 6"/>
          <p:cNvSpPr txBox="1">
            <a:spLocks noChangeArrowheads="1"/>
          </p:cNvSpPr>
          <p:nvPr/>
        </p:nvSpPr>
        <p:spPr bwMode="auto">
          <a:xfrm>
            <a:off x="4038600" y="3748088"/>
            <a:ext cx="677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4043" name="Text Box 7"/>
          <p:cNvSpPr txBox="1">
            <a:spLocks noChangeArrowheads="1"/>
          </p:cNvSpPr>
          <p:nvPr/>
        </p:nvSpPr>
        <p:spPr bwMode="auto">
          <a:xfrm>
            <a:off x="1619250" y="1976438"/>
            <a:ext cx="12239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4044" name="Text Box 8"/>
          <p:cNvSpPr txBox="1">
            <a:spLocks noChangeArrowheads="1"/>
          </p:cNvSpPr>
          <p:nvPr/>
        </p:nvSpPr>
        <p:spPr bwMode="auto">
          <a:xfrm>
            <a:off x="1838325" y="3732213"/>
            <a:ext cx="3571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4045" name="Text Box 26"/>
          <p:cNvSpPr txBox="1">
            <a:spLocks noChangeArrowheads="1"/>
          </p:cNvSpPr>
          <p:nvPr/>
        </p:nvSpPr>
        <p:spPr bwMode="auto">
          <a:xfrm>
            <a:off x="1619250" y="2708275"/>
            <a:ext cx="4508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a:t>
            </a:r>
          </a:p>
        </p:txBody>
      </p:sp>
      <p:sp>
        <p:nvSpPr>
          <p:cNvPr id="44046" name="Text Box 36"/>
          <p:cNvSpPr txBox="1">
            <a:spLocks noChangeArrowheads="1"/>
          </p:cNvSpPr>
          <p:nvPr/>
        </p:nvSpPr>
        <p:spPr bwMode="auto">
          <a:xfrm>
            <a:off x="2017713" y="2730500"/>
            <a:ext cx="2746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B</a:t>
            </a:r>
          </a:p>
        </p:txBody>
      </p:sp>
      <p:sp>
        <p:nvSpPr>
          <p:cNvPr id="44047" name="Text Box 37"/>
          <p:cNvSpPr txBox="1">
            <a:spLocks noChangeArrowheads="1"/>
          </p:cNvSpPr>
          <p:nvPr/>
        </p:nvSpPr>
        <p:spPr bwMode="auto">
          <a:xfrm>
            <a:off x="3932238" y="3516313"/>
            <a:ext cx="27146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a:t>
            </a:r>
          </a:p>
        </p:txBody>
      </p:sp>
      <p:sp>
        <p:nvSpPr>
          <p:cNvPr id="44048" name="Text Box 38"/>
          <p:cNvSpPr txBox="1">
            <a:spLocks noChangeArrowheads="1"/>
          </p:cNvSpPr>
          <p:nvPr/>
        </p:nvSpPr>
        <p:spPr bwMode="auto">
          <a:xfrm>
            <a:off x="2709863" y="2452688"/>
            <a:ext cx="1063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TÜRKİYE’NİN DÖNÜŞÜM EĞRİSİ</a:t>
            </a:r>
          </a:p>
        </p:txBody>
      </p:sp>
      <p:sp>
        <p:nvSpPr>
          <p:cNvPr id="44049" name="Line 39"/>
          <p:cNvSpPr>
            <a:spLocks noChangeShapeType="1"/>
          </p:cNvSpPr>
          <p:nvPr/>
        </p:nvSpPr>
        <p:spPr bwMode="auto">
          <a:xfrm>
            <a:off x="4783138" y="3748088"/>
            <a:ext cx="2181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4050" name="Line 40"/>
          <p:cNvSpPr>
            <a:spLocks noChangeShapeType="1"/>
          </p:cNvSpPr>
          <p:nvPr/>
        </p:nvSpPr>
        <p:spPr bwMode="auto">
          <a:xfrm flipV="1">
            <a:off x="4783138" y="2149475"/>
            <a:ext cx="0" cy="15986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4051" name="Text Box 41"/>
          <p:cNvSpPr txBox="1">
            <a:spLocks noChangeArrowheads="1"/>
          </p:cNvSpPr>
          <p:nvPr/>
        </p:nvSpPr>
        <p:spPr bwMode="auto">
          <a:xfrm>
            <a:off x="6811963" y="3770313"/>
            <a:ext cx="639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4052" name="Text Box 42"/>
          <p:cNvSpPr txBox="1">
            <a:spLocks noChangeArrowheads="1"/>
          </p:cNvSpPr>
          <p:nvPr/>
        </p:nvSpPr>
        <p:spPr bwMode="auto">
          <a:xfrm>
            <a:off x="4392613" y="1905000"/>
            <a:ext cx="12588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4053" name="Text Box 43"/>
          <p:cNvSpPr txBox="1">
            <a:spLocks noChangeArrowheads="1"/>
          </p:cNvSpPr>
          <p:nvPr/>
        </p:nvSpPr>
        <p:spPr bwMode="auto">
          <a:xfrm>
            <a:off x="4611688" y="3754438"/>
            <a:ext cx="5365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4054" name="Text Box 45"/>
          <p:cNvSpPr txBox="1">
            <a:spLocks noChangeArrowheads="1"/>
          </p:cNvSpPr>
          <p:nvPr/>
        </p:nvSpPr>
        <p:spPr bwMode="auto">
          <a:xfrm>
            <a:off x="4325938" y="2205038"/>
            <a:ext cx="7493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4055" name="Text Box 46"/>
          <p:cNvSpPr txBox="1">
            <a:spLocks noChangeArrowheads="1"/>
          </p:cNvSpPr>
          <p:nvPr/>
        </p:nvSpPr>
        <p:spPr bwMode="auto">
          <a:xfrm>
            <a:off x="4932363" y="2205038"/>
            <a:ext cx="2746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N</a:t>
            </a:r>
          </a:p>
        </p:txBody>
      </p:sp>
      <p:sp>
        <p:nvSpPr>
          <p:cNvPr id="44056" name="Text Box 47"/>
          <p:cNvSpPr txBox="1">
            <a:spLocks noChangeArrowheads="1"/>
          </p:cNvSpPr>
          <p:nvPr/>
        </p:nvSpPr>
        <p:spPr bwMode="auto">
          <a:xfrm>
            <a:off x="6659563" y="3429000"/>
            <a:ext cx="2730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M</a:t>
            </a:r>
          </a:p>
        </p:txBody>
      </p:sp>
      <p:sp>
        <p:nvSpPr>
          <p:cNvPr id="44057" name="Text Box 48"/>
          <p:cNvSpPr txBox="1">
            <a:spLocks noChangeArrowheads="1"/>
          </p:cNvSpPr>
          <p:nvPr/>
        </p:nvSpPr>
        <p:spPr bwMode="auto">
          <a:xfrm>
            <a:off x="5580063" y="2428875"/>
            <a:ext cx="1063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ABD’NİN DÖNÜŞÜM EĞRİSİ</a:t>
            </a:r>
          </a:p>
        </p:txBody>
      </p:sp>
      <p:sp>
        <p:nvSpPr>
          <p:cNvPr id="44058" name="Text Box 49"/>
          <p:cNvSpPr txBox="1">
            <a:spLocks noChangeArrowheads="1"/>
          </p:cNvSpPr>
          <p:nvPr/>
        </p:nvSpPr>
        <p:spPr bwMode="auto">
          <a:xfrm>
            <a:off x="6376988" y="3795713"/>
            <a:ext cx="4794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4059" name="Text Box 50"/>
          <p:cNvSpPr txBox="1">
            <a:spLocks noChangeArrowheads="1"/>
          </p:cNvSpPr>
          <p:nvPr/>
        </p:nvSpPr>
        <p:spPr bwMode="auto">
          <a:xfrm>
            <a:off x="3613150" y="3749675"/>
            <a:ext cx="4778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4060" name="Rectangle 53"/>
          <p:cNvSpPr>
            <a:spLocks noChangeArrowheads="1"/>
          </p:cNvSpPr>
          <p:nvPr/>
        </p:nvSpPr>
        <p:spPr bwMode="auto">
          <a:xfrm>
            <a:off x="755650" y="2708275"/>
            <a:ext cx="7777163"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2000">
              <a:solidFill>
                <a:prstClr val="black"/>
              </a:solidFill>
            </a:endParaRPr>
          </a:p>
        </p:txBody>
      </p:sp>
      <p:sp>
        <p:nvSpPr>
          <p:cNvPr id="44061" name="30 Dik Üçgen"/>
          <p:cNvSpPr>
            <a:spLocks noChangeArrowheads="1"/>
          </p:cNvSpPr>
          <p:nvPr/>
        </p:nvSpPr>
        <p:spPr bwMode="auto">
          <a:xfrm rot="-169070">
            <a:off x="2720975" y="3157538"/>
            <a:ext cx="571500" cy="285750"/>
          </a:xfrm>
          <a:prstGeom prst="rtTriangle">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4062" name="Line 23"/>
          <p:cNvSpPr>
            <a:spLocks noChangeShapeType="1"/>
          </p:cNvSpPr>
          <p:nvPr/>
        </p:nvSpPr>
        <p:spPr bwMode="auto">
          <a:xfrm>
            <a:off x="2017713" y="2868613"/>
            <a:ext cx="1914525" cy="833437"/>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4063" name="31 Dik Üçgen"/>
          <p:cNvSpPr>
            <a:spLocks noChangeArrowheads="1"/>
          </p:cNvSpPr>
          <p:nvPr/>
        </p:nvSpPr>
        <p:spPr bwMode="auto">
          <a:xfrm rot="-169070">
            <a:off x="5640388" y="2914650"/>
            <a:ext cx="563562" cy="457200"/>
          </a:xfrm>
          <a:prstGeom prst="rtTriangle">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4064" name="Line 44"/>
          <p:cNvSpPr>
            <a:spLocks noChangeShapeType="1"/>
          </p:cNvSpPr>
          <p:nvPr/>
        </p:nvSpPr>
        <p:spPr bwMode="auto">
          <a:xfrm>
            <a:off x="4783138" y="2312988"/>
            <a:ext cx="1922462" cy="140970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4065" name="32 Metin kutusu"/>
          <p:cNvSpPr txBox="1">
            <a:spLocks noChangeArrowheads="1"/>
          </p:cNvSpPr>
          <p:nvPr/>
        </p:nvSpPr>
        <p:spPr bwMode="auto">
          <a:xfrm>
            <a:off x="2071688" y="3143250"/>
            <a:ext cx="6429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900">
                <a:solidFill>
                  <a:prstClr val="black"/>
                </a:solidFill>
                <a:latin typeface="Times New Roman" pitchFamily="18" charset="0"/>
                <a:cs typeface="Times New Roman" pitchFamily="18" charset="0"/>
              </a:rPr>
              <a:t>1 Sanayi</a:t>
            </a:r>
          </a:p>
        </p:txBody>
      </p:sp>
      <p:sp>
        <p:nvSpPr>
          <p:cNvPr id="44066" name="33 Metin kutusu"/>
          <p:cNvSpPr txBox="1">
            <a:spLocks noChangeArrowheads="1"/>
          </p:cNvSpPr>
          <p:nvPr/>
        </p:nvSpPr>
        <p:spPr bwMode="auto">
          <a:xfrm>
            <a:off x="2714625" y="3429000"/>
            <a:ext cx="785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1000">
                <a:solidFill>
                  <a:prstClr val="black"/>
                </a:solidFill>
                <a:latin typeface="Times New Roman" pitchFamily="18" charset="0"/>
                <a:cs typeface="Times New Roman" pitchFamily="18" charset="0"/>
              </a:rPr>
              <a:t>1 0Tarım</a:t>
            </a:r>
          </a:p>
        </p:txBody>
      </p:sp>
      <p:sp>
        <p:nvSpPr>
          <p:cNvPr id="44067" name="35 Metin kutusu"/>
          <p:cNvSpPr txBox="1">
            <a:spLocks noChangeArrowheads="1"/>
          </p:cNvSpPr>
          <p:nvPr/>
        </p:nvSpPr>
        <p:spPr bwMode="auto">
          <a:xfrm>
            <a:off x="4929188" y="3071813"/>
            <a:ext cx="6429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900">
                <a:solidFill>
                  <a:prstClr val="black"/>
                </a:solidFill>
                <a:latin typeface="Times New Roman" pitchFamily="18" charset="0"/>
                <a:cs typeface="Times New Roman" pitchFamily="18" charset="0"/>
              </a:rPr>
              <a:t>1 Sanayi</a:t>
            </a:r>
          </a:p>
        </p:txBody>
      </p:sp>
      <p:sp>
        <p:nvSpPr>
          <p:cNvPr id="44068" name="36 Metin kutusu"/>
          <p:cNvSpPr txBox="1">
            <a:spLocks noChangeArrowheads="1"/>
          </p:cNvSpPr>
          <p:nvPr/>
        </p:nvSpPr>
        <p:spPr bwMode="auto">
          <a:xfrm>
            <a:off x="5500688" y="3429000"/>
            <a:ext cx="785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1000">
                <a:solidFill>
                  <a:prstClr val="black"/>
                </a:solidFill>
                <a:latin typeface="Times New Roman" pitchFamily="18" charset="0"/>
                <a:cs typeface="Times New Roman" pitchFamily="18" charset="0"/>
              </a:rPr>
              <a:t>1 Tarım</a:t>
            </a:r>
          </a:p>
        </p:txBody>
      </p:sp>
    </p:spTree>
    <p:extLst>
      <p:ext uri="{BB962C8B-B14F-4D97-AF65-F5344CB8AC3E}">
        <p14:creationId xmlns:p14="http://schemas.microsoft.com/office/powerpoint/2010/main" val="3120315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259D0656-4D16-4DCF-A633-83A4B7E6476A}" type="slidenum">
              <a:rPr lang="tr-TR" altLang="tr-TR" sz="1400" smtClean="0">
                <a:solidFill>
                  <a:prstClr val="black"/>
                </a:solidFill>
              </a:rPr>
              <a:pPr eaLnBrk="1" hangingPunct="1">
                <a:spcBef>
                  <a:spcPct val="0"/>
                </a:spcBef>
                <a:buClrTx/>
                <a:buSzTx/>
                <a:buFontTx/>
                <a:buNone/>
              </a:pPr>
              <a:t>49</a:t>
            </a:fld>
            <a:endParaRPr lang="tr-TR" altLang="tr-TR" sz="1400" smtClean="0">
              <a:solidFill>
                <a:prstClr val="black"/>
              </a:solidFill>
            </a:endParaRPr>
          </a:p>
        </p:txBody>
      </p:sp>
      <p:sp>
        <p:nvSpPr>
          <p:cNvPr id="45059" name="Rectangle 34"/>
          <p:cNvSpPr>
            <a:spLocks noChangeArrowheads="1"/>
          </p:cNvSpPr>
          <p:nvPr/>
        </p:nvSpPr>
        <p:spPr bwMode="auto">
          <a:xfrm>
            <a:off x="1150938" y="908050"/>
            <a:ext cx="77930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a:solidFill>
                  <a:srgbClr val="800080"/>
                </a:solidFill>
              </a:rPr>
              <a:t>SABİT MALİYETLER VE DIŞ TİCARET</a:t>
            </a:r>
          </a:p>
        </p:txBody>
      </p:sp>
      <p:sp>
        <p:nvSpPr>
          <p:cNvPr id="45060" name="Text Box 9"/>
          <p:cNvSpPr txBox="1">
            <a:spLocks noChangeArrowheads="1"/>
          </p:cNvSpPr>
          <p:nvPr/>
        </p:nvSpPr>
        <p:spPr bwMode="auto">
          <a:xfrm>
            <a:off x="1908175" y="4005263"/>
            <a:ext cx="4235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1000">
                <a:solidFill>
                  <a:prstClr val="black"/>
                </a:solidFill>
              </a:rPr>
              <a:t>Grafik 1:Sabit maliyet koşulları altında dönüşün Eğrisi</a:t>
            </a:r>
          </a:p>
        </p:txBody>
      </p:sp>
      <p:sp>
        <p:nvSpPr>
          <p:cNvPr id="45061" name="Rectangle 31"/>
          <p:cNvSpPr>
            <a:spLocks noChangeArrowheads="1"/>
          </p:cNvSpPr>
          <p:nvPr/>
        </p:nvSpPr>
        <p:spPr bwMode="auto">
          <a:xfrm>
            <a:off x="4067175" y="4868863"/>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5062" name="Rectangle 32"/>
          <p:cNvSpPr>
            <a:spLocks noChangeArrowheads="1"/>
          </p:cNvSpPr>
          <p:nvPr/>
        </p:nvSpPr>
        <p:spPr bwMode="auto">
          <a:xfrm>
            <a:off x="4067175" y="5589588"/>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5063" name="Rectangle 33"/>
          <p:cNvSpPr>
            <a:spLocks noChangeArrowheads="1"/>
          </p:cNvSpPr>
          <p:nvPr/>
        </p:nvSpPr>
        <p:spPr bwMode="auto">
          <a:xfrm>
            <a:off x="642938" y="4572000"/>
            <a:ext cx="7848600"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buClr>
                <a:srgbClr val="800080"/>
              </a:buClr>
            </a:pPr>
            <a:r>
              <a:rPr lang="tr-TR" altLang="tr-TR" sz="2000" dirty="0">
                <a:solidFill>
                  <a:prstClr val="black"/>
                </a:solidFill>
              </a:rPr>
              <a:t>MN doğrusu ABD’nin dönüşüm eğrisidir. </a:t>
            </a:r>
          </a:p>
          <a:p>
            <a:pPr algn="just" eaLnBrk="1" hangingPunct="1">
              <a:buClr>
                <a:srgbClr val="800080"/>
              </a:buClr>
              <a:buFont typeface="Wingdings" pitchFamily="2" charset="2"/>
              <a:buNone/>
            </a:pPr>
            <a:r>
              <a:rPr lang="tr-TR" altLang="tr-TR" sz="2000" dirty="0">
                <a:solidFill>
                  <a:prstClr val="black"/>
                </a:solidFill>
              </a:rPr>
              <a:t>	MN doğrusunun eğimi = OM/ON = 1000/1000 = 1</a:t>
            </a:r>
          </a:p>
          <a:p>
            <a:pPr algn="just" eaLnBrk="1" hangingPunct="1">
              <a:buClr>
                <a:srgbClr val="800080"/>
              </a:buClr>
              <a:buFont typeface="Wingdings" pitchFamily="2" charset="2"/>
              <a:buNone/>
            </a:pPr>
            <a:r>
              <a:rPr lang="tr-TR" altLang="tr-TR" sz="2000" dirty="0">
                <a:solidFill>
                  <a:prstClr val="black"/>
                </a:solidFill>
              </a:rPr>
              <a:t>	     (iç fiyat oranı)</a:t>
            </a:r>
          </a:p>
          <a:p>
            <a:pPr algn="just" eaLnBrk="1" hangingPunct="1">
              <a:buClr>
                <a:srgbClr val="800080"/>
              </a:buClr>
              <a:buFont typeface="Wingdings" pitchFamily="2" charset="2"/>
              <a:buNone/>
            </a:pPr>
            <a:r>
              <a:rPr lang="tr-TR" altLang="tr-TR" sz="2000" dirty="0">
                <a:solidFill>
                  <a:prstClr val="black"/>
                </a:solidFill>
              </a:rPr>
              <a:t>	1 birim daha fazla sanayi ürünü elde etmek için 1 birim tarım ürününden vazgeçmek gerekir.</a:t>
            </a:r>
          </a:p>
          <a:p>
            <a:pPr eaLnBrk="1" hangingPunct="1">
              <a:buClr>
                <a:srgbClr val="800080"/>
              </a:buClr>
            </a:pPr>
            <a:endParaRPr lang="tr-TR" altLang="tr-TR" sz="2000" dirty="0">
              <a:solidFill>
                <a:srgbClr val="800080"/>
              </a:solidFill>
            </a:endParaRPr>
          </a:p>
        </p:txBody>
      </p:sp>
      <p:sp>
        <p:nvSpPr>
          <p:cNvPr id="45064" name="Line 4"/>
          <p:cNvSpPr>
            <a:spLocks noChangeShapeType="1"/>
          </p:cNvSpPr>
          <p:nvPr/>
        </p:nvSpPr>
        <p:spPr bwMode="auto">
          <a:xfrm>
            <a:off x="2009775" y="3727450"/>
            <a:ext cx="21796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5065" name="Line 5"/>
          <p:cNvSpPr>
            <a:spLocks noChangeShapeType="1"/>
          </p:cNvSpPr>
          <p:nvPr/>
        </p:nvSpPr>
        <p:spPr bwMode="auto">
          <a:xfrm flipV="1">
            <a:off x="2009775" y="2127250"/>
            <a:ext cx="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5066" name="Text Box 6"/>
          <p:cNvSpPr txBox="1">
            <a:spLocks noChangeArrowheads="1"/>
          </p:cNvSpPr>
          <p:nvPr/>
        </p:nvSpPr>
        <p:spPr bwMode="auto">
          <a:xfrm>
            <a:off x="4038600" y="3748088"/>
            <a:ext cx="677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5067" name="Text Box 7"/>
          <p:cNvSpPr txBox="1">
            <a:spLocks noChangeArrowheads="1"/>
          </p:cNvSpPr>
          <p:nvPr/>
        </p:nvSpPr>
        <p:spPr bwMode="auto">
          <a:xfrm>
            <a:off x="1619250" y="1976438"/>
            <a:ext cx="12239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5068" name="Text Box 8"/>
          <p:cNvSpPr txBox="1">
            <a:spLocks noChangeArrowheads="1"/>
          </p:cNvSpPr>
          <p:nvPr/>
        </p:nvSpPr>
        <p:spPr bwMode="auto">
          <a:xfrm>
            <a:off x="1838325" y="3732213"/>
            <a:ext cx="3571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5069" name="Text Box 26"/>
          <p:cNvSpPr txBox="1">
            <a:spLocks noChangeArrowheads="1"/>
          </p:cNvSpPr>
          <p:nvPr/>
        </p:nvSpPr>
        <p:spPr bwMode="auto">
          <a:xfrm>
            <a:off x="1619250" y="2708275"/>
            <a:ext cx="4508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a:t>
            </a:r>
          </a:p>
        </p:txBody>
      </p:sp>
      <p:sp>
        <p:nvSpPr>
          <p:cNvPr id="45070" name="Text Box 36"/>
          <p:cNvSpPr txBox="1">
            <a:spLocks noChangeArrowheads="1"/>
          </p:cNvSpPr>
          <p:nvPr/>
        </p:nvSpPr>
        <p:spPr bwMode="auto">
          <a:xfrm>
            <a:off x="2017713" y="2730500"/>
            <a:ext cx="2746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B</a:t>
            </a:r>
          </a:p>
        </p:txBody>
      </p:sp>
      <p:sp>
        <p:nvSpPr>
          <p:cNvPr id="45071" name="Text Box 37"/>
          <p:cNvSpPr txBox="1">
            <a:spLocks noChangeArrowheads="1"/>
          </p:cNvSpPr>
          <p:nvPr/>
        </p:nvSpPr>
        <p:spPr bwMode="auto">
          <a:xfrm>
            <a:off x="3932238" y="3516313"/>
            <a:ext cx="27146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a:t>
            </a:r>
          </a:p>
        </p:txBody>
      </p:sp>
      <p:sp>
        <p:nvSpPr>
          <p:cNvPr id="45072" name="Text Box 38"/>
          <p:cNvSpPr txBox="1">
            <a:spLocks noChangeArrowheads="1"/>
          </p:cNvSpPr>
          <p:nvPr/>
        </p:nvSpPr>
        <p:spPr bwMode="auto">
          <a:xfrm>
            <a:off x="2709863" y="2452688"/>
            <a:ext cx="1063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TÜRKİYE’NİN DÖNÜŞÜM EĞRİSİ</a:t>
            </a:r>
          </a:p>
        </p:txBody>
      </p:sp>
      <p:sp>
        <p:nvSpPr>
          <p:cNvPr id="45073" name="Line 39"/>
          <p:cNvSpPr>
            <a:spLocks noChangeShapeType="1"/>
          </p:cNvSpPr>
          <p:nvPr/>
        </p:nvSpPr>
        <p:spPr bwMode="auto">
          <a:xfrm>
            <a:off x="4783138" y="3748088"/>
            <a:ext cx="2181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5074" name="Line 40"/>
          <p:cNvSpPr>
            <a:spLocks noChangeShapeType="1"/>
          </p:cNvSpPr>
          <p:nvPr/>
        </p:nvSpPr>
        <p:spPr bwMode="auto">
          <a:xfrm flipV="1">
            <a:off x="4783138" y="2149475"/>
            <a:ext cx="0" cy="15986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5075" name="Text Box 41"/>
          <p:cNvSpPr txBox="1">
            <a:spLocks noChangeArrowheads="1"/>
          </p:cNvSpPr>
          <p:nvPr/>
        </p:nvSpPr>
        <p:spPr bwMode="auto">
          <a:xfrm>
            <a:off x="6811963" y="3770313"/>
            <a:ext cx="639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5076" name="Text Box 42"/>
          <p:cNvSpPr txBox="1">
            <a:spLocks noChangeArrowheads="1"/>
          </p:cNvSpPr>
          <p:nvPr/>
        </p:nvSpPr>
        <p:spPr bwMode="auto">
          <a:xfrm>
            <a:off x="4392613" y="1905000"/>
            <a:ext cx="12588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5077" name="Text Box 43"/>
          <p:cNvSpPr txBox="1">
            <a:spLocks noChangeArrowheads="1"/>
          </p:cNvSpPr>
          <p:nvPr/>
        </p:nvSpPr>
        <p:spPr bwMode="auto">
          <a:xfrm>
            <a:off x="4611688" y="3754438"/>
            <a:ext cx="5365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5078" name="Text Box 45"/>
          <p:cNvSpPr txBox="1">
            <a:spLocks noChangeArrowheads="1"/>
          </p:cNvSpPr>
          <p:nvPr/>
        </p:nvSpPr>
        <p:spPr bwMode="auto">
          <a:xfrm>
            <a:off x="4325938" y="2205038"/>
            <a:ext cx="7493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5079" name="Text Box 46"/>
          <p:cNvSpPr txBox="1">
            <a:spLocks noChangeArrowheads="1"/>
          </p:cNvSpPr>
          <p:nvPr/>
        </p:nvSpPr>
        <p:spPr bwMode="auto">
          <a:xfrm>
            <a:off x="4932363" y="2205038"/>
            <a:ext cx="2746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N</a:t>
            </a:r>
          </a:p>
        </p:txBody>
      </p:sp>
      <p:sp>
        <p:nvSpPr>
          <p:cNvPr id="45080" name="Text Box 47"/>
          <p:cNvSpPr txBox="1">
            <a:spLocks noChangeArrowheads="1"/>
          </p:cNvSpPr>
          <p:nvPr/>
        </p:nvSpPr>
        <p:spPr bwMode="auto">
          <a:xfrm>
            <a:off x="6659563" y="3429000"/>
            <a:ext cx="2730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M</a:t>
            </a:r>
          </a:p>
        </p:txBody>
      </p:sp>
      <p:sp>
        <p:nvSpPr>
          <p:cNvPr id="45081" name="Text Box 48"/>
          <p:cNvSpPr txBox="1">
            <a:spLocks noChangeArrowheads="1"/>
          </p:cNvSpPr>
          <p:nvPr/>
        </p:nvSpPr>
        <p:spPr bwMode="auto">
          <a:xfrm>
            <a:off x="5580063" y="2428875"/>
            <a:ext cx="1063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ABD’NİN DÖNÜŞÜM EĞRİSİ</a:t>
            </a:r>
          </a:p>
        </p:txBody>
      </p:sp>
      <p:sp>
        <p:nvSpPr>
          <p:cNvPr id="45082" name="Text Box 49"/>
          <p:cNvSpPr txBox="1">
            <a:spLocks noChangeArrowheads="1"/>
          </p:cNvSpPr>
          <p:nvPr/>
        </p:nvSpPr>
        <p:spPr bwMode="auto">
          <a:xfrm>
            <a:off x="6376988" y="3795713"/>
            <a:ext cx="4794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5083" name="Text Box 50"/>
          <p:cNvSpPr txBox="1">
            <a:spLocks noChangeArrowheads="1"/>
          </p:cNvSpPr>
          <p:nvPr/>
        </p:nvSpPr>
        <p:spPr bwMode="auto">
          <a:xfrm>
            <a:off x="3613150" y="3749675"/>
            <a:ext cx="4778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5084" name="Rectangle 53"/>
          <p:cNvSpPr>
            <a:spLocks noChangeArrowheads="1"/>
          </p:cNvSpPr>
          <p:nvPr/>
        </p:nvSpPr>
        <p:spPr bwMode="auto">
          <a:xfrm>
            <a:off x="755650" y="2708275"/>
            <a:ext cx="7777163"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2000">
              <a:solidFill>
                <a:prstClr val="black"/>
              </a:solidFill>
            </a:endParaRPr>
          </a:p>
        </p:txBody>
      </p:sp>
      <p:sp>
        <p:nvSpPr>
          <p:cNvPr id="45085" name="30 Dik Üçgen"/>
          <p:cNvSpPr>
            <a:spLocks noChangeArrowheads="1"/>
          </p:cNvSpPr>
          <p:nvPr/>
        </p:nvSpPr>
        <p:spPr bwMode="auto">
          <a:xfrm rot="-169070">
            <a:off x="2720975" y="3157538"/>
            <a:ext cx="571500" cy="285750"/>
          </a:xfrm>
          <a:prstGeom prst="rtTriangle">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5086" name="Line 23"/>
          <p:cNvSpPr>
            <a:spLocks noChangeShapeType="1"/>
          </p:cNvSpPr>
          <p:nvPr/>
        </p:nvSpPr>
        <p:spPr bwMode="auto">
          <a:xfrm>
            <a:off x="2017713" y="2868613"/>
            <a:ext cx="1914525" cy="833437"/>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5087" name="31 Dik Üçgen"/>
          <p:cNvSpPr>
            <a:spLocks noChangeArrowheads="1"/>
          </p:cNvSpPr>
          <p:nvPr/>
        </p:nvSpPr>
        <p:spPr bwMode="auto">
          <a:xfrm rot="-169070">
            <a:off x="5640388" y="2914650"/>
            <a:ext cx="563562" cy="457200"/>
          </a:xfrm>
          <a:prstGeom prst="rtTriangle">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5088" name="Line 44"/>
          <p:cNvSpPr>
            <a:spLocks noChangeShapeType="1"/>
          </p:cNvSpPr>
          <p:nvPr/>
        </p:nvSpPr>
        <p:spPr bwMode="auto">
          <a:xfrm>
            <a:off x="4783138" y="2312988"/>
            <a:ext cx="1922462" cy="140970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5089" name="32 Metin kutusu"/>
          <p:cNvSpPr txBox="1">
            <a:spLocks noChangeArrowheads="1"/>
          </p:cNvSpPr>
          <p:nvPr/>
        </p:nvSpPr>
        <p:spPr bwMode="auto">
          <a:xfrm>
            <a:off x="2071688" y="3143250"/>
            <a:ext cx="6429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900">
                <a:solidFill>
                  <a:prstClr val="black"/>
                </a:solidFill>
                <a:latin typeface="Times New Roman" pitchFamily="18" charset="0"/>
                <a:cs typeface="Times New Roman" pitchFamily="18" charset="0"/>
              </a:rPr>
              <a:t>1 Sanayi</a:t>
            </a:r>
          </a:p>
        </p:txBody>
      </p:sp>
      <p:sp>
        <p:nvSpPr>
          <p:cNvPr id="45090" name="33 Metin kutusu"/>
          <p:cNvSpPr txBox="1">
            <a:spLocks noChangeArrowheads="1"/>
          </p:cNvSpPr>
          <p:nvPr/>
        </p:nvSpPr>
        <p:spPr bwMode="auto">
          <a:xfrm>
            <a:off x="2714625" y="3429000"/>
            <a:ext cx="785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1000">
                <a:solidFill>
                  <a:prstClr val="black"/>
                </a:solidFill>
                <a:latin typeface="Times New Roman" pitchFamily="18" charset="0"/>
                <a:cs typeface="Times New Roman" pitchFamily="18" charset="0"/>
              </a:rPr>
              <a:t>1 0Tarım</a:t>
            </a:r>
          </a:p>
        </p:txBody>
      </p:sp>
      <p:sp>
        <p:nvSpPr>
          <p:cNvPr id="45091" name="35 Metin kutusu"/>
          <p:cNvSpPr txBox="1">
            <a:spLocks noChangeArrowheads="1"/>
          </p:cNvSpPr>
          <p:nvPr/>
        </p:nvSpPr>
        <p:spPr bwMode="auto">
          <a:xfrm>
            <a:off x="4929188" y="3071813"/>
            <a:ext cx="6429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900">
                <a:solidFill>
                  <a:prstClr val="black"/>
                </a:solidFill>
                <a:latin typeface="Times New Roman" pitchFamily="18" charset="0"/>
                <a:cs typeface="Times New Roman" pitchFamily="18" charset="0"/>
              </a:rPr>
              <a:t>1 Sanayi</a:t>
            </a:r>
          </a:p>
        </p:txBody>
      </p:sp>
      <p:sp>
        <p:nvSpPr>
          <p:cNvPr id="45092" name="36 Metin kutusu"/>
          <p:cNvSpPr txBox="1">
            <a:spLocks noChangeArrowheads="1"/>
          </p:cNvSpPr>
          <p:nvPr/>
        </p:nvSpPr>
        <p:spPr bwMode="auto">
          <a:xfrm>
            <a:off x="5500688" y="3429000"/>
            <a:ext cx="785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1000">
                <a:solidFill>
                  <a:prstClr val="black"/>
                </a:solidFill>
                <a:latin typeface="Times New Roman" pitchFamily="18" charset="0"/>
                <a:cs typeface="Times New Roman" pitchFamily="18" charset="0"/>
              </a:rPr>
              <a:t>1 Tarım</a:t>
            </a:r>
          </a:p>
        </p:txBody>
      </p:sp>
    </p:spTree>
    <p:extLst>
      <p:ext uri="{BB962C8B-B14F-4D97-AF65-F5344CB8AC3E}">
        <p14:creationId xmlns:p14="http://schemas.microsoft.com/office/powerpoint/2010/main" val="373347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5</a:t>
            </a:fld>
            <a:endParaRPr lang="tr-TR"/>
          </a:p>
        </p:txBody>
      </p:sp>
      <p:sp>
        <p:nvSpPr>
          <p:cNvPr id="3" name="Dikdörtgen 2"/>
          <p:cNvSpPr/>
          <p:nvPr/>
        </p:nvSpPr>
        <p:spPr>
          <a:xfrm>
            <a:off x="467544" y="476672"/>
            <a:ext cx="8208912" cy="5755422"/>
          </a:xfrm>
          <a:prstGeom prst="rect">
            <a:avLst/>
          </a:prstGeom>
        </p:spPr>
        <p:txBody>
          <a:bodyPr wrap="square">
            <a:spAutoFit/>
          </a:bodyPr>
          <a:lstStyle/>
          <a:p>
            <a:pPr algn="ctr"/>
            <a:r>
              <a:rPr lang="tr-TR" sz="2800" b="1" dirty="0" smtClean="0"/>
              <a:t>ARZ YÖNLÜ TEORİLER</a:t>
            </a:r>
          </a:p>
          <a:p>
            <a:pPr algn="ctr"/>
            <a:endParaRPr lang="tr-TR" sz="2800" b="1" dirty="0" smtClean="0"/>
          </a:p>
          <a:p>
            <a:pPr marL="457200" indent="-457200" algn="just">
              <a:buAutoNum type="arabicPeriod"/>
            </a:pPr>
            <a:r>
              <a:rPr lang="tr-TR" sz="2400" b="1" dirty="0" smtClean="0"/>
              <a:t>Adam </a:t>
            </a:r>
            <a:r>
              <a:rPr lang="tr-TR" sz="2400" b="1" dirty="0"/>
              <a:t>Smith’ in Mutlak Üstünlükler </a:t>
            </a:r>
            <a:r>
              <a:rPr lang="tr-TR" sz="2400" b="1" dirty="0" smtClean="0"/>
              <a:t>Teorisi</a:t>
            </a:r>
          </a:p>
          <a:p>
            <a:pPr algn="just"/>
            <a:endParaRPr lang="tr-TR" sz="2400" b="1" dirty="0"/>
          </a:p>
          <a:p>
            <a:pPr algn="just"/>
            <a:r>
              <a:rPr lang="tr-TR" sz="2400" dirty="0"/>
              <a:t>Uluslararası iktisadın modern bir bilim hâline gelmesi 18. yüzyıl Klasik iktisatçılarından Adam Smith ile başlar. Adam Smith serbest ticareti savunmuştur. Bunun için bir ülke diğer ülkelerden daha ucuza ürettiği malda uzmanlaşmalı ve karşılığında daha pahalıya ürettiği malı ithal etmelidir. Dünya kaynaklarının verimliliğini arttıran dış ticaret, sadece bir tarafın değil, her iki tarafın refahını arttıracaktır. Uzmanlaşma ve iş bölümü sonucunda ülkeler dış ticaretten kârlı </a:t>
            </a:r>
            <a:r>
              <a:rPr lang="tr-TR" sz="2400" dirty="0" smtClean="0"/>
              <a:t>çıkacaklardır. Yani </a:t>
            </a:r>
            <a:r>
              <a:rPr lang="tr-TR" sz="2400" dirty="0"/>
              <a:t>bir ülke hangi malı ucuza üretiyorsa o malda uzmanlaşmalı ve o malı üreterek o malın ihracatçısı olmalıdır. Pahalıya ürettiği malı ise ithal </a:t>
            </a:r>
            <a:r>
              <a:rPr lang="tr-TR" sz="2400" dirty="0" smtClean="0"/>
              <a:t>etmelidir.</a:t>
            </a:r>
            <a:endParaRPr lang="tr-TR" sz="2400" dirty="0"/>
          </a:p>
        </p:txBody>
      </p:sp>
    </p:spTree>
    <p:extLst>
      <p:ext uri="{BB962C8B-B14F-4D97-AF65-F5344CB8AC3E}">
        <p14:creationId xmlns:p14="http://schemas.microsoft.com/office/powerpoint/2010/main" val="37548146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2A4A013D-2B53-4D2A-8FE4-2499E82CF2FA}" type="slidenum">
              <a:rPr lang="tr-TR" altLang="tr-TR" sz="1400" smtClean="0">
                <a:solidFill>
                  <a:prstClr val="black"/>
                </a:solidFill>
              </a:rPr>
              <a:pPr eaLnBrk="1" hangingPunct="1">
                <a:spcBef>
                  <a:spcPct val="0"/>
                </a:spcBef>
                <a:buClrTx/>
                <a:buSzTx/>
                <a:buFontTx/>
                <a:buNone/>
              </a:pPr>
              <a:t>50</a:t>
            </a:fld>
            <a:endParaRPr lang="tr-TR" altLang="tr-TR" sz="1400" smtClean="0">
              <a:solidFill>
                <a:prstClr val="black"/>
              </a:solidFill>
            </a:endParaRPr>
          </a:p>
        </p:txBody>
      </p:sp>
      <p:sp>
        <p:nvSpPr>
          <p:cNvPr id="46083" name="Rectangle 34"/>
          <p:cNvSpPr>
            <a:spLocks noChangeArrowheads="1"/>
          </p:cNvSpPr>
          <p:nvPr/>
        </p:nvSpPr>
        <p:spPr bwMode="auto">
          <a:xfrm>
            <a:off x="1150938" y="908050"/>
            <a:ext cx="77930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a:solidFill>
                  <a:srgbClr val="800080"/>
                </a:solidFill>
              </a:rPr>
              <a:t>SABİT MALİYETLER VE DIŞ TİCARET</a:t>
            </a:r>
          </a:p>
        </p:txBody>
      </p:sp>
      <p:sp>
        <p:nvSpPr>
          <p:cNvPr id="46084" name="Text Box 9"/>
          <p:cNvSpPr txBox="1">
            <a:spLocks noChangeArrowheads="1"/>
          </p:cNvSpPr>
          <p:nvPr/>
        </p:nvSpPr>
        <p:spPr bwMode="auto">
          <a:xfrm>
            <a:off x="1908175" y="4005263"/>
            <a:ext cx="4235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1000">
                <a:solidFill>
                  <a:prstClr val="black"/>
                </a:solidFill>
              </a:rPr>
              <a:t>Grafik 1:Sabit maliyet koşulları altında dönüşün Eğrisi</a:t>
            </a:r>
          </a:p>
        </p:txBody>
      </p:sp>
      <p:sp>
        <p:nvSpPr>
          <p:cNvPr id="46085" name="Rectangle 31"/>
          <p:cNvSpPr>
            <a:spLocks noChangeArrowheads="1"/>
          </p:cNvSpPr>
          <p:nvPr/>
        </p:nvSpPr>
        <p:spPr bwMode="auto">
          <a:xfrm>
            <a:off x="4067175" y="4868863"/>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6086" name="Rectangle 32"/>
          <p:cNvSpPr>
            <a:spLocks noChangeArrowheads="1"/>
          </p:cNvSpPr>
          <p:nvPr/>
        </p:nvSpPr>
        <p:spPr bwMode="auto">
          <a:xfrm>
            <a:off x="4067175" y="5589588"/>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6087" name="Rectangle 33"/>
          <p:cNvSpPr>
            <a:spLocks noChangeArrowheads="1"/>
          </p:cNvSpPr>
          <p:nvPr/>
        </p:nvSpPr>
        <p:spPr bwMode="auto">
          <a:xfrm>
            <a:off x="642938" y="4572000"/>
            <a:ext cx="7848600"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buClr>
                <a:srgbClr val="800080"/>
              </a:buClr>
            </a:pPr>
            <a:r>
              <a:rPr lang="tr-TR" altLang="tr-TR" sz="2000" dirty="0">
                <a:solidFill>
                  <a:prstClr val="black"/>
                </a:solidFill>
              </a:rPr>
              <a:t>Burada iki ülkenin dış ticarette kârlı çıkabilmeleri için uluslararası fiyatın (dış ticaret hadlerinin) bu ülkelerin iç fiyat (maliyet) oranları arasında olması </a:t>
            </a:r>
            <a:r>
              <a:rPr lang="tr-TR" altLang="tr-TR" sz="2000" dirty="0" smtClean="0">
                <a:solidFill>
                  <a:prstClr val="black"/>
                </a:solidFill>
              </a:rPr>
              <a:t>gerekir</a:t>
            </a:r>
            <a:r>
              <a:rPr lang="tr-TR" altLang="tr-TR" sz="2000" dirty="0">
                <a:solidFill>
                  <a:prstClr val="black"/>
                </a:solidFill>
              </a:rPr>
              <a:t>.</a:t>
            </a:r>
          </a:p>
          <a:p>
            <a:pPr algn="just" eaLnBrk="1" hangingPunct="1">
              <a:buClr>
                <a:srgbClr val="800080"/>
              </a:buClr>
              <a:buFont typeface="Wingdings" pitchFamily="2" charset="2"/>
              <a:buNone/>
            </a:pPr>
            <a:r>
              <a:rPr lang="tr-TR" altLang="tr-TR" sz="2000" dirty="0">
                <a:solidFill>
                  <a:prstClr val="black"/>
                </a:solidFill>
              </a:rPr>
              <a:t> Türkiye’nin 		Uluslararası 		ABD’nin</a:t>
            </a:r>
          </a:p>
          <a:p>
            <a:pPr algn="just" eaLnBrk="1" hangingPunct="1">
              <a:buClr>
                <a:srgbClr val="800080"/>
              </a:buClr>
              <a:buFont typeface="Wingdings" pitchFamily="2" charset="2"/>
              <a:buNone/>
            </a:pPr>
            <a:r>
              <a:rPr lang="tr-TR" altLang="tr-TR" sz="2000" dirty="0">
                <a:solidFill>
                  <a:prstClr val="black"/>
                </a:solidFill>
              </a:rPr>
              <a:t>iç fiyat oranı		fiyat oranı		iç fiyat oranı</a:t>
            </a:r>
          </a:p>
          <a:p>
            <a:pPr algn="just" eaLnBrk="1" hangingPunct="1">
              <a:buClr>
                <a:srgbClr val="800080"/>
              </a:buClr>
              <a:buFont typeface="Wingdings" pitchFamily="2" charset="2"/>
              <a:buNone/>
            </a:pPr>
            <a:r>
              <a:rPr lang="tr-TR" altLang="tr-TR" sz="2000" dirty="0">
                <a:solidFill>
                  <a:prstClr val="black"/>
                </a:solidFill>
              </a:rPr>
              <a:t>    1/10		   </a:t>
            </a:r>
            <a:r>
              <a:rPr lang="tr-TR" altLang="tr-TR" sz="2000" dirty="0" smtClean="0">
                <a:solidFill>
                  <a:prstClr val="black"/>
                </a:solidFill>
              </a:rPr>
              <a:t>             </a:t>
            </a:r>
            <a:r>
              <a:rPr lang="tr-TR" altLang="tr-TR" sz="2000" dirty="0">
                <a:solidFill>
                  <a:prstClr val="black"/>
                </a:solidFill>
              </a:rPr>
              <a:t>1/5			</a:t>
            </a:r>
            <a:r>
              <a:rPr lang="tr-TR" altLang="tr-TR" sz="2000" dirty="0" smtClean="0">
                <a:solidFill>
                  <a:prstClr val="black"/>
                </a:solidFill>
              </a:rPr>
              <a:t>      1</a:t>
            </a:r>
            <a:endParaRPr lang="tr-TR" altLang="tr-TR" sz="2000" dirty="0">
              <a:solidFill>
                <a:prstClr val="black"/>
              </a:solidFill>
            </a:endParaRPr>
          </a:p>
          <a:p>
            <a:pPr eaLnBrk="1" hangingPunct="1">
              <a:buClr>
                <a:srgbClr val="800080"/>
              </a:buClr>
            </a:pPr>
            <a:endParaRPr lang="tr-TR" altLang="tr-TR" sz="2000" dirty="0">
              <a:solidFill>
                <a:srgbClr val="800080"/>
              </a:solidFill>
            </a:endParaRPr>
          </a:p>
        </p:txBody>
      </p:sp>
      <p:sp>
        <p:nvSpPr>
          <p:cNvPr id="46088" name="Line 4"/>
          <p:cNvSpPr>
            <a:spLocks noChangeShapeType="1"/>
          </p:cNvSpPr>
          <p:nvPr/>
        </p:nvSpPr>
        <p:spPr bwMode="auto">
          <a:xfrm>
            <a:off x="2009775" y="3727450"/>
            <a:ext cx="21796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6089" name="Line 5"/>
          <p:cNvSpPr>
            <a:spLocks noChangeShapeType="1"/>
          </p:cNvSpPr>
          <p:nvPr/>
        </p:nvSpPr>
        <p:spPr bwMode="auto">
          <a:xfrm flipV="1">
            <a:off x="2009775" y="2127250"/>
            <a:ext cx="0" cy="1600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6090" name="Text Box 6"/>
          <p:cNvSpPr txBox="1">
            <a:spLocks noChangeArrowheads="1"/>
          </p:cNvSpPr>
          <p:nvPr/>
        </p:nvSpPr>
        <p:spPr bwMode="auto">
          <a:xfrm>
            <a:off x="4038600" y="3748088"/>
            <a:ext cx="6778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6091" name="Text Box 7"/>
          <p:cNvSpPr txBox="1">
            <a:spLocks noChangeArrowheads="1"/>
          </p:cNvSpPr>
          <p:nvPr/>
        </p:nvSpPr>
        <p:spPr bwMode="auto">
          <a:xfrm>
            <a:off x="1619250" y="1976438"/>
            <a:ext cx="12239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6092" name="Text Box 8"/>
          <p:cNvSpPr txBox="1">
            <a:spLocks noChangeArrowheads="1"/>
          </p:cNvSpPr>
          <p:nvPr/>
        </p:nvSpPr>
        <p:spPr bwMode="auto">
          <a:xfrm>
            <a:off x="1838325" y="3732213"/>
            <a:ext cx="3571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6093" name="Text Box 26"/>
          <p:cNvSpPr txBox="1">
            <a:spLocks noChangeArrowheads="1"/>
          </p:cNvSpPr>
          <p:nvPr/>
        </p:nvSpPr>
        <p:spPr bwMode="auto">
          <a:xfrm>
            <a:off x="1619250" y="2708275"/>
            <a:ext cx="4508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a:t>
            </a:r>
          </a:p>
        </p:txBody>
      </p:sp>
      <p:sp>
        <p:nvSpPr>
          <p:cNvPr id="46094" name="Text Box 36"/>
          <p:cNvSpPr txBox="1">
            <a:spLocks noChangeArrowheads="1"/>
          </p:cNvSpPr>
          <p:nvPr/>
        </p:nvSpPr>
        <p:spPr bwMode="auto">
          <a:xfrm>
            <a:off x="2017713" y="2730500"/>
            <a:ext cx="2746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B</a:t>
            </a:r>
          </a:p>
        </p:txBody>
      </p:sp>
      <p:sp>
        <p:nvSpPr>
          <p:cNvPr id="46095" name="Text Box 37"/>
          <p:cNvSpPr txBox="1">
            <a:spLocks noChangeArrowheads="1"/>
          </p:cNvSpPr>
          <p:nvPr/>
        </p:nvSpPr>
        <p:spPr bwMode="auto">
          <a:xfrm>
            <a:off x="3932238" y="3516313"/>
            <a:ext cx="271462"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a:t>
            </a:r>
          </a:p>
        </p:txBody>
      </p:sp>
      <p:sp>
        <p:nvSpPr>
          <p:cNvPr id="46096" name="Text Box 38"/>
          <p:cNvSpPr txBox="1">
            <a:spLocks noChangeArrowheads="1"/>
          </p:cNvSpPr>
          <p:nvPr/>
        </p:nvSpPr>
        <p:spPr bwMode="auto">
          <a:xfrm>
            <a:off x="2709863" y="2452688"/>
            <a:ext cx="1063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TÜRKİYE’NİN DÖNÜŞÜM EĞRİSİ</a:t>
            </a:r>
          </a:p>
        </p:txBody>
      </p:sp>
      <p:sp>
        <p:nvSpPr>
          <p:cNvPr id="46097" name="Line 39"/>
          <p:cNvSpPr>
            <a:spLocks noChangeShapeType="1"/>
          </p:cNvSpPr>
          <p:nvPr/>
        </p:nvSpPr>
        <p:spPr bwMode="auto">
          <a:xfrm>
            <a:off x="4783138" y="3748088"/>
            <a:ext cx="21812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6098" name="Line 40"/>
          <p:cNvSpPr>
            <a:spLocks noChangeShapeType="1"/>
          </p:cNvSpPr>
          <p:nvPr/>
        </p:nvSpPr>
        <p:spPr bwMode="auto">
          <a:xfrm flipV="1">
            <a:off x="4783138" y="2149475"/>
            <a:ext cx="0" cy="15986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6099" name="Text Box 41"/>
          <p:cNvSpPr txBox="1">
            <a:spLocks noChangeArrowheads="1"/>
          </p:cNvSpPr>
          <p:nvPr/>
        </p:nvSpPr>
        <p:spPr bwMode="auto">
          <a:xfrm>
            <a:off x="6811963" y="3770313"/>
            <a:ext cx="6397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6100" name="Text Box 42"/>
          <p:cNvSpPr txBox="1">
            <a:spLocks noChangeArrowheads="1"/>
          </p:cNvSpPr>
          <p:nvPr/>
        </p:nvSpPr>
        <p:spPr bwMode="auto">
          <a:xfrm>
            <a:off x="4392613" y="1905000"/>
            <a:ext cx="12588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6101" name="Text Box 43"/>
          <p:cNvSpPr txBox="1">
            <a:spLocks noChangeArrowheads="1"/>
          </p:cNvSpPr>
          <p:nvPr/>
        </p:nvSpPr>
        <p:spPr bwMode="auto">
          <a:xfrm>
            <a:off x="4611688" y="3754438"/>
            <a:ext cx="5365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6102" name="Text Box 45"/>
          <p:cNvSpPr txBox="1">
            <a:spLocks noChangeArrowheads="1"/>
          </p:cNvSpPr>
          <p:nvPr/>
        </p:nvSpPr>
        <p:spPr bwMode="auto">
          <a:xfrm>
            <a:off x="4325938" y="2205038"/>
            <a:ext cx="7493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6103" name="Text Box 46"/>
          <p:cNvSpPr txBox="1">
            <a:spLocks noChangeArrowheads="1"/>
          </p:cNvSpPr>
          <p:nvPr/>
        </p:nvSpPr>
        <p:spPr bwMode="auto">
          <a:xfrm>
            <a:off x="4932363" y="2205038"/>
            <a:ext cx="2746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N</a:t>
            </a:r>
          </a:p>
        </p:txBody>
      </p:sp>
      <p:sp>
        <p:nvSpPr>
          <p:cNvPr id="46104" name="Text Box 47"/>
          <p:cNvSpPr txBox="1">
            <a:spLocks noChangeArrowheads="1"/>
          </p:cNvSpPr>
          <p:nvPr/>
        </p:nvSpPr>
        <p:spPr bwMode="auto">
          <a:xfrm>
            <a:off x="6659563" y="3429000"/>
            <a:ext cx="2730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M</a:t>
            </a:r>
          </a:p>
        </p:txBody>
      </p:sp>
      <p:sp>
        <p:nvSpPr>
          <p:cNvPr id="46105" name="Text Box 48"/>
          <p:cNvSpPr txBox="1">
            <a:spLocks noChangeArrowheads="1"/>
          </p:cNvSpPr>
          <p:nvPr/>
        </p:nvSpPr>
        <p:spPr bwMode="auto">
          <a:xfrm>
            <a:off x="5580063" y="2428875"/>
            <a:ext cx="106362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ABD’NİN DÖNÜŞÜM EĞRİSİ</a:t>
            </a:r>
          </a:p>
        </p:txBody>
      </p:sp>
      <p:sp>
        <p:nvSpPr>
          <p:cNvPr id="46106" name="Text Box 49"/>
          <p:cNvSpPr txBox="1">
            <a:spLocks noChangeArrowheads="1"/>
          </p:cNvSpPr>
          <p:nvPr/>
        </p:nvSpPr>
        <p:spPr bwMode="auto">
          <a:xfrm>
            <a:off x="6376988" y="3795713"/>
            <a:ext cx="4794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6107" name="Text Box 50"/>
          <p:cNvSpPr txBox="1">
            <a:spLocks noChangeArrowheads="1"/>
          </p:cNvSpPr>
          <p:nvPr/>
        </p:nvSpPr>
        <p:spPr bwMode="auto">
          <a:xfrm>
            <a:off x="3613150" y="3749675"/>
            <a:ext cx="4778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6108" name="Rectangle 53"/>
          <p:cNvSpPr>
            <a:spLocks noChangeArrowheads="1"/>
          </p:cNvSpPr>
          <p:nvPr/>
        </p:nvSpPr>
        <p:spPr bwMode="auto">
          <a:xfrm>
            <a:off x="755650" y="2708275"/>
            <a:ext cx="7777163"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2000">
              <a:solidFill>
                <a:prstClr val="black"/>
              </a:solidFill>
            </a:endParaRPr>
          </a:p>
        </p:txBody>
      </p:sp>
      <p:sp>
        <p:nvSpPr>
          <p:cNvPr id="46109" name="30 Dik Üçgen"/>
          <p:cNvSpPr>
            <a:spLocks noChangeArrowheads="1"/>
          </p:cNvSpPr>
          <p:nvPr/>
        </p:nvSpPr>
        <p:spPr bwMode="auto">
          <a:xfrm rot="-169070">
            <a:off x="2720975" y="3157538"/>
            <a:ext cx="571500" cy="285750"/>
          </a:xfrm>
          <a:prstGeom prst="rtTriangle">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6110" name="Line 23"/>
          <p:cNvSpPr>
            <a:spLocks noChangeShapeType="1"/>
          </p:cNvSpPr>
          <p:nvPr/>
        </p:nvSpPr>
        <p:spPr bwMode="auto">
          <a:xfrm>
            <a:off x="2017713" y="2868613"/>
            <a:ext cx="1914525" cy="833437"/>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6111" name="31 Dik Üçgen"/>
          <p:cNvSpPr>
            <a:spLocks noChangeArrowheads="1"/>
          </p:cNvSpPr>
          <p:nvPr/>
        </p:nvSpPr>
        <p:spPr bwMode="auto">
          <a:xfrm rot="-169070">
            <a:off x="5640388" y="2914650"/>
            <a:ext cx="563562" cy="457200"/>
          </a:xfrm>
          <a:prstGeom prst="rtTriangle">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6112" name="Line 44"/>
          <p:cNvSpPr>
            <a:spLocks noChangeShapeType="1"/>
          </p:cNvSpPr>
          <p:nvPr/>
        </p:nvSpPr>
        <p:spPr bwMode="auto">
          <a:xfrm>
            <a:off x="4783138" y="2312988"/>
            <a:ext cx="1922462" cy="140970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6113" name="32 Metin kutusu"/>
          <p:cNvSpPr txBox="1">
            <a:spLocks noChangeArrowheads="1"/>
          </p:cNvSpPr>
          <p:nvPr/>
        </p:nvSpPr>
        <p:spPr bwMode="auto">
          <a:xfrm>
            <a:off x="2071688" y="3143250"/>
            <a:ext cx="6429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900">
                <a:solidFill>
                  <a:prstClr val="black"/>
                </a:solidFill>
                <a:latin typeface="Times New Roman" pitchFamily="18" charset="0"/>
                <a:cs typeface="Times New Roman" pitchFamily="18" charset="0"/>
              </a:rPr>
              <a:t>1 Sanayi</a:t>
            </a:r>
          </a:p>
        </p:txBody>
      </p:sp>
      <p:sp>
        <p:nvSpPr>
          <p:cNvPr id="46114" name="33 Metin kutusu"/>
          <p:cNvSpPr txBox="1">
            <a:spLocks noChangeArrowheads="1"/>
          </p:cNvSpPr>
          <p:nvPr/>
        </p:nvSpPr>
        <p:spPr bwMode="auto">
          <a:xfrm>
            <a:off x="2714625" y="3429000"/>
            <a:ext cx="785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1000">
                <a:solidFill>
                  <a:prstClr val="black"/>
                </a:solidFill>
                <a:latin typeface="Times New Roman" pitchFamily="18" charset="0"/>
                <a:cs typeface="Times New Roman" pitchFamily="18" charset="0"/>
              </a:rPr>
              <a:t>1 0Tarım</a:t>
            </a:r>
          </a:p>
        </p:txBody>
      </p:sp>
      <p:sp>
        <p:nvSpPr>
          <p:cNvPr id="46115" name="35 Metin kutusu"/>
          <p:cNvSpPr txBox="1">
            <a:spLocks noChangeArrowheads="1"/>
          </p:cNvSpPr>
          <p:nvPr/>
        </p:nvSpPr>
        <p:spPr bwMode="auto">
          <a:xfrm>
            <a:off x="4929188" y="3071813"/>
            <a:ext cx="6429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900">
                <a:solidFill>
                  <a:prstClr val="black"/>
                </a:solidFill>
                <a:latin typeface="Times New Roman" pitchFamily="18" charset="0"/>
                <a:cs typeface="Times New Roman" pitchFamily="18" charset="0"/>
              </a:rPr>
              <a:t>1 Sanayi</a:t>
            </a:r>
          </a:p>
        </p:txBody>
      </p:sp>
      <p:sp>
        <p:nvSpPr>
          <p:cNvPr id="46116" name="36 Metin kutusu"/>
          <p:cNvSpPr txBox="1">
            <a:spLocks noChangeArrowheads="1"/>
          </p:cNvSpPr>
          <p:nvPr/>
        </p:nvSpPr>
        <p:spPr bwMode="auto">
          <a:xfrm>
            <a:off x="5500688" y="3429000"/>
            <a:ext cx="785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1000">
                <a:solidFill>
                  <a:prstClr val="black"/>
                </a:solidFill>
                <a:latin typeface="Times New Roman" pitchFamily="18" charset="0"/>
                <a:cs typeface="Times New Roman" pitchFamily="18" charset="0"/>
              </a:rPr>
              <a:t>1 Tarım</a:t>
            </a:r>
          </a:p>
        </p:txBody>
      </p:sp>
    </p:spTree>
    <p:extLst>
      <p:ext uri="{BB962C8B-B14F-4D97-AF65-F5344CB8AC3E}">
        <p14:creationId xmlns:p14="http://schemas.microsoft.com/office/powerpoint/2010/main" val="497392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F329B422-74EA-476E-AA4D-5A94D372E008}" type="slidenum">
              <a:rPr lang="tr-TR" altLang="tr-TR" sz="1400" smtClean="0">
                <a:solidFill>
                  <a:prstClr val="black"/>
                </a:solidFill>
              </a:rPr>
              <a:pPr eaLnBrk="1" hangingPunct="1">
                <a:spcBef>
                  <a:spcPct val="0"/>
                </a:spcBef>
                <a:buClrTx/>
                <a:buSzTx/>
                <a:buFontTx/>
                <a:buNone/>
              </a:pPr>
              <a:t>51</a:t>
            </a:fld>
            <a:endParaRPr lang="tr-TR" altLang="tr-TR" sz="1400" smtClean="0">
              <a:solidFill>
                <a:prstClr val="black"/>
              </a:solidFill>
            </a:endParaRPr>
          </a:p>
        </p:txBody>
      </p:sp>
      <p:sp>
        <p:nvSpPr>
          <p:cNvPr id="47107" name="Rectangle 3"/>
          <p:cNvSpPr>
            <a:spLocks noChangeArrowheads="1"/>
          </p:cNvSpPr>
          <p:nvPr/>
        </p:nvSpPr>
        <p:spPr bwMode="auto">
          <a:xfrm>
            <a:off x="1150938" y="908050"/>
            <a:ext cx="77930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a:solidFill>
                  <a:srgbClr val="800080"/>
                </a:solidFill>
              </a:rPr>
              <a:t>SABİT MALİYETLER VE DIŞ TİCARET</a:t>
            </a:r>
          </a:p>
        </p:txBody>
      </p:sp>
      <p:sp>
        <p:nvSpPr>
          <p:cNvPr id="47108" name="Text Box 4"/>
          <p:cNvSpPr txBox="1">
            <a:spLocks noChangeArrowheads="1"/>
          </p:cNvSpPr>
          <p:nvPr/>
        </p:nvSpPr>
        <p:spPr bwMode="auto">
          <a:xfrm>
            <a:off x="1692275" y="4552950"/>
            <a:ext cx="45370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1000">
                <a:solidFill>
                  <a:prstClr val="black"/>
                </a:solidFill>
              </a:rPr>
              <a:t>Grafik 1:Sabit verim koşullar ve dış ticaret</a:t>
            </a:r>
          </a:p>
        </p:txBody>
      </p:sp>
      <p:sp>
        <p:nvSpPr>
          <p:cNvPr id="47109" name="Rectangle 5"/>
          <p:cNvSpPr>
            <a:spLocks noChangeArrowheads="1"/>
          </p:cNvSpPr>
          <p:nvPr/>
        </p:nvSpPr>
        <p:spPr bwMode="auto">
          <a:xfrm>
            <a:off x="4067175" y="4868863"/>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7110" name="Rectangle 6"/>
          <p:cNvSpPr>
            <a:spLocks noChangeArrowheads="1"/>
          </p:cNvSpPr>
          <p:nvPr/>
        </p:nvSpPr>
        <p:spPr bwMode="auto">
          <a:xfrm>
            <a:off x="4067175" y="5589588"/>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7111" name="Rectangle 7"/>
          <p:cNvSpPr>
            <a:spLocks noChangeArrowheads="1"/>
          </p:cNvSpPr>
          <p:nvPr/>
        </p:nvSpPr>
        <p:spPr bwMode="auto">
          <a:xfrm>
            <a:off x="684213" y="4868863"/>
            <a:ext cx="7848600"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r>
              <a:rPr lang="tr-TR" altLang="tr-TR" sz="2000" dirty="0">
                <a:solidFill>
                  <a:prstClr val="black"/>
                </a:solidFill>
              </a:rPr>
              <a:t> FA doğrusu HF doğrusu ile paraleldir ve </a:t>
            </a:r>
            <a:r>
              <a:rPr lang="tr-TR" altLang="tr-TR" sz="2000" dirty="0" smtClean="0">
                <a:solidFill>
                  <a:prstClr val="black"/>
                </a:solidFill>
              </a:rPr>
              <a:t>uluslararası </a:t>
            </a:r>
            <a:r>
              <a:rPr lang="tr-TR" altLang="tr-TR" sz="2000" dirty="0">
                <a:solidFill>
                  <a:prstClr val="black"/>
                </a:solidFill>
              </a:rPr>
              <a:t>fiyat oranını gösterir.</a:t>
            </a:r>
          </a:p>
          <a:p>
            <a:pPr eaLnBrk="1" hangingPunct="1">
              <a:buClr>
                <a:srgbClr val="800080"/>
              </a:buClr>
            </a:pPr>
            <a:r>
              <a:rPr lang="tr-TR" altLang="tr-TR" sz="2000" dirty="0">
                <a:solidFill>
                  <a:prstClr val="black"/>
                </a:solidFill>
              </a:rPr>
              <a:t>Kapalı ekonomi durumunda Türkiye D noktasında, ABD E noktasında her iki maldan ürettiği kadar tüketmektedir.</a:t>
            </a:r>
          </a:p>
          <a:p>
            <a:pPr eaLnBrk="1" hangingPunct="1">
              <a:buClr>
                <a:srgbClr val="800080"/>
              </a:buClr>
            </a:pPr>
            <a:r>
              <a:rPr lang="tr-TR" altLang="tr-TR" sz="2000" dirty="0">
                <a:solidFill>
                  <a:prstClr val="black"/>
                </a:solidFill>
              </a:rPr>
              <a:t>Uluslararası fiyat oranı 1/5 iken her ülkede dış ticarete açılacaktır.</a:t>
            </a:r>
          </a:p>
        </p:txBody>
      </p:sp>
      <p:sp>
        <p:nvSpPr>
          <p:cNvPr id="47112" name="Line 8"/>
          <p:cNvSpPr>
            <a:spLocks noChangeShapeType="1"/>
          </p:cNvSpPr>
          <p:nvPr/>
        </p:nvSpPr>
        <p:spPr bwMode="auto">
          <a:xfrm>
            <a:off x="2062163" y="4149725"/>
            <a:ext cx="24765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13" name="Line 9"/>
          <p:cNvSpPr>
            <a:spLocks noChangeShapeType="1"/>
          </p:cNvSpPr>
          <p:nvPr/>
        </p:nvSpPr>
        <p:spPr bwMode="auto">
          <a:xfrm flipV="1">
            <a:off x="2062163" y="2178050"/>
            <a:ext cx="3175" cy="1971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14" name="Text Box 10"/>
          <p:cNvSpPr txBox="1">
            <a:spLocks noChangeArrowheads="1"/>
          </p:cNvSpPr>
          <p:nvPr/>
        </p:nvSpPr>
        <p:spPr bwMode="auto">
          <a:xfrm>
            <a:off x="4367213" y="4175125"/>
            <a:ext cx="769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7115" name="Text Box 11"/>
          <p:cNvSpPr txBox="1">
            <a:spLocks noChangeArrowheads="1"/>
          </p:cNvSpPr>
          <p:nvPr/>
        </p:nvSpPr>
        <p:spPr bwMode="auto">
          <a:xfrm>
            <a:off x="1619250" y="1992313"/>
            <a:ext cx="13906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7116" name="Text Box 12"/>
          <p:cNvSpPr txBox="1">
            <a:spLocks noChangeArrowheads="1"/>
          </p:cNvSpPr>
          <p:nvPr/>
        </p:nvSpPr>
        <p:spPr bwMode="auto">
          <a:xfrm>
            <a:off x="1868488" y="4156075"/>
            <a:ext cx="404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7117" name="Line 13"/>
          <p:cNvSpPr>
            <a:spLocks noChangeShapeType="1"/>
          </p:cNvSpPr>
          <p:nvPr/>
        </p:nvSpPr>
        <p:spPr bwMode="auto">
          <a:xfrm>
            <a:off x="2071688" y="3092450"/>
            <a:ext cx="2174875" cy="1027113"/>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18" name="Text Box 14"/>
          <p:cNvSpPr txBox="1">
            <a:spLocks noChangeArrowheads="1"/>
          </p:cNvSpPr>
          <p:nvPr/>
        </p:nvSpPr>
        <p:spPr bwMode="auto">
          <a:xfrm>
            <a:off x="1619250" y="2894013"/>
            <a:ext cx="5127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a:t>
            </a:r>
          </a:p>
        </p:txBody>
      </p:sp>
      <p:sp>
        <p:nvSpPr>
          <p:cNvPr id="47119" name="Text Box 15"/>
          <p:cNvSpPr txBox="1">
            <a:spLocks noChangeArrowheads="1"/>
          </p:cNvSpPr>
          <p:nvPr/>
        </p:nvSpPr>
        <p:spPr bwMode="auto">
          <a:xfrm>
            <a:off x="2000250" y="291306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B</a:t>
            </a:r>
          </a:p>
        </p:txBody>
      </p:sp>
      <p:sp>
        <p:nvSpPr>
          <p:cNvPr id="47120" name="Text Box 16"/>
          <p:cNvSpPr txBox="1">
            <a:spLocks noChangeArrowheads="1"/>
          </p:cNvSpPr>
          <p:nvPr/>
        </p:nvSpPr>
        <p:spPr bwMode="auto">
          <a:xfrm>
            <a:off x="4246563" y="3889375"/>
            <a:ext cx="3079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a:t>
            </a:r>
          </a:p>
        </p:txBody>
      </p:sp>
      <p:sp>
        <p:nvSpPr>
          <p:cNvPr id="47121" name="Text Box 17"/>
          <p:cNvSpPr txBox="1">
            <a:spLocks noChangeArrowheads="1"/>
          </p:cNvSpPr>
          <p:nvPr/>
        </p:nvSpPr>
        <p:spPr bwMode="auto">
          <a:xfrm>
            <a:off x="2857500" y="2579688"/>
            <a:ext cx="120808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Türkiye</a:t>
            </a:r>
          </a:p>
        </p:txBody>
      </p:sp>
      <p:sp>
        <p:nvSpPr>
          <p:cNvPr id="47122" name="Line 18"/>
          <p:cNvSpPr>
            <a:spLocks noChangeShapeType="1"/>
          </p:cNvSpPr>
          <p:nvPr/>
        </p:nvSpPr>
        <p:spPr bwMode="auto">
          <a:xfrm>
            <a:off x="5213350" y="4175125"/>
            <a:ext cx="24765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23" name="Line 19"/>
          <p:cNvSpPr>
            <a:spLocks noChangeShapeType="1"/>
          </p:cNvSpPr>
          <p:nvPr/>
        </p:nvSpPr>
        <p:spPr bwMode="auto">
          <a:xfrm flipV="1">
            <a:off x="5213350" y="2206625"/>
            <a:ext cx="1588" cy="1968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24" name="Text Box 20"/>
          <p:cNvSpPr txBox="1">
            <a:spLocks noChangeArrowheads="1"/>
          </p:cNvSpPr>
          <p:nvPr/>
        </p:nvSpPr>
        <p:spPr bwMode="auto">
          <a:xfrm>
            <a:off x="7516813" y="4203700"/>
            <a:ext cx="727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7125" name="Text Box 21"/>
          <p:cNvSpPr txBox="1">
            <a:spLocks noChangeArrowheads="1"/>
          </p:cNvSpPr>
          <p:nvPr/>
        </p:nvSpPr>
        <p:spPr bwMode="auto">
          <a:xfrm>
            <a:off x="4768850" y="1905000"/>
            <a:ext cx="1430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7126" name="Text Box 22"/>
          <p:cNvSpPr txBox="1">
            <a:spLocks noChangeArrowheads="1"/>
          </p:cNvSpPr>
          <p:nvPr/>
        </p:nvSpPr>
        <p:spPr bwMode="auto">
          <a:xfrm>
            <a:off x="5018088" y="4183063"/>
            <a:ext cx="609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7127" name="Line 23"/>
          <p:cNvSpPr>
            <a:spLocks noChangeShapeType="1"/>
          </p:cNvSpPr>
          <p:nvPr/>
        </p:nvSpPr>
        <p:spPr bwMode="auto">
          <a:xfrm>
            <a:off x="5214938" y="3071813"/>
            <a:ext cx="1285875" cy="114300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28" name="Text Box 24"/>
          <p:cNvSpPr txBox="1">
            <a:spLocks noChangeArrowheads="1"/>
          </p:cNvSpPr>
          <p:nvPr/>
        </p:nvSpPr>
        <p:spPr bwMode="auto">
          <a:xfrm>
            <a:off x="4694238" y="2928938"/>
            <a:ext cx="8509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7129" name="Text Box 25"/>
          <p:cNvSpPr txBox="1">
            <a:spLocks noChangeArrowheads="1"/>
          </p:cNvSpPr>
          <p:nvPr/>
        </p:nvSpPr>
        <p:spPr bwMode="auto">
          <a:xfrm>
            <a:off x="5143500" y="291306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H</a:t>
            </a:r>
          </a:p>
        </p:txBody>
      </p:sp>
      <p:sp>
        <p:nvSpPr>
          <p:cNvPr id="47130" name="Text Box 26"/>
          <p:cNvSpPr txBox="1">
            <a:spLocks noChangeArrowheads="1"/>
          </p:cNvSpPr>
          <p:nvPr/>
        </p:nvSpPr>
        <p:spPr bwMode="auto">
          <a:xfrm>
            <a:off x="7356475" y="3933825"/>
            <a:ext cx="3111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F</a:t>
            </a:r>
          </a:p>
        </p:txBody>
      </p:sp>
      <p:sp>
        <p:nvSpPr>
          <p:cNvPr id="47131" name="Text Box 27"/>
          <p:cNvSpPr txBox="1">
            <a:spLocks noChangeArrowheads="1"/>
          </p:cNvSpPr>
          <p:nvPr/>
        </p:nvSpPr>
        <p:spPr bwMode="auto">
          <a:xfrm>
            <a:off x="6008688" y="2605088"/>
            <a:ext cx="12080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ABD</a:t>
            </a:r>
          </a:p>
        </p:txBody>
      </p:sp>
      <p:sp>
        <p:nvSpPr>
          <p:cNvPr id="47132" name="Text Box 28"/>
          <p:cNvSpPr txBox="1">
            <a:spLocks noChangeArrowheads="1"/>
          </p:cNvSpPr>
          <p:nvPr/>
        </p:nvSpPr>
        <p:spPr bwMode="auto">
          <a:xfrm>
            <a:off x="6242050" y="4233863"/>
            <a:ext cx="5445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7133" name="Text Box 29"/>
          <p:cNvSpPr txBox="1">
            <a:spLocks noChangeArrowheads="1"/>
          </p:cNvSpPr>
          <p:nvPr/>
        </p:nvSpPr>
        <p:spPr bwMode="auto">
          <a:xfrm>
            <a:off x="3884613" y="4178300"/>
            <a:ext cx="5413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7134" name="Rectangle 30"/>
          <p:cNvSpPr>
            <a:spLocks noChangeArrowheads="1"/>
          </p:cNvSpPr>
          <p:nvPr/>
        </p:nvSpPr>
        <p:spPr bwMode="auto">
          <a:xfrm>
            <a:off x="755650" y="2708275"/>
            <a:ext cx="7777163"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2000">
              <a:solidFill>
                <a:prstClr val="black"/>
              </a:solidFill>
            </a:endParaRPr>
          </a:p>
        </p:txBody>
      </p:sp>
      <p:sp>
        <p:nvSpPr>
          <p:cNvPr id="47135" name="Line 57"/>
          <p:cNvSpPr>
            <a:spLocks noChangeShapeType="1"/>
          </p:cNvSpPr>
          <p:nvPr/>
        </p:nvSpPr>
        <p:spPr bwMode="auto">
          <a:xfrm>
            <a:off x="2071688" y="2714625"/>
            <a:ext cx="2154237" cy="1381125"/>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36" name="Text Box 58"/>
          <p:cNvSpPr txBox="1">
            <a:spLocks noChangeArrowheads="1"/>
          </p:cNvSpPr>
          <p:nvPr/>
        </p:nvSpPr>
        <p:spPr bwMode="auto">
          <a:xfrm>
            <a:off x="1619250" y="2555875"/>
            <a:ext cx="5127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200</a:t>
            </a:r>
          </a:p>
        </p:txBody>
      </p:sp>
      <p:sp>
        <p:nvSpPr>
          <p:cNvPr id="47137" name="Line 59"/>
          <p:cNvSpPr>
            <a:spLocks noChangeShapeType="1"/>
          </p:cNvSpPr>
          <p:nvPr/>
        </p:nvSpPr>
        <p:spPr bwMode="auto">
          <a:xfrm>
            <a:off x="5214938" y="3071813"/>
            <a:ext cx="2165350" cy="1077912"/>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38" name="Text Box 60"/>
          <p:cNvSpPr txBox="1">
            <a:spLocks noChangeArrowheads="1"/>
          </p:cNvSpPr>
          <p:nvPr/>
        </p:nvSpPr>
        <p:spPr bwMode="auto">
          <a:xfrm>
            <a:off x="7099300" y="4221163"/>
            <a:ext cx="5445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5000</a:t>
            </a:r>
          </a:p>
        </p:txBody>
      </p:sp>
      <p:sp>
        <p:nvSpPr>
          <p:cNvPr id="47139" name="Text Box 61"/>
          <p:cNvSpPr txBox="1">
            <a:spLocks noChangeArrowheads="1"/>
          </p:cNvSpPr>
          <p:nvPr/>
        </p:nvSpPr>
        <p:spPr bwMode="auto">
          <a:xfrm>
            <a:off x="2000250" y="250031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F</a:t>
            </a:r>
          </a:p>
        </p:txBody>
      </p:sp>
      <p:sp>
        <p:nvSpPr>
          <p:cNvPr id="47140" name="Text Box 62"/>
          <p:cNvSpPr txBox="1">
            <a:spLocks noChangeArrowheads="1"/>
          </p:cNvSpPr>
          <p:nvPr/>
        </p:nvSpPr>
        <p:spPr bwMode="auto">
          <a:xfrm>
            <a:off x="6402388" y="3984625"/>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C</a:t>
            </a:r>
          </a:p>
        </p:txBody>
      </p:sp>
      <p:sp>
        <p:nvSpPr>
          <p:cNvPr id="47141" name="Line 63"/>
          <p:cNvSpPr>
            <a:spLocks noChangeShapeType="1"/>
          </p:cNvSpPr>
          <p:nvPr/>
        </p:nvSpPr>
        <p:spPr bwMode="auto">
          <a:xfrm flipV="1">
            <a:off x="3000375" y="3286125"/>
            <a:ext cx="0" cy="863600"/>
          </a:xfrm>
          <a:prstGeom prst="line">
            <a:avLst/>
          </a:prstGeom>
          <a:noFill/>
          <a:ln w="9525">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42" name="Text Box 64"/>
          <p:cNvSpPr txBox="1">
            <a:spLocks noChangeArrowheads="1"/>
          </p:cNvSpPr>
          <p:nvPr/>
        </p:nvSpPr>
        <p:spPr bwMode="auto">
          <a:xfrm>
            <a:off x="2616200" y="314325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D</a:t>
            </a:r>
          </a:p>
        </p:txBody>
      </p:sp>
      <p:sp>
        <p:nvSpPr>
          <p:cNvPr id="47143" name="Text Box 65"/>
          <p:cNvSpPr txBox="1">
            <a:spLocks noChangeArrowheads="1"/>
          </p:cNvSpPr>
          <p:nvPr/>
        </p:nvSpPr>
        <p:spPr bwMode="auto">
          <a:xfrm>
            <a:off x="2857500" y="41275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K</a:t>
            </a:r>
          </a:p>
        </p:txBody>
      </p:sp>
      <p:sp>
        <p:nvSpPr>
          <p:cNvPr id="47144" name="Text Box 66"/>
          <p:cNvSpPr txBox="1">
            <a:spLocks noChangeArrowheads="1"/>
          </p:cNvSpPr>
          <p:nvPr/>
        </p:nvSpPr>
        <p:spPr bwMode="auto">
          <a:xfrm>
            <a:off x="2901950" y="307181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a:t>
            </a:r>
          </a:p>
        </p:txBody>
      </p:sp>
      <p:sp>
        <p:nvSpPr>
          <p:cNvPr id="47145" name="Text Box 68"/>
          <p:cNvSpPr txBox="1">
            <a:spLocks noChangeArrowheads="1"/>
          </p:cNvSpPr>
          <p:nvPr/>
        </p:nvSpPr>
        <p:spPr bwMode="auto">
          <a:xfrm>
            <a:off x="5929313" y="3571875"/>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E</a:t>
            </a:r>
          </a:p>
        </p:txBody>
      </p:sp>
      <p:sp>
        <p:nvSpPr>
          <p:cNvPr id="47146" name="Text Box 69"/>
          <p:cNvSpPr txBox="1">
            <a:spLocks noChangeArrowheads="1"/>
          </p:cNvSpPr>
          <p:nvPr/>
        </p:nvSpPr>
        <p:spPr bwMode="auto">
          <a:xfrm>
            <a:off x="5000625" y="34290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L</a:t>
            </a:r>
          </a:p>
        </p:txBody>
      </p:sp>
      <p:sp>
        <p:nvSpPr>
          <p:cNvPr id="47147" name="Text Box 70"/>
          <p:cNvSpPr txBox="1">
            <a:spLocks noChangeArrowheads="1"/>
          </p:cNvSpPr>
          <p:nvPr/>
        </p:nvSpPr>
        <p:spPr bwMode="auto">
          <a:xfrm>
            <a:off x="6259513" y="3416300"/>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M</a:t>
            </a:r>
          </a:p>
        </p:txBody>
      </p:sp>
      <p:cxnSp>
        <p:nvCxnSpPr>
          <p:cNvPr id="47148" name="45 Düz Bağlayıcı"/>
          <p:cNvCxnSpPr>
            <a:cxnSpLocks noChangeShapeType="1"/>
          </p:cNvCxnSpPr>
          <p:nvPr/>
        </p:nvCxnSpPr>
        <p:spPr bwMode="auto">
          <a:xfrm>
            <a:off x="5214938" y="3571875"/>
            <a:ext cx="1008062" cy="1588"/>
          </a:xfrm>
          <a:prstGeom prst="line">
            <a:avLst/>
          </a:prstGeom>
          <a:noFill/>
          <a:ln w="9525" algn="ctr">
            <a:solidFill>
              <a:schemeClr val="tx1"/>
            </a:solidFill>
            <a:prstDash val="sysDot"/>
            <a:round/>
            <a:headEnd/>
            <a:tailEnd/>
          </a:ln>
          <a:extLst>
            <a:ext uri="{909E8E84-426E-40DD-AFC4-6F175D3DCCD1}">
              <a14:hiddenFill xmlns:a14="http://schemas.microsoft.com/office/drawing/2010/main">
                <a:noFill/>
              </a14:hiddenFill>
            </a:ext>
          </a:extLst>
        </p:spPr>
      </p:cxnSp>
      <p:sp>
        <p:nvSpPr>
          <p:cNvPr id="47149" name="Line 63"/>
          <p:cNvSpPr>
            <a:spLocks noChangeShapeType="1"/>
          </p:cNvSpPr>
          <p:nvPr/>
        </p:nvSpPr>
        <p:spPr bwMode="auto">
          <a:xfrm flipV="1">
            <a:off x="2714625" y="3422650"/>
            <a:ext cx="0" cy="719138"/>
          </a:xfrm>
          <a:prstGeom prst="line">
            <a:avLst/>
          </a:prstGeom>
          <a:noFill/>
          <a:ln w="9525">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7150" name="Text Box 65"/>
          <p:cNvSpPr txBox="1">
            <a:spLocks noChangeArrowheads="1"/>
          </p:cNvSpPr>
          <p:nvPr/>
        </p:nvSpPr>
        <p:spPr bwMode="auto">
          <a:xfrm>
            <a:off x="2571750" y="41275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G</a:t>
            </a:r>
          </a:p>
        </p:txBody>
      </p:sp>
      <p:sp>
        <p:nvSpPr>
          <p:cNvPr id="47151" name="54 Akış Çizelgesi: Bağlayıcı"/>
          <p:cNvSpPr>
            <a:spLocks noChangeArrowheads="1"/>
          </p:cNvSpPr>
          <p:nvPr/>
        </p:nvSpPr>
        <p:spPr bwMode="auto">
          <a:xfrm>
            <a:off x="5929313" y="3714750"/>
            <a:ext cx="71437" cy="71438"/>
          </a:xfrm>
          <a:prstGeom prst="flowChartConnector">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7152" name="58 Akış Çizelgesi: Bağlayıcı"/>
          <p:cNvSpPr>
            <a:spLocks noChangeArrowheads="1"/>
          </p:cNvSpPr>
          <p:nvPr/>
        </p:nvSpPr>
        <p:spPr bwMode="auto">
          <a:xfrm>
            <a:off x="2714625" y="3357563"/>
            <a:ext cx="71438" cy="71437"/>
          </a:xfrm>
          <a:prstGeom prst="flowChartConnector">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Tree>
    <p:extLst>
      <p:ext uri="{BB962C8B-B14F-4D97-AF65-F5344CB8AC3E}">
        <p14:creationId xmlns:p14="http://schemas.microsoft.com/office/powerpoint/2010/main" val="776287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37DCD852-836B-4BFB-BC15-4E89E5ABC99F}" type="slidenum">
              <a:rPr lang="tr-TR" altLang="tr-TR" sz="1400" smtClean="0">
                <a:solidFill>
                  <a:prstClr val="black"/>
                </a:solidFill>
              </a:rPr>
              <a:pPr eaLnBrk="1" hangingPunct="1">
                <a:spcBef>
                  <a:spcPct val="0"/>
                </a:spcBef>
                <a:buClrTx/>
                <a:buSzTx/>
                <a:buFontTx/>
                <a:buNone/>
              </a:pPr>
              <a:t>52</a:t>
            </a:fld>
            <a:endParaRPr lang="tr-TR" altLang="tr-TR" sz="1400" smtClean="0">
              <a:solidFill>
                <a:prstClr val="black"/>
              </a:solidFill>
            </a:endParaRPr>
          </a:p>
        </p:txBody>
      </p:sp>
      <p:sp>
        <p:nvSpPr>
          <p:cNvPr id="48131" name="Rectangle 3"/>
          <p:cNvSpPr>
            <a:spLocks noChangeArrowheads="1"/>
          </p:cNvSpPr>
          <p:nvPr/>
        </p:nvSpPr>
        <p:spPr bwMode="auto">
          <a:xfrm>
            <a:off x="1150938" y="908050"/>
            <a:ext cx="77930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a:solidFill>
                  <a:srgbClr val="800080"/>
                </a:solidFill>
              </a:rPr>
              <a:t>SABİT MALİYETLER VE DIŞ TİCARET</a:t>
            </a:r>
          </a:p>
        </p:txBody>
      </p:sp>
      <p:sp>
        <p:nvSpPr>
          <p:cNvPr id="48132" name="Text Box 4"/>
          <p:cNvSpPr txBox="1">
            <a:spLocks noChangeArrowheads="1"/>
          </p:cNvSpPr>
          <p:nvPr/>
        </p:nvSpPr>
        <p:spPr bwMode="auto">
          <a:xfrm>
            <a:off x="1692275" y="4552950"/>
            <a:ext cx="45370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1000">
                <a:solidFill>
                  <a:prstClr val="black"/>
                </a:solidFill>
              </a:rPr>
              <a:t>Grafik 1:Sabit verim koşullar ve dış ticaret</a:t>
            </a:r>
          </a:p>
        </p:txBody>
      </p:sp>
      <p:sp>
        <p:nvSpPr>
          <p:cNvPr id="48133" name="Rectangle 5"/>
          <p:cNvSpPr>
            <a:spLocks noChangeArrowheads="1"/>
          </p:cNvSpPr>
          <p:nvPr/>
        </p:nvSpPr>
        <p:spPr bwMode="auto">
          <a:xfrm>
            <a:off x="4067175" y="4868863"/>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8134" name="Rectangle 6"/>
          <p:cNvSpPr>
            <a:spLocks noChangeArrowheads="1"/>
          </p:cNvSpPr>
          <p:nvPr/>
        </p:nvSpPr>
        <p:spPr bwMode="auto">
          <a:xfrm>
            <a:off x="4067175" y="5589588"/>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8135" name="Rectangle 7"/>
          <p:cNvSpPr>
            <a:spLocks noChangeArrowheads="1"/>
          </p:cNvSpPr>
          <p:nvPr/>
        </p:nvSpPr>
        <p:spPr bwMode="auto">
          <a:xfrm>
            <a:off x="684213" y="4868863"/>
            <a:ext cx="7848600"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buClr>
                <a:srgbClr val="800080"/>
              </a:buClr>
            </a:pPr>
            <a:r>
              <a:rPr lang="tr-TR" altLang="tr-TR" sz="2000" dirty="0">
                <a:solidFill>
                  <a:prstClr val="black"/>
                </a:solidFill>
              </a:rPr>
              <a:t>Türkiye sanayi üretimini bırakıp tarımda uzmanlaşarak üretimini A noktasına kaydırır. ABD ise tarım ürünü üretimini bırakıp sanayi ürünü üretiminde uzmanlaşarak üretimini H noktasına kaydırır. </a:t>
            </a:r>
          </a:p>
        </p:txBody>
      </p:sp>
      <p:sp>
        <p:nvSpPr>
          <p:cNvPr id="48136" name="Line 8"/>
          <p:cNvSpPr>
            <a:spLocks noChangeShapeType="1"/>
          </p:cNvSpPr>
          <p:nvPr/>
        </p:nvSpPr>
        <p:spPr bwMode="auto">
          <a:xfrm>
            <a:off x="2062163" y="4149725"/>
            <a:ext cx="24765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37" name="Line 9"/>
          <p:cNvSpPr>
            <a:spLocks noChangeShapeType="1"/>
          </p:cNvSpPr>
          <p:nvPr/>
        </p:nvSpPr>
        <p:spPr bwMode="auto">
          <a:xfrm flipV="1">
            <a:off x="2062163" y="2178050"/>
            <a:ext cx="3175" cy="1971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38" name="Text Box 10"/>
          <p:cNvSpPr txBox="1">
            <a:spLocks noChangeArrowheads="1"/>
          </p:cNvSpPr>
          <p:nvPr/>
        </p:nvSpPr>
        <p:spPr bwMode="auto">
          <a:xfrm>
            <a:off x="4367213" y="4175125"/>
            <a:ext cx="769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8139" name="Text Box 11"/>
          <p:cNvSpPr txBox="1">
            <a:spLocks noChangeArrowheads="1"/>
          </p:cNvSpPr>
          <p:nvPr/>
        </p:nvSpPr>
        <p:spPr bwMode="auto">
          <a:xfrm>
            <a:off x="1619250" y="1992313"/>
            <a:ext cx="13906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8140" name="Text Box 12"/>
          <p:cNvSpPr txBox="1">
            <a:spLocks noChangeArrowheads="1"/>
          </p:cNvSpPr>
          <p:nvPr/>
        </p:nvSpPr>
        <p:spPr bwMode="auto">
          <a:xfrm>
            <a:off x="1868488" y="4156075"/>
            <a:ext cx="404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8141" name="Line 13"/>
          <p:cNvSpPr>
            <a:spLocks noChangeShapeType="1"/>
          </p:cNvSpPr>
          <p:nvPr/>
        </p:nvSpPr>
        <p:spPr bwMode="auto">
          <a:xfrm>
            <a:off x="2071688" y="3092450"/>
            <a:ext cx="2174875" cy="1027113"/>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42" name="Text Box 14"/>
          <p:cNvSpPr txBox="1">
            <a:spLocks noChangeArrowheads="1"/>
          </p:cNvSpPr>
          <p:nvPr/>
        </p:nvSpPr>
        <p:spPr bwMode="auto">
          <a:xfrm>
            <a:off x="1619250" y="2894013"/>
            <a:ext cx="5127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a:t>
            </a:r>
          </a:p>
        </p:txBody>
      </p:sp>
      <p:sp>
        <p:nvSpPr>
          <p:cNvPr id="48143" name="Text Box 15"/>
          <p:cNvSpPr txBox="1">
            <a:spLocks noChangeArrowheads="1"/>
          </p:cNvSpPr>
          <p:nvPr/>
        </p:nvSpPr>
        <p:spPr bwMode="auto">
          <a:xfrm>
            <a:off x="2000250" y="291306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B</a:t>
            </a:r>
          </a:p>
        </p:txBody>
      </p:sp>
      <p:sp>
        <p:nvSpPr>
          <p:cNvPr id="48144" name="Text Box 16"/>
          <p:cNvSpPr txBox="1">
            <a:spLocks noChangeArrowheads="1"/>
          </p:cNvSpPr>
          <p:nvPr/>
        </p:nvSpPr>
        <p:spPr bwMode="auto">
          <a:xfrm>
            <a:off x="4246563" y="3889375"/>
            <a:ext cx="3079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a:t>
            </a:r>
          </a:p>
        </p:txBody>
      </p:sp>
      <p:sp>
        <p:nvSpPr>
          <p:cNvPr id="48145" name="Text Box 17"/>
          <p:cNvSpPr txBox="1">
            <a:spLocks noChangeArrowheads="1"/>
          </p:cNvSpPr>
          <p:nvPr/>
        </p:nvSpPr>
        <p:spPr bwMode="auto">
          <a:xfrm>
            <a:off x="2857500" y="2579688"/>
            <a:ext cx="120808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Türkiye</a:t>
            </a:r>
          </a:p>
        </p:txBody>
      </p:sp>
      <p:sp>
        <p:nvSpPr>
          <p:cNvPr id="48146" name="Line 18"/>
          <p:cNvSpPr>
            <a:spLocks noChangeShapeType="1"/>
          </p:cNvSpPr>
          <p:nvPr/>
        </p:nvSpPr>
        <p:spPr bwMode="auto">
          <a:xfrm>
            <a:off x="5213350" y="4175125"/>
            <a:ext cx="24765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47" name="Line 19"/>
          <p:cNvSpPr>
            <a:spLocks noChangeShapeType="1"/>
          </p:cNvSpPr>
          <p:nvPr/>
        </p:nvSpPr>
        <p:spPr bwMode="auto">
          <a:xfrm flipV="1">
            <a:off x="5213350" y="2206625"/>
            <a:ext cx="1588" cy="1968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48" name="Text Box 20"/>
          <p:cNvSpPr txBox="1">
            <a:spLocks noChangeArrowheads="1"/>
          </p:cNvSpPr>
          <p:nvPr/>
        </p:nvSpPr>
        <p:spPr bwMode="auto">
          <a:xfrm>
            <a:off x="7516813" y="4203700"/>
            <a:ext cx="727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8149" name="Text Box 21"/>
          <p:cNvSpPr txBox="1">
            <a:spLocks noChangeArrowheads="1"/>
          </p:cNvSpPr>
          <p:nvPr/>
        </p:nvSpPr>
        <p:spPr bwMode="auto">
          <a:xfrm>
            <a:off x="4768850" y="1905000"/>
            <a:ext cx="1430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8150" name="Text Box 22"/>
          <p:cNvSpPr txBox="1">
            <a:spLocks noChangeArrowheads="1"/>
          </p:cNvSpPr>
          <p:nvPr/>
        </p:nvSpPr>
        <p:spPr bwMode="auto">
          <a:xfrm>
            <a:off x="5018088" y="4183063"/>
            <a:ext cx="609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8151" name="Line 23"/>
          <p:cNvSpPr>
            <a:spLocks noChangeShapeType="1"/>
          </p:cNvSpPr>
          <p:nvPr/>
        </p:nvSpPr>
        <p:spPr bwMode="auto">
          <a:xfrm>
            <a:off x="5214938" y="3071813"/>
            <a:ext cx="1285875" cy="114300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52" name="Text Box 24"/>
          <p:cNvSpPr txBox="1">
            <a:spLocks noChangeArrowheads="1"/>
          </p:cNvSpPr>
          <p:nvPr/>
        </p:nvSpPr>
        <p:spPr bwMode="auto">
          <a:xfrm>
            <a:off x="4694238" y="2928938"/>
            <a:ext cx="8509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8153" name="Text Box 25"/>
          <p:cNvSpPr txBox="1">
            <a:spLocks noChangeArrowheads="1"/>
          </p:cNvSpPr>
          <p:nvPr/>
        </p:nvSpPr>
        <p:spPr bwMode="auto">
          <a:xfrm>
            <a:off x="5143500" y="291306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H</a:t>
            </a:r>
          </a:p>
        </p:txBody>
      </p:sp>
      <p:sp>
        <p:nvSpPr>
          <p:cNvPr id="48154" name="Text Box 26"/>
          <p:cNvSpPr txBox="1">
            <a:spLocks noChangeArrowheads="1"/>
          </p:cNvSpPr>
          <p:nvPr/>
        </p:nvSpPr>
        <p:spPr bwMode="auto">
          <a:xfrm>
            <a:off x="7356475" y="3933825"/>
            <a:ext cx="3111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F</a:t>
            </a:r>
          </a:p>
        </p:txBody>
      </p:sp>
      <p:sp>
        <p:nvSpPr>
          <p:cNvPr id="48155" name="Text Box 27"/>
          <p:cNvSpPr txBox="1">
            <a:spLocks noChangeArrowheads="1"/>
          </p:cNvSpPr>
          <p:nvPr/>
        </p:nvSpPr>
        <p:spPr bwMode="auto">
          <a:xfrm>
            <a:off x="6008688" y="2605088"/>
            <a:ext cx="12080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ABD</a:t>
            </a:r>
          </a:p>
        </p:txBody>
      </p:sp>
      <p:sp>
        <p:nvSpPr>
          <p:cNvPr id="48156" name="Text Box 28"/>
          <p:cNvSpPr txBox="1">
            <a:spLocks noChangeArrowheads="1"/>
          </p:cNvSpPr>
          <p:nvPr/>
        </p:nvSpPr>
        <p:spPr bwMode="auto">
          <a:xfrm>
            <a:off x="6242050" y="4233863"/>
            <a:ext cx="5445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8157" name="Text Box 29"/>
          <p:cNvSpPr txBox="1">
            <a:spLocks noChangeArrowheads="1"/>
          </p:cNvSpPr>
          <p:nvPr/>
        </p:nvSpPr>
        <p:spPr bwMode="auto">
          <a:xfrm>
            <a:off x="3884613" y="4178300"/>
            <a:ext cx="5413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8158" name="Rectangle 30"/>
          <p:cNvSpPr>
            <a:spLocks noChangeArrowheads="1"/>
          </p:cNvSpPr>
          <p:nvPr/>
        </p:nvSpPr>
        <p:spPr bwMode="auto">
          <a:xfrm>
            <a:off x="755650" y="2708275"/>
            <a:ext cx="7777163"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2000">
              <a:solidFill>
                <a:prstClr val="black"/>
              </a:solidFill>
            </a:endParaRPr>
          </a:p>
        </p:txBody>
      </p:sp>
      <p:sp>
        <p:nvSpPr>
          <p:cNvPr id="48159" name="Line 57"/>
          <p:cNvSpPr>
            <a:spLocks noChangeShapeType="1"/>
          </p:cNvSpPr>
          <p:nvPr/>
        </p:nvSpPr>
        <p:spPr bwMode="auto">
          <a:xfrm>
            <a:off x="2071688" y="2714625"/>
            <a:ext cx="2154237" cy="1381125"/>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60" name="Text Box 58"/>
          <p:cNvSpPr txBox="1">
            <a:spLocks noChangeArrowheads="1"/>
          </p:cNvSpPr>
          <p:nvPr/>
        </p:nvSpPr>
        <p:spPr bwMode="auto">
          <a:xfrm>
            <a:off x="1619250" y="2555875"/>
            <a:ext cx="5127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200</a:t>
            </a:r>
          </a:p>
        </p:txBody>
      </p:sp>
      <p:sp>
        <p:nvSpPr>
          <p:cNvPr id="48161" name="Line 59"/>
          <p:cNvSpPr>
            <a:spLocks noChangeShapeType="1"/>
          </p:cNvSpPr>
          <p:nvPr/>
        </p:nvSpPr>
        <p:spPr bwMode="auto">
          <a:xfrm>
            <a:off x="5214938" y="3071813"/>
            <a:ext cx="2165350" cy="1077912"/>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62" name="Text Box 60"/>
          <p:cNvSpPr txBox="1">
            <a:spLocks noChangeArrowheads="1"/>
          </p:cNvSpPr>
          <p:nvPr/>
        </p:nvSpPr>
        <p:spPr bwMode="auto">
          <a:xfrm>
            <a:off x="7099300" y="4221163"/>
            <a:ext cx="5445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5000</a:t>
            </a:r>
          </a:p>
        </p:txBody>
      </p:sp>
      <p:sp>
        <p:nvSpPr>
          <p:cNvPr id="48163" name="Text Box 61"/>
          <p:cNvSpPr txBox="1">
            <a:spLocks noChangeArrowheads="1"/>
          </p:cNvSpPr>
          <p:nvPr/>
        </p:nvSpPr>
        <p:spPr bwMode="auto">
          <a:xfrm>
            <a:off x="2000250" y="250031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F</a:t>
            </a:r>
          </a:p>
        </p:txBody>
      </p:sp>
      <p:sp>
        <p:nvSpPr>
          <p:cNvPr id="48164" name="Text Box 62"/>
          <p:cNvSpPr txBox="1">
            <a:spLocks noChangeArrowheads="1"/>
          </p:cNvSpPr>
          <p:nvPr/>
        </p:nvSpPr>
        <p:spPr bwMode="auto">
          <a:xfrm>
            <a:off x="6402388" y="3984625"/>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C</a:t>
            </a:r>
          </a:p>
        </p:txBody>
      </p:sp>
      <p:sp>
        <p:nvSpPr>
          <p:cNvPr id="48165" name="Line 63"/>
          <p:cNvSpPr>
            <a:spLocks noChangeShapeType="1"/>
          </p:cNvSpPr>
          <p:nvPr/>
        </p:nvSpPr>
        <p:spPr bwMode="auto">
          <a:xfrm flipV="1">
            <a:off x="3000375" y="3286125"/>
            <a:ext cx="0" cy="863600"/>
          </a:xfrm>
          <a:prstGeom prst="line">
            <a:avLst/>
          </a:prstGeom>
          <a:noFill/>
          <a:ln w="9525">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66" name="Text Box 64"/>
          <p:cNvSpPr txBox="1">
            <a:spLocks noChangeArrowheads="1"/>
          </p:cNvSpPr>
          <p:nvPr/>
        </p:nvSpPr>
        <p:spPr bwMode="auto">
          <a:xfrm>
            <a:off x="2616200" y="314325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D</a:t>
            </a:r>
          </a:p>
        </p:txBody>
      </p:sp>
      <p:sp>
        <p:nvSpPr>
          <p:cNvPr id="48167" name="Text Box 65"/>
          <p:cNvSpPr txBox="1">
            <a:spLocks noChangeArrowheads="1"/>
          </p:cNvSpPr>
          <p:nvPr/>
        </p:nvSpPr>
        <p:spPr bwMode="auto">
          <a:xfrm>
            <a:off x="2857500" y="41275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K</a:t>
            </a:r>
          </a:p>
        </p:txBody>
      </p:sp>
      <p:sp>
        <p:nvSpPr>
          <p:cNvPr id="48168" name="Text Box 66"/>
          <p:cNvSpPr txBox="1">
            <a:spLocks noChangeArrowheads="1"/>
          </p:cNvSpPr>
          <p:nvPr/>
        </p:nvSpPr>
        <p:spPr bwMode="auto">
          <a:xfrm>
            <a:off x="2901950" y="307181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a:t>
            </a:r>
          </a:p>
        </p:txBody>
      </p:sp>
      <p:sp>
        <p:nvSpPr>
          <p:cNvPr id="48169" name="Text Box 68"/>
          <p:cNvSpPr txBox="1">
            <a:spLocks noChangeArrowheads="1"/>
          </p:cNvSpPr>
          <p:nvPr/>
        </p:nvSpPr>
        <p:spPr bwMode="auto">
          <a:xfrm>
            <a:off x="5929313" y="3571875"/>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E</a:t>
            </a:r>
          </a:p>
        </p:txBody>
      </p:sp>
      <p:sp>
        <p:nvSpPr>
          <p:cNvPr id="48170" name="Text Box 69"/>
          <p:cNvSpPr txBox="1">
            <a:spLocks noChangeArrowheads="1"/>
          </p:cNvSpPr>
          <p:nvPr/>
        </p:nvSpPr>
        <p:spPr bwMode="auto">
          <a:xfrm>
            <a:off x="5000625" y="34290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L</a:t>
            </a:r>
          </a:p>
        </p:txBody>
      </p:sp>
      <p:sp>
        <p:nvSpPr>
          <p:cNvPr id="48171" name="Text Box 70"/>
          <p:cNvSpPr txBox="1">
            <a:spLocks noChangeArrowheads="1"/>
          </p:cNvSpPr>
          <p:nvPr/>
        </p:nvSpPr>
        <p:spPr bwMode="auto">
          <a:xfrm>
            <a:off x="6259513" y="3416300"/>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M</a:t>
            </a:r>
          </a:p>
        </p:txBody>
      </p:sp>
      <p:cxnSp>
        <p:nvCxnSpPr>
          <p:cNvPr id="48172" name="45 Düz Bağlayıcı"/>
          <p:cNvCxnSpPr>
            <a:cxnSpLocks noChangeShapeType="1"/>
          </p:cNvCxnSpPr>
          <p:nvPr/>
        </p:nvCxnSpPr>
        <p:spPr bwMode="auto">
          <a:xfrm>
            <a:off x="5214938" y="3571875"/>
            <a:ext cx="1008062" cy="1588"/>
          </a:xfrm>
          <a:prstGeom prst="line">
            <a:avLst/>
          </a:prstGeom>
          <a:noFill/>
          <a:ln w="9525" algn="ctr">
            <a:solidFill>
              <a:schemeClr val="tx1"/>
            </a:solidFill>
            <a:prstDash val="sysDot"/>
            <a:round/>
            <a:headEnd/>
            <a:tailEnd/>
          </a:ln>
          <a:extLst>
            <a:ext uri="{909E8E84-426E-40DD-AFC4-6F175D3DCCD1}">
              <a14:hiddenFill xmlns:a14="http://schemas.microsoft.com/office/drawing/2010/main">
                <a:noFill/>
              </a14:hiddenFill>
            </a:ext>
          </a:extLst>
        </p:spPr>
      </p:cxnSp>
      <p:sp>
        <p:nvSpPr>
          <p:cNvPr id="48173" name="Line 63"/>
          <p:cNvSpPr>
            <a:spLocks noChangeShapeType="1"/>
          </p:cNvSpPr>
          <p:nvPr/>
        </p:nvSpPr>
        <p:spPr bwMode="auto">
          <a:xfrm flipV="1">
            <a:off x="2714625" y="3422650"/>
            <a:ext cx="0" cy="719138"/>
          </a:xfrm>
          <a:prstGeom prst="line">
            <a:avLst/>
          </a:prstGeom>
          <a:noFill/>
          <a:ln w="9525">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8174" name="Text Box 65"/>
          <p:cNvSpPr txBox="1">
            <a:spLocks noChangeArrowheads="1"/>
          </p:cNvSpPr>
          <p:nvPr/>
        </p:nvSpPr>
        <p:spPr bwMode="auto">
          <a:xfrm>
            <a:off x="2571750" y="41275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G</a:t>
            </a:r>
          </a:p>
        </p:txBody>
      </p:sp>
      <p:sp>
        <p:nvSpPr>
          <p:cNvPr id="48175" name="54 Akış Çizelgesi: Bağlayıcı"/>
          <p:cNvSpPr>
            <a:spLocks noChangeArrowheads="1"/>
          </p:cNvSpPr>
          <p:nvPr/>
        </p:nvSpPr>
        <p:spPr bwMode="auto">
          <a:xfrm>
            <a:off x="5929313" y="3714750"/>
            <a:ext cx="71437" cy="71438"/>
          </a:xfrm>
          <a:prstGeom prst="flowChartConnector">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8176" name="58 Akış Çizelgesi: Bağlayıcı"/>
          <p:cNvSpPr>
            <a:spLocks noChangeArrowheads="1"/>
          </p:cNvSpPr>
          <p:nvPr/>
        </p:nvSpPr>
        <p:spPr bwMode="auto">
          <a:xfrm>
            <a:off x="2714625" y="3357563"/>
            <a:ext cx="71438" cy="71437"/>
          </a:xfrm>
          <a:prstGeom prst="flowChartConnector">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Tree>
    <p:extLst>
      <p:ext uri="{BB962C8B-B14F-4D97-AF65-F5344CB8AC3E}">
        <p14:creationId xmlns:p14="http://schemas.microsoft.com/office/powerpoint/2010/main" val="142606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F56B2956-2835-4A04-9568-289FA85BF1A8}" type="slidenum">
              <a:rPr lang="tr-TR" altLang="tr-TR" sz="1400" smtClean="0">
                <a:solidFill>
                  <a:prstClr val="black"/>
                </a:solidFill>
              </a:rPr>
              <a:pPr eaLnBrk="1" hangingPunct="1">
                <a:spcBef>
                  <a:spcPct val="0"/>
                </a:spcBef>
                <a:buClrTx/>
                <a:buSzTx/>
                <a:buFontTx/>
                <a:buNone/>
              </a:pPr>
              <a:t>53</a:t>
            </a:fld>
            <a:endParaRPr lang="tr-TR" altLang="tr-TR" sz="1400" smtClean="0">
              <a:solidFill>
                <a:prstClr val="black"/>
              </a:solidFill>
            </a:endParaRPr>
          </a:p>
        </p:txBody>
      </p:sp>
      <p:sp>
        <p:nvSpPr>
          <p:cNvPr id="49155" name="Rectangle 3"/>
          <p:cNvSpPr>
            <a:spLocks noChangeArrowheads="1"/>
          </p:cNvSpPr>
          <p:nvPr/>
        </p:nvSpPr>
        <p:spPr bwMode="auto">
          <a:xfrm>
            <a:off x="1150938" y="908050"/>
            <a:ext cx="77930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a:solidFill>
                  <a:srgbClr val="800080"/>
                </a:solidFill>
              </a:rPr>
              <a:t>SABİT MALİYETLER VE DIŞ TİCARET</a:t>
            </a:r>
          </a:p>
        </p:txBody>
      </p:sp>
      <p:sp>
        <p:nvSpPr>
          <p:cNvPr id="49156" name="Text Box 4"/>
          <p:cNvSpPr txBox="1">
            <a:spLocks noChangeArrowheads="1"/>
          </p:cNvSpPr>
          <p:nvPr/>
        </p:nvSpPr>
        <p:spPr bwMode="auto">
          <a:xfrm>
            <a:off x="1692275" y="4552950"/>
            <a:ext cx="45370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1000">
                <a:solidFill>
                  <a:prstClr val="black"/>
                </a:solidFill>
              </a:rPr>
              <a:t>Grafik 1:Sabit verim koşullar ve dış ticaret</a:t>
            </a:r>
          </a:p>
        </p:txBody>
      </p:sp>
      <p:sp>
        <p:nvSpPr>
          <p:cNvPr id="49157" name="Rectangle 5"/>
          <p:cNvSpPr>
            <a:spLocks noChangeArrowheads="1"/>
          </p:cNvSpPr>
          <p:nvPr/>
        </p:nvSpPr>
        <p:spPr bwMode="auto">
          <a:xfrm>
            <a:off x="4067175" y="4868863"/>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9158" name="Rectangle 6"/>
          <p:cNvSpPr>
            <a:spLocks noChangeArrowheads="1"/>
          </p:cNvSpPr>
          <p:nvPr/>
        </p:nvSpPr>
        <p:spPr bwMode="auto">
          <a:xfrm>
            <a:off x="4067175" y="5589588"/>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49159" name="Rectangle 7"/>
          <p:cNvSpPr>
            <a:spLocks noChangeArrowheads="1"/>
          </p:cNvSpPr>
          <p:nvPr/>
        </p:nvSpPr>
        <p:spPr bwMode="auto">
          <a:xfrm>
            <a:off x="684213" y="4868862"/>
            <a:ext cx="7848600"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buClr>
                <a:srgbClr val="800080"/>
              </a:buClr>
            </a:pPr>
            <a:r>
              <a:rPr lang="tr-TR" altLang="tr-TR" sz="2000" dirty="0">
                <a:solidFill>
                  <a:prstClr val="black"/>
                </a:solidFill>
              </a:rPr>
              <a:t>Türkiye FA doğrusu üzerindeki T noktasında tüketimde bulunabilecektir. KA kadar tarım ürünü, KT kadar sanayi ürünü ile değiştirilebilecektir.</a:t>
            </a:r>
          </a:p>
          <a:p>
            <a:pPr algn="just" eaLnBrk="1" hangingPunct="1">
              <a:buClr>
                <a:srgbClr val="800080"/>
              </a:buClr>
            </a:pPr>
            <a:r>
              <a:rPr lang="tr-TR" altLang="tr-TR" sz="2000" dirty="0">
                <a:solidFill>
                  <a:prstClr val="black"/>
                </a:solidFill>
              </a:rPr>
              <a:t>ABD ise HF doğrusu üzerindeki M noktasında tüketimde bulunabilecektir. LH kadar sanayi ürünü, LM kadar tarım ürünü ile değiştirebilecektir.</a:t>
            </a:r>
          </a:p>
          <a:p>
            <a:pPr eaLnBrk="1" hangingPunct="1">
              <a:buClr>
                <a:srgbClr val="800080"/>
              </a:buClr>
            </a:pPr>
            <a:endParaRPr lang="tr-TR" altLang="tr-TR" sz="2000" dirty="0">
              <a:solidFill>
                <a:srgbClr val="FF3300"/>
              </a:solidFill>
            </a:endParaRPr>
          </a:p>
        </p:txBody>
      </p:sp>
      <p:sp>
        <p:nvSpPr>
          <p:cNvPr id="49160" name="Line 8"/>
          <p:cNvSpPr>
            <a:spLocks noChangeShapeType="1"/>
          </p:cNvSpPr>
          <p:nvPr/>
        </p:nvSpPr>
        <p:spPr bwMode="auto">
          <a:xfrm>
            <a:off x="2062163" y="4149725"/>
            <a:ext cx="24765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61" name="Line 9"/>
          <p:cNvSpPr>
            <a:spLocks noChangeShapeType="1"/>
          </p:cNvSpPr>
          <p:nvPr/>
        </p:nvSpPr>
        <p:spPr bwMode="auto">
          <a:xfrm flipV="1">
            <a:off x="2062163" y="2178050"/>
            <a:ext cx="3175" cy="1971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62" name="Text Box 10"/>
          <p:cNvSpPr txBox="1">
            <a:spLocks noChangeArrowheads="1"/>
          </p:cNvSpPr>
          <p:nvPr/>
        </p:nvSpPr>
        <p:spPr bwMode="auto">
          <a:xfrm>
            <a:off x="4367213" y="4175125"/>
            <a:ext cx="769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9163" name="Text Box 11"/>
          <p:cNvSpPr txBox="1">
            <a:spLocks noChangeArrowheads="1"/>
          </p:cNvSpPr>
          <p:nvPr/>
        </p:nvSpPr>
        <p:spPr bwMode="auto">
          <a:xfrm>
            <a:off x="1619250" y="1992313"/>
            <a:ext cx="13906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9164" name="Text Box 12"/>
          <p:cNvSpPr txBox="1">
            <a:spLocks noChangeArrowheads="1"/>
          </p:cNvSpPr>
          <p:nvPr/>
        </p:nvSpPr>
        <p:spPr bwMode="auto">
          <a:xfrm>
            <a:off x="1868488" y="4156075"/>
            <a:ext cx="404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9165" name="Line 13"/>
          <p:cNvSpPr>
            <a:spLocks noChangeShapeType="1"/>
          </p:cNvSpPr>
          <p:nvPr/>
        </p:nvSpPr>
        <p:spPr bwMode="auto">
          <a:xfrm>
            <a:off x="2071688" y="3092450"/>
            <a:ext cx="2174875" cy="1027113"/>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66" name="Text Box 14"/>
          <p:cNvSpPr txBox="1">
            <a:spLocks noChangeArrowheads="1"/>
          </p:cNvSpPr>
          <p:nvPr/>
        </p:nvSpPr>
        <p:spPr bwMode="auto">
          <a:xfrm>
            <a:off x="1619250" y="2894013"/>
            <a:ext cx="5127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a:t>
            </a:r>
          </a:p>
        </p:txBody>
      </p:sp>
      <p:sp>
        <p:nvSpPr>
          <p:cNvPr id="49167" name="Text Box 15"/>
          <p:cNvSpPr txBox="1">
            <a:spLocks noChangeArrowheads="1"/>
          </p:cNvSpPr>
          <p:nvPr/>
        </p:nvSpPr>
        <p:spPr bwMode="auto">
          <a:xfrm>
            <a:off x="2000250" y="291306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B</a:t>
            </a:r>
          </a:p>
        </p:txBody>
      </p:sp>
      <p:sp>
        <p:nvSpPr>
          <p:cNvPr id="49168" name="Text Box 16"/>
          <p:cNvSpPr txBox="1">
            <a:spLocks noChangeArrowheads="1"/>
          </p:cNvSpPr>
          <p:nvPr/>
        </p:nvSpPr>
        <p:spPr bwMode="auto">
          <a:xfrm>
            <a:off x="4246563" y="3889375"/>
            <a:ext cx="3079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a:t>
            </a:r>
          </a:p>
        </p:txBody>
      </p:sp>
      <p:sp>
        <p:nvSpPr>
          <p:cNvPr id="49169" name="Text Box 17"/>
          <p:cNvSpPr txBox="1">
            <a:spLocks noChangeArrowheads="1"/>
          </p:cNvSpPr>
          <p:nvPr/>
        </p:nvSpPr>
        <p:spPr bwMode="auto">
          <a:xfrm>
            <a:off x="2857500" y="2579688"/>
            <a:ext cx="120808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Türkiye</a:t>
            </a:r>
          </a:p>
        </p:txBody>
      </p:sp>
      <p:sp>
        <p:nvSpPr>
          <p:cNvPr id="49170" name="Line 18"/>
          <p:cNvSpPr>
            <a:spLocks noChangeShapeType="1"/>
          </p:cNvSpPr>
          <p:nvPr/>
        </p:nvSpPr>
        <p:spPr bwMode="auto">
          <a:xfrm>
            <a:off x="5213350" y="4175125"/>
            <a:ext cx="24765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71" name="Line 19"/>
          <p:cNvSpPr>
            <a:spLocks noChangeShapeType="1"/>
          </p:cNvSpPr>
          <p:nvPr/>
        </p:nvSpPr>
        <p:spPr bwMode="auto">
          <a:xfrm flipV="1">
            <a:off x="5213350" y="2206625"/>
            <a:ext cx="1588" cy="1968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72" name="Text Box 20"/>
          <p:cNvSpPr txBox="1">
            <a:spLocks noChangeArrowheads="1"/>
          </p:cNvSpPr>
          <p:nvPr/>
        </p:nvSpPr>
        <p:spPr bwMode="auto">
          <a:xfrm>
            <a:off x="7516813" y="4203700"/>
            <a:ext cx="727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49173" name="Text Box 21"/>
          <p:cNvSpPr txBox="1">
            <a:spLocks noChangeArrowheads="1"/>
          </p:cNvSpPr>
          <p:nvPr/>
        </p:nvSpPr>
        <p:spPr bwMode="auto">
          <a:xfrm>
            <a:off x="4768850" y="1905000"/>
            <a:ext cx="1430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49174" name="Text Box 22"/>
          <p:cNvSpPr txBox="1">
            <a:spLocks noChangeArrowheads="1"/>
          </p:cNvSpPr>
          <p:nvPr/>
        </p:nvSpPr>
        <p:spPr bwMode="auto">
          <a:xfrm>
            <a:off x="5018088" y="4183063"/>
            <a:ext cx="609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49175" name="Line 23"/>
          <p:cNvSpPr>
            <a:spLocks noChangeShapeType="1"/>
          </p:cNvSpPr>
          <p:nvPr/>
        </p:nvSpPr>
        <p:spPr bwMode="auto">
          <a:xfrm>
            <a:off x="5214938" y="3071813"/>
            <a:ext cx="1285875" cy="114300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76" name="Text Box 24"/>
          <p:cNvSpPr txBox="1">
            <a:spLocks noChangeArrowheads="1"/>
          </p:cNvSpPr>
          <p:nvPr/>
        </p:nvSpPr>
        <p:spPr bwMode="auto">
          <a:xfrm>
            <a:off x="4694238" y="2928938"/>
            <a:ext cx="8509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9177" name="Text Box 25"/>
          <p:cNvSpPr txBox="1">
            <a:spLocks noChangeArrowheads="1"/>
          </p:cNvSpPr>
          <p:nvPr/>
        </p:nvSpPr>
        <p:spPr bwMode="auto">
          <a:xfrm>
            <a:off x="5143500" y="291306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H</a:t>
            </a:r>
          </a:p>
        </p:txBody>
      </p:sp>
      <p:sp>
        <p:nvSpPr>
          <p:cNvPr id="49178" name="Text Box 26"/>
          <p:cNvSpPr txBox="1">
            <a:spLocks noChangeArrowheads="1"/>
          </p:cNvSpPr>
          <p:nvPr/>
        </p:nvSpPr>
        <p:spPr bwMode="auto">
          <a:xfrm>
            <a:off x="7356475" y="3933825"/>
            <a:ext cx="3111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F</a:t>
            </a:r>
          </a:p>
        </p:txBody>
      </p:sp>
      <p:sp>
        <p:nvSpPr>
          <p:cNvPr id="49179" name="Text Box 27"/>
          <p:cNvSpPr txBox="1">
            <a:spLocks noChangeArrowheads="1"/>
          </p:cNvSpPr>
          <p:nvPr/>
        </p:nvSpPr>
        <p:spPr bwMode="auto">
          <a:xfrm>
            <a:off x="6008688" y="2605088"/>
            <a:ext cx="12080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ABD</a:t>
            </a:r>
          </a:p>
        </p:txBody>
      </p:sp>
      <p:sp>
        <p:nvSpPr>
          <p:cNvPr id="49180" name="Text Box 28"/>
          <p:cNvSpPr txBox="1">
            <a:spLocks noChangeArrowheads="1"/>
          </p:cNvSpPr>
          <p:nvPr/>
        </p:nvSpPr>
        <p:spPr bwMode="auto">
          <a:xfrm>
            <a:off x="6242050" y="4233863"/>
            <a:ext cx="5445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9181" name="Text Box 29"/>
          <p:cNvSpPr txBox="1">
            <a:spLocks noChangeArrowheads="1"/>
          </p:cNvSpPr>
          <p:nvPr/>
        </p:nvSpPr>
        <p:spPr bwMode="auto">
          <a:xfrm>
            <a:off x="3884613" y="4178300"/>
            <a:ext cx="5413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49182" name="Rectangle 30"/>
          <p:cNvSpPr>
            <a:spLocks noChangeArrowheads="1"/>
          </p:cNvSpPr>
          <p:nvPr/>
        </p:nvSpPr>
        <p:spPr bwMode="auto">
          <a:xfrm>
            <a:off x="755650" y="2708275"/>
            <a:ext cx="7777163"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2000">
              <a:solidFill>
                <a:prstClr val="black"/>
              </a:solidFill>
            </a:endParaRPr>
          </a:p>
        </p:txBody>
      </p:sp>
      <p:sp>
        <p:nvSpPr>
          <p:cNvPr id="49183" name="Line 57"/>
          <p:cNvSpPr>
            <a:spLocks noChangeShapeType="1"/>
          </p:cNvSpPr>
          <p:nvPr/>
        </p:nvSpPr>
        <p:spPr bwMode="auto">
          <a:xfrm>
            <a:off x="2071688" y="2714625"/>
            <a:ext cx="2154237" cy="1381125"/>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84" name="Text Box 58"/>
          <p:cNvSpPr txBox="1">
            <a:spLocks noChangeArrowheads="1"/>
          </p:cNvSpPr>
          <p:nvPr/>
        </p:nvSpPr>
        <p:spPr bwMode="auto">
          <a:xfrm>
            <a:off x="1619250" y="2555875"/>
            <a:ext cx="5127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200</a:t>
            </a:r>
          </a:p>
        </p:txBody>
      </p:sp>
      <p:sp>
        <p:nvSpPr>
          <p:cNvPr id="49185" name="Line 59"/>
          <p:cNvSpPr>
            <a:spLocks noChangeShapeType="1"/>
          </p:cNvSpPr>
          <p:nvPr/>
        </p:nvSpPr>
        <p:spPr bwMode="auto">
          <a:xfrm>
            <a:off x="5214938" y="3071813"/>
            <a:ext cx="2165350" cy="1077912"/>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86" name="Text Box 60"/>
          <p:cNvSpPr txBox="1">
            <a:spLocks noChangeArrowheads="1"/>
          </p:cNvSpPr>
          <p:nvPr/>
        </p:nvSpPr>
        <p:spPr bwMode="auto">
          <a:xfrm>
            <a:off x="7099300" y="4221163"/>
            <a:ext cx="5445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5000</a:t>
            </a:r>
          </a:p>
        </p:txBody>
      </p:sp>
      <p:sp>
        <p:nvSpPr>
          <p:cNvPr id="49187" name="Text Box 61"/>
          <p:cNvSpPr txBox="1">
            <a:spLocks noChangeArrowheads="1"/>
          </p:cNvSpPr>
          <p:nvPr/>
        </p:nvSpPr>
        <p:spPr bwMode="auto">
          <a:xfrm>
            <a:off x="2000250" y="250031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F</a:t>
            </a:r>
          </a:p>
        </p:txBody>
      </p:sp>
      <p:sp>
        <p:nvSpPr>
          <p:cNvPr id="49188" name="Text Box 62"/>
          <p:cNvSpPr txBox="1">
            <a:spLocks noChangeArrowheads="1"/>
          </p:cNvSpPr>
          <p:nvPr/>
        </p:nvSpPr>
        <p:spPr bwMode="auto">
          <a:xfrm>
            <a:off x="6402388" y="3984625"/>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C</a:t>
            </a:r>
          </a:p>
        </p:txBody>
      </p:sp>
      <p:sp>
        <p:nvSpPr>
          <p:cNvPr id="49189" name="Line 63"/>
          <p:cNvSpPr>
            <a:spLocks noChangeShapeType="1"/>
          </p:cNvSpPr>
          <p:nvPr/>
        </p:nvSpPr>
        <p:spPr bwMode="auto">
          <a:xfrm flipV="1">
            <a:off x="3000375" y="3286125"/>
            <a:ext cx="0" cy="863600"/>
          </a:xfrm>
          <a:prstGeom prst="line">
            <a:avLst/>
          </a:prstGeom>
          <a:noFill/>
          <a:ln w="9525">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90" name="Text Box 64"/>
          <p:cNvSpPr txBox="1">
            <a:spLocks noChangeArrowheads="1"/>
          </p:cNvSpPr>
          <p:nvPr/>
        </p:nvSpPr>
        <p:spPr bwMode="auto">
          <a:xfrm>
            <a:off x="2616200" y="314325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D</a:t>
            </a:r>
          </a:p>
        </p:txBody>
      </p:sp>
      <p:sp>
        <p:nvSpPr>
          <p:cNvPr id="49191" name="Text Box 65"/>
          <p:cNvSpPr txBox="1">
            <a:spLocks noChangeArrowheads="1"/>
          </p:cNvSpPr>
          <p:nvPr/>
        </p:nvSpPr>
        <p:spPr bwMode="auto">
          <a:xfrm>
            <a:off x="2857500" y="41275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K</a:t>
            </a:r>
          </a:p>
        </p:txBody>
      </p:sp>
      <p:sp>
        <p:nvSpPr>
          <p:cNvPr id="49192" name="Text Box 66"/>
          <p:cNvSpPr txBox="1">
            <a:spLocks noChangeArrowheads="1"/>
          </p:cNvSpPr>
          <p:nvPr/>
        </p:nvSpPr>
        <p:spPr bwMode="auto">
          <a:xfrm>
            <a:off x="2901950" y="307181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a:t>
            </a:r>
          </a:p>
        </p:txBody>
      </p:sp>
      <p:sp>
        <p:nvSpPr>
          <p:cNvPr id="49193" name="Text Box 68"/>
          <p:cNvSpPr txBox="1">
            <a:spLocks noChangeArrowheads="1"/>
          </p:cNvSpPr>
          <p:nvPr/>
        </p:nvSpPr>
        <p:spPr bwMode="auto">
          <a:xfrm>
            <a:off x="5929313" y="3571875"/>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E</a:t>
            </a:r>
          </a:p>
        </p:txBody>
      </p:sp>
      <p:sp>
        <p:nvSpPr>
          <p:cNvPr id="49194" name="Text Box 69"/>
          <p:cNvSpPr txBox="1">
            <a:spLocks noChangeArrowheads="1"/>
          </p:cNvSpPr>
          <p:nvPr/>
        </p:nvSpPr>
        <p:spPr bwMode="auto">
          <a:xfrm>
            <a:off x="5000625" y="34290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L</a:t>
            </a:r>
          </a:p>
        </p:txBody>
      </p:sp>
      <p:sp>
        <p:nvSpPr>
          <p:cNvPr id="49195" name="Text Box 70"/>
          <p:cNvSpPr txBox="1">
            <a:spLocks noChangeArrowheads="1"/>
          </p:cNvSpPr>
          <p:nvPr/>
        </p:nvSpPr>
        <p:spPr bwMode="auto">
          <a:xfrm>
            <a:off x="6259513" y="3416300"/>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M</a:t>
            </a:r>
          </a:p>
        </p:txBody>
      </p:sp>
      <p:cxnSp>
        <p:nvCxnSpPr>
          <p:cNvPr id="49196" name="45 Düz Bağlayıcı"/>
          <p:cNvCxnSpPr>
            <a:cxnSpLocks noChangeShapeType="1"/>
          </p:cNvCxnSpPr>
          <p:nvPr/>
        </p:nvCxnSpPr>
        <p:spPr bwMode="auto">
          <a:xfrm>
            <a:off x="5214938" y="3571875"/>
            <a:ext cx="1008062" cy="1588"/>
          </a:xfrm>
          <a:prstGeom prst="line">
            <a:avLst/>
          </a:prstGeom>
          <a:noFill/>
          <a:ln w="9525" algn="ctr">
            <a:solidFill>
              <a:schemeClr val="tx1"/>
            </a:solidFill>
            <a:prstDash val="sysDot"/>
            <a:round/>
            <a:headEnd/>
            <a:tailEnd/>
          </a:ln>
          <a:extLst>
            <a:ext uri="{909E8E84-426E-40DD-AFC4-6F175D3DCCD1}">
              <a14:hiddenFill xmlns:a14="http://schemas.microsoft.com/office/drawing/2010/main">
                <a:noFill/>
              </a14:hiddenFill>
            </a:ext>
          </a:extLst>
        </p:spPr>
      </p:cxnSp>
      <p:sp>
        <p:nvSpPr>
          <p:cNvPr id="49197" name="Line 63"/>
          <p:cNvSpPr>
            <a:spLocks noChangeShapeType="1"/>
          </p:cNvSpPr>
          <p:nvPr/>
        </p:nvSpPr>
        <p:spPr bwMode="auto">
          <a:xfrm flipV="1">
            <a:off x="2714625" y="3422650"/>
            <a:ext cx="0" cy="719138"/>
          </a:xfrm>
          <a:prstGeom prst="line">
            <a:avLst/>
          </a:prstGeom>
          <a:noFill/>
          <a:ln w="9525">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49198" name="Text Box 65"/>
          <p:cNvSpPr txBox="1">
            <a:spLocks noChangeArrowheads="1"/>
          </p:cNvSpPr>
          <p:nvPr/>
        </p:nvSpPr>
        <p:spPr bwMode="auto">
          <a:xfrm>
            <a:off x="2571750" y="41275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G</a:t>
            </a:r>
          </a:p>
        </p:txBody>
      </p:sp>
      <p:sp>
        <p:nvSpPr>
          <p:cNvPr id="49199" name="54 Akış Çizelgesi: Bağlayıcı"/>
          <p:cNvSpPr>
            <a:spLocks noChangeArrowheads="1"/>
          </p:cNvSpPr>
          <p:nvPr/>
        </p:nvSpPr>
        <p:spPr bwMode="auto">
          <a:xfrm>
            <a:off x="5929313" y="3714750"/>
            <a:ext cx="71437" cy="71438"/>
          </a:xfrm>
          <a:prstGeom prst="flowChartConnector">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49200" name="58 Akış Çizelgesi: Bağlayıcı"/>
          <p:cNvSpPr>
            <a:spLocks noChangeArrowheads="1"/>
          </p:cNvSpPr>
          <p:nvPr/>
        </p:nvSpPr>
        <p:spPr bwMode="auto">
          <a:xfrm>
            <a:off x="2714625" y="3357563"/>
            <a:ext cx="71438" cy="71437"/>
          </a:xfrm>
          <a:prstGeom prst="flowChartConnector">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Tree>
    <p:extLst>
      <p:ext uri="{BB962C8B-B14F-4D97-AF65-F5344CB8AC3E}">
        <p14:creationId xmlns:p14="http://schemas.microsoft.com/office/powerpoint/2010/main" val="1624602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fld id="{00C48F28-9ABF-4066-A7DB-69AD7A45AD48}" type="slidenum">
              <a:rPr lang="tr-TR" altLang="tr-TR" sz="1400" smtClean="0">
                <a:solidFill>
                  <a:prstClr val="black"/>
                </a:solidFill>
              </a:rPr>
              <a:pPr eaLnBrk="1" hangingPunct="1">
                <a:spcBef>
                  <a:spcPct val="0"/>
                </a:spcBef>
                <a:buClrTx/>
                <a:buSzTx/>
                <a:buFontTx/>
                <a:buNone/>
              </a:pPr>
              <a:t>54</a:t>
            </a:fld>
            <a:endParaRPr lang="tr-TR" altLang="tr-TR" sz="1400" smtClean="0">
              <a:solidFill>
                <a:prstClr val="black"/>
              </a:solidFill>
            </a:endParaRPr>
          </a:p>
        </p:txBody>
      </p:sp>
      <p:sp>
        <p:nvSpPr>
          <p:cNvPr id="50179" name="Rectangle 3"/>
          <p:cNvSpPr>
            <a:spLocks noChangeArrowheads="1"/>
          </p:cNvSpPr>
          <p:nvPr/>
        </p:nvSpPr>
        <p:spPr bwMode="auto">
          <a:xfrm>
            <a:off x="1150938" y="908050"/>
            <a:ext cx="77930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r>
              <a:rPr lang="tr-TR" altLang="tr-TR" sz="2400">
                <a:solidFill>
                  <a:srgbClr val="800080"/>
                </a:solidFill>
              </a:rPr>
              <a:t>SABİT MALİYETLER VE DIŞ TİCARET</a:t>
            </a:r>
          </a:p>
        </p:txBody>
      </p:sp>
      <p:sp>
        <p:nvSpPr>
          <p:cNvPr id="50180" name="Text Box 4"/>
          <p:cNvSpPr txBox="1">
            <a:spLocks noChangeArrowheads="1"/>
          </p:cNvSpPr>
          <p:nvPr/>
        </p:nvSpPr>
        <p:spPr bwMode="auto">
          <a:xfrm>
            <a:off x="1692275" y="4552950"/>
            <a:ext cx="45370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1000">
                <a:solidFill>
                  <a:prstClr val="black"/>
                </a:solidFill>
              </a:rPr>
              <a:t>Grafik 1:Sabit verim koşullar ve dış ticaret</a:t>
            </a:r>
          </a:p>
        </p:txBody>
      </p:sp>
      <p:sp>
        <p:nvSpPr>
          <p:cNvPr id="50181" name="Rectangle 5"/>
          <p:cNvSpPr>
            <a:spLocks noChangeArrowheads="1"/>
          </p:cNvSpPr>
          <p:nvPr/>
        </p:nvSpPr>
        <p:spPr bwMode="auto">
          <a:xfrm>
            <a:off x="4067175" y="4868863"/>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50182" name="Rectangle 6"/>
          <p:cNvSpPr>
            <a:spLocks noChangeArrowheads="1"/>
          </p:cNvSpPr>
          <p:nvPr/>
        </p:nvSpPr>
        <p:spPr bwMode="auto">
          <a:xfrm>
            <a:off x="4067175" y="5589588"/>
            <a:ext cx="5076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1400">
              <a:solidFill>
                <a:srgbClr val="0033CC"/>
              </a:solidFill>
            </a:endParaRPr>
          </a:p>
        </p:txBody>
      </p:sp>
      <p:sp>
        <p:nvSpPr>
          <p:cNvPr id="50183" name="Rectangle 7"/>
          <p:cNvSpPr>
            <a:spLocks noChangeArrowheads="1"/>
          </p:cNvSpPr>
          <p:nvPr/>
        </p:nvSpPr>
        <p:spPr bwMode="auto">
          <a:xfrm>
            <a:off x="684213" y="4868863"/>
            <a:ext cx="7848600" cy="184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buClr>
                <a:srgbClr val="800080"/>
              </a:buClr>
            </a:pPr>
            <a:r>
              <a:rPr lang="tr-TR" altLang="tr-TR" sz="2000" dirty="0">
                <a:solidFill>
                  <a:prstClr val="black"/>
                </a:solidFill>
              </a:rPr>
              <a:t>Görüldüğü gibi her ülke de kapalı ekonomi durumuna göre her iki maldan daha fazla tüketme olanağına kavuşmuştur. Serbest dış ticaret her iki ülke açısından avantajlıdır.</a:t>
            </a:r>
          </a:p>
          <a:p>
            <a:pPr eaLnBrk="1" hangingPunct="1">
              <a:buClr>
                <a:srgbClr val="800080"/>
              </a:buClr>
            </a:pPr>
            <a:endParaRPr lang="tr-TR" altLang="tr-TR" sz="2000" dirty="0">
              <a:solidFill>
                <a:srgbClr val="FF3300"/>
              </a:solidFill>
            </a:endParaRPr>
          </a:p>
        </p:txBody>
      </p:sp>
      <p:sp>
        <p:nvSpPr>
          <p:cNvPr id="50184" name="Line 8"/>
          <p:cNvSpPr>
            <a:spLocks noChangeShapeType="1"/>
          </p:cNvSpPr>
          <p:nvPr/>
        </p:nvSpPr>
        <p:spPr bwMode="auto">
          <a:xfrm>
            <a:off x="2062163" y="4149725"/>
            <a:ext cx="24765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185" name="Line 9"/>
          <p:cNvSpPr>
            <a:spLocks noChangeShapeType="1"/>
          </p:cNvSpPr>
          <p:nvPr/>
        </p:nvSpPr>
        <p:spPr bwMode="auto">
          <a:xfrm flipV="1">
            <a:off x="2062163" y="2178050"/>
            <a:ext cx="3175" cy="1971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186" name="Text Box 10"/>
          <p:cNvSpPr txBox="1">
            <a:spLocks noChangeArrowheads="1"/>
          </p:cNvSpPr>
          <p:nvPr/>
        </p:nvSpPr>
        <p:spPr bwMode="auto">
          <a:xfrm>
            <a:off x="4367213" y="4175125"/>
            <a:ext cx="769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50187" name="Text Box 11"/>
          <p:cNvSpPr txBox="1">
            <a:spLocks noChangeArrowheads="1"/>
          </p:cNvSpPr>
          <p:nvPr/>
        </p:nvSpPr>
        <p:spPr bwMode="auto">
          <a:xfrm>
            <a:off x="1619250" y="1992313"/>
            <a:ext cx="13906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50188" name="Text Box 12"/>
          <p:cNvSpPr txBox="1">
            <a:spLocks noChangeArrowheads="1"/>
          </p:cNvSpPr>
          <p:nvPr/>
        </p:nvSpPr>
        <p:spPr bwMode="auto">
          <a:xfrm>
            <a:off x="1868488" y="4156075"/>
            <a:ext cx="404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50189" name="Line 13"/>
          <p:cNvSpPr>
            <a:spLocks noChangeShapeType="1"/>
          </p:cNvSpPr>
          <p:nvPr/>
        </p:nvSpPr>
        <p:spPr bwMode="auto">
          <a:xfrm>
            <a:off x="2071688" y="3092450"/>
            <a:ext cx="2174875" cy="1027113"/>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190" name="Text Box 14"/>
          <p:cNvSpPr txBox="1">
            <a:spLocks noChangeArrowheads="1"/>
          </p:cNvSpPr>
          <p:nvPr/>
        </p:nvSpPr>
        <p:spPr bwMode="auto">
          <a:xfrm>
            <a:off x="1619250" y="2894013"/>
            <a:ext cx="5127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a:t>
            </a:r>
          </a:p>
        </p:txBody>
      </p:sp>
      <p:sp>
        <p:nvSpPr>
          <p:cNvPr id="50191" name="Text Box 15"/>
          <p:cNvSpPr txBox="1">
            <a:spLocks noChangeArrowheads="1"/>
          </p:cNvSpPr>
          <p:nvPr/>
        </p:nvSpPr>
        <p:spPr bwMode="auto">
          <a:xfrm>
            <a:off x="2000250" y="291306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B</a:t>
            </a:r>
          </a:p>
        </p:txBody>
      </p:sp>
      <p:sp>
        <p:nvSpPr>
          <p:cNvPr id="50192" name="Text Box 16"/>
          <p:cNvSpPr txBox="1">
            <a:spLocks noChangeArrowheads="1"/>
          </p:cNvSpPr>
          <p:nvPr/>
        </p:nvSpPr>
        <p:spPr bwMode="auto">
          <a:xfrm>
            <a:off x="4246563" y="3889375"/>
            <a:ext cx="3079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a:t>
            </a:r>
          </a:p>
        </p:txBody>
      </p:sp>
      <p:sp>
        <p:nvSpPr>
          <p:cNvPr id="50193" name="Text Box 17"/>
          <p:cNvSpPr txBox="1">
            <a:spLocks noChangeArrowheads="1"/>
          </p:cNvSpPr>
          <p:nvPr/>
        </p:nvSpPr>
        <p:spPr bwMode="auto">
          <a:xfrm>
            <a:off x="2857500" y="2579688"/>
            <a:ext cx="120808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Türkiye</a:t>
            </a:r>
          </a:p>
        </p:txBody>
      </p:sp>
      <p:sp>
        <p:nvSpPr>
          <p:cNvPr id="50194" name="Line 18"/>
          <p:cNvSpPr>
            <a:spLocks noChangeShapeType="1"/>
          </p:cNvSpPr>
          <p:nvPr/>
        </p:nvSpPr>
        <p:spPr bwMode="auto">
          <a:xfrm>
            <a:off x="5213350" y="4175125"/>
            <a:ext cx="24765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195" name="Line 19"/>
          <p:cNvSpPr>
            <a:spLocks noChangeShapeType="1"/>
          </p:cNvSpPr>
          <p:nvPr/>
        </p:nvSpPr>
        <p:spPr bwMode="auto">
          <a:xfrm flipV="1">
            <a:off x="5213350" y="2206625"/>
            <a:ext cx="1588" cy="19685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196" name="Text Box 20"/>
          <p:cNvSpPr txBox="1">
            <a:spLocks noChangeArrowheads="1"/>
          </p:cNvSpPr>
          <p:nvPr/>
        </p:nvSpPr>
        <p:spPr bwMode="auto">
          <a:xfrm>
            <a:off x="7516813" y="4203700"/>
            <a:ext cx="727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Tarım Ürünü</a:t>
            </a:r>
          </a:p>
        </p:txBody>
      </p:sp>
      <p:sp>
        <p:nvSpPr>
          <p:cNvPr id="50197" name="Text Box 21"/>
          <p:cNvSpPr txBox="1">
            <a:spLocks noChangeArrowheads="1"/>
          </p:cNvSpPr>
          <p:nvPr/>
        </p:nvSpPr>
        <p:spPr bwMode="auto">
          <a:xfrm>
            <a:off x="4768850" y="1905000"/>
            <a:ext cx="1430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900">
                <a:solidFill>
                  <a:prstClr val="black"/>
                </a:solidFill>
              </a:rPr>
              <a:t>Sanayi Ürünü</a:t>
            </a:r>
          </a:p>
        </p:txBody>
      </p:sp>
      <p:sp>
        <p:nvSpPr>
          <p:cNvPr id="50198" name="Text Box 22"/>
          <p:cNvSpPr txBox="1">
            <a:spLocks noChangeArrowheads="1"/>
          </p:cNvSpPr>
          <p:nvPr/>
        </p:nvSpPr>
        <p:spPr bwMode="auto">
          <a:xfrm>
            <a:off x="5018088" y="4183063"/>
            <a:ext cx="609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tr-TR" altLang="tr-TR" sz="1000">
                <a:solidFill>
                  <a:prstClr val="black"/>
                </a:solidFill>
              </a:rPr>
              <a:t>O</a:t>
            </a:r>
          </a:p>
        </p:txBody>
      </p:sp>
      <p:sp>
        <p:nvSpPr>
          <p:cNvPr id="50199" name="Line 23"/>
          <p:cNvSpPr>
            <a:spLocks noChangeShapeType="1"/>
          </p:cNvSpPr>
          <p:nvPr/>
        </p:nvSpPr>
        <p:spPr bwMode="auto">
          <a:xfrm>
            <a:off x="5214938" y="3071813"/>
            <a:ext cx="1285875" cy="1143000"/>
          </a:xfrm>
          <a:prstGeom prst="line">
            <a:avLst/>
          </a:prstGeom>
          <a:noFill/>
          <a:ln w="28575">
            <a:solidFill>
              <a:schemeClr val="hlink"/>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200" name="Text Box 24"/>
          <p:cNvSpPr txBox="1">
            <a:spLocks noChangeArrowheads="1"/>
          </p:cNvSpPr>
          <p:nvPr/>
        </p:nvSpPr>
        <p:spPr bwMode="auto">
          <a:xfrm>
            <a:off x="4694238" y="2928938"/>
            <a:ext cx="8509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50201" name="Text Box 25"/>
          <p:cNvSpPr txBox="1">
            <a:spLocks noChangeArrowheads="1"/>
          </p:cNvSpPr>
          <p:nvPr/>
        </p:nvSpPr>
        <p:spPr bwMode="auto">
          <a:xfrm>
            <a:off x="5143500" y="291306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H</a:t>
            </a:r>
          </a:p>
        </p:txBody>
      </p:sp>
      <p:sp>
        <p:nvSpPr>
          <p:cNvPr id="50202" name="Text Box 26"/>
          <p:cNvSpPr txBox="1">
            <a:spLocks noChangeArrowheads="1"/>
          </p:cNvSpPr>
          <p:nvPr/>
        </p:nvSpPr>
        <p:spPr bwMode="auto">
          <a:xfrm>
            <a:off x="7356475" y="3933825"/>
            <a:ext cx="3111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F</a:t>
            </a:r>
          </a:p>
        </p:txBody>
      </p:sp>
      <p:sp>
        <p:nvSpPr>
          <p:cNvPr id="50203" name="Text Box 27"/>
          <p:cNvSpPr txBox="1">
            <a:spLocks noChangeArrowheads="1"/>
          </p:cNvSpPr>
          <p:nvPr/>
        </p:nvSpPr>
        <p:spPr bwMode="auto">
          <a:xfrm>
            <a:off x="6008688" y="2605088"/>
            <a:ext cx="120808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ABD</a:t>
            </a:r>
          </a:p>
        </p:txBody>
      </p:sp>
      <p:sp>
        <p:nvSpPr>
          <p:cNvPr id="50204" name="Text Box 28"/>
          <p:cNvSpPr txBox="1">
            <a:spLocks noChangeArrowheads="1"/>
          </p:cNvSpPr>
          <p:nvPr/>
        </p:nvSpPr>
        <p:spPr bwMode="auto">
          <a:xfrm>
            <a:off x="6242050" y="4233863"/>
            <a:ext cx="5445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50205" name="Text Box 29"/>
          <p:cNvSpPr txBox="1">
            <a:spLocks noChangeArrowheads="1"/>
          </p:cNvSpPr>
          <p:nvPr/>
        </p:nvSpPr>
        <p:spPr bwMode="auto">
          <a:xfrm>
            <a:off x="3884613" y="4178300"/>
            <a:ext cx="5413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1000</a:t>
            </a:r>
          </a:p>
        </p:txBody>
      </p:sp>
      <p:sp>
        <p:nvSpPr>
          <p:cNvPr id="50206" name="Rectangle 30"/>
          <p:cNvSpPr>
            <a:spLocks noChangeArrowheads="1"/>
          </p:cNvSpPr>
          <p:nvPr/>
        </p:nvSpPr>
        <p:spPr bwMode="auto">
          <a:xfrm>
            <a:off x="755650" y="2708275"/>
            <a:ext cx="7777163"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buClr>
                <a:srgbClr val="800080"/>
              </a:buClr>
            </a:pPr>
            <a:endParaRPr lang="tr-TR" altLang="tr-TR" sz="2000">
              <a:solidFill>
                <a:prstClr val="black"/>
              </a:solidFill>
            </a:endParaRPr>
          </a:p>
        </p:txBody>
      </p:sp>
      <p:sp>
        <p:nvSpPr>
          <p:cNvPr id="50207" name="Line 57"/>
          <p:cNvSpPr>
            <a:spLocks noChangeShapeType="1"/>
          </p:cNvSpPr>
          <p:nvPr/>
        </p:nvSpPr>
        <p:spPr bwMode="auto">
          <a:xfrm>
            <a:off x="2071688" y="2714625"/>
            <a:ext cx="2154237" cy="1381125"/>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208" name="Text Box 58"/>
          <p:cNvSpPr txBox="1">
            <a:spLocks noChangeArrowheads="1"/>
          </p:cNvSpPr>
          <p:nvPr/>
        </p:nvSpPr>
        <p:spPr bwMode="auto">
          <a:xfrm>
            <a:off x="1619250" y="2555875"/>
            <a:ext cx="5127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200</a:t>
            </a:r>
          </a:p>
        </p:txBody>
      </p:sp>
      <p:sp>
        <p:nvSpPr>
          <p:cNvPr id="50209" name="Line 59"/>
          <p:cNvSpPr>
            <a:spLocks noChangeShapeType="1"/>
          </p:cNvSpPr>
          <p:nvPr/>
        </p:nvSpPr>
        <p:spPr bwMode="auto">
          <a:xfrm>
            <a:off x="5214938" y="3071813"/>
            <a:ext cx="2165350" cy="1077912"/>
          </a:xfrm>
          <a:prstGeom prst="line">
            <a:avLst/>
          </a:prstGeom>
          <a:noFill/>
          <a:ln w="28575">
            <a:solidFill>
              <a:schemeClr val="hlink"/>
            </a:solidFill>
            <a:prstDash val="sysDot"/>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210" name="Text Box 60"/>
          <p:cNvSpPr txBox="1">
            <a:spLocks noChangeArrowheads="1"/>
          </p:cNvSpPr>
          <p:nvPr/>
        </p:nvSpPr>
        <p:spPr bwMode="auto">
          <a:xfrm>
            <a:off x="7099300" y="4221163"/>
            <a:ext cx="5445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5000</a:t>
            </a:r>
          </a:p>
        </p:txBody>
      </p:sp>
      <p:sp>
        <p:nvSpPr>
          <p:cNvPr id="50211" name="Text Box 61"/>
          <p:cNvSpPr txBox="1">
            <a:spLocks noChangeArrowheads="1"/>
          </p:cNvSpPr>
          <p:nvPr/>
        </p:nvSpPr>
        <p:spPr bwMode="auto">
          <a:xfrm>
            <a:off x="2000250" y="250031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F</a:t>
            </a:r>
          </a:p>
        </p:txBody>
      </p:sp>
      <p:sp>
        <p:nvSpPr>
          <p:cNvPr id="50212" name="Text Box 62"/>
          <p:cNvSpPr txBox="1">
            <a:spLocks noChangeArrowheads="1"/>
          </p:cNvSpPr>
          <p:nvPr/>
        </p:nvSpPr>
        <p:spPr bwMode="auto">
          <a:xfrm>
            <a:off x="6402388" y="3984625"/>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C</a:t>
            </a:r>
          </a:p>
        </p:txBody>
      </p:sp>
      <p:sp>
        <p:nvSpPr>
          <p:cNvPr id="50213" name="Line 63"/>
          <p:cNvSpPr>
            <a:spLocks noChangeShapeType="1"/>
          </p:cNvSpPr>
          <p:nvPr/>
        </p:nvSpPr>
        <p:spPr bwMode="auto">
          <a:xfrm flipV="1">
            <a:off x="3000375" y="3286125"/>
            <a:ext cx="0" cy="863600"/>
          </a:xfrm>
          <a:prstGeom prst="line">
            <a:avLst/>
          </a:prstGeom>
          <a:noFill/>
          <a:ln w="9525">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214" name="Text Box 64"/>
          <p:cNvSpPr txBox="1">
            <a:spLocks noChangeArrowheads="1"/>
          </p:cNvSpPr>
          <p:nvPr/>
        </p:nvSpPr>
        <p:spPr bwMode="auto">
          <a:xfrm>
            <a:off x="2616200" y="314325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D</a:t>
            </a:r>
          </a:p>
        </p:txBody>
      </p:sp>
      <p:sp>
        <p:nvSpPr>
          <p:cNvPr id="50215" name="Text Box 65"/>
          <p:cNvSpPr txBox="1">
            <a:spLocks noChangeArrowheads="1"/>
          </p:cNvSpPr>
          <p:nvPr/>
        </p:nvSpPr>
        <p:spPr bwMode="auto">
          <a:xfrm>
            <a:off x="2857500" y="41275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K</a:t>
            </a:r>
          </a:p>
        </p:txBody>
      </p:sp>
      <p:sp>
        <p:nvSpPr>
          <p:cNvPr id="50216" name="Text Box 66"/>
          <p:cNvSpPr txBox="1">
            <a:spLocks noChangeArrowheads="1"/>
          </p:cNvSpPr>
          <p:nvPr/>
        </p:nvSpPr>
        <p:spPr bwMode="auto">
          <a:xfrm>
            <a:off x="2901950" y="307181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T</a:t>
            </a:r>
          </a:p>
        </p:txBody>
      </p:sp>
      <p:sp>
        <p:nvSpPr>
          <p:cNvPr id="50217" name="Text Box 68"/>
          <p:cNvSpPr txBox="1">
            <a:spLocks noChangeArrowheads="1"/>
          </p:cNvSpPr>
          <p:nvPr/>
        </p:nvSpPr>
        <p:spPr bwMode="auto">
          <a:xfrm>
            <a:off x="5929313" y="3571875"/>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E</a:t>
            </a:r>
          </a:p>
        </p:txBody>
      </p:sp>
      <p:sp>
        <p:nvSpPr>
          <p:cNvPr id="50218" name="Text Box 69"/>
          <p:cNvSpPr txBox="1">
            <a:spLocks noChangeArrowheads="1"/>
          </p:cNvSpPr>
          <p:nvPr/>
        </p:nvSpPr>
        <p:spPr bwMode="auto">
          <a:xfrm>
            <a:off x="5000625" y="34290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L</a:t>
            </a:r>
          </a:p>
        </p:txBody>
      </p:sp>
      <p:sp>
        <p:nvSpPr>
          <p:cNvPr id="50219" name="Text Box 70"/>
          <p:cNvSpPr txBox="1">
            <a:spLocks noChangeArrowheads="1"/>
          </p:cNvSpPr>
          <p:nvPr/>
        </p:nvSpPr>
        <p:spPr bwMode="auto">
          <a:xfrm>
            <a:off x="6259513" y="3416300"/>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M</a:t>
            </a:r>
          </a:p>
        </p:txBody>
      </p:sp>
      <p:cxnSp>
        <p:nvCxnSpPr>
          <p:cNvPr id="50220" name="45 Düz Bağlayıcı"/>
          <p:cNvCxnSpPr>
            <a:cxnSpLocks noChangeShapeType="1"/>
          </p:cNvCxnSpPr>
          <p:nvPr/>
        </p:nvCxnSpPr>
        <p:spPr bwMode="auto">
          <a:xfrm>
            <a:off x="5214938" y="3571875"/>
            <a:ext cx="1008062" cy="1588"/>
          </a:xfrm>
          <a:prstGeom prst="line">
            <a:avLst/>
          </a:prstGeom>
          <a:noFill/>
          <a:ln w="9525" algn="ctr">
            <a:solidFill>
              <a:schemeClr val="tx1"/>
            </a:solidFill>
            <a:prstDash val="sysDot"/>
            <a:round/>
            <a:headEnd/>
            <a:tailEnd/>
          </a:ln>
          <a:extLst>
            <a:ext uri="{909E8E84-426E-40DD-AFC4-6F175D3DCCD1}">
              <a14:hiddenFill xmlns:a14="http://schemas.microsoft.com/office/drawing/2010/main">
                <a:noFill/>
              </a14:hiddenFill>
            </a:ext>
          </a:extLst>
        </p:spPr>
      </p:cxnSp>
      <p:sp>
        <p:nvSpPr>
          <p:cNvPr id="50221" name="Line 63"/>
          <p:cNvSpPr>
            <a:spLocks noChangeShapeType="1"/>
          </p:cNvSpPr>
          <p:nvPr/>
        </p:nvSpPr>
        <p:spPr bwMode="auto">
          <a:xfrm flipV="1">
            <a:off x="2714625" y="3422650"/>
            <a:ext cx="0" cy="719138"/>
          </a:xfrm>
          <a:prstGeom prst="line">
            <a:avLst/>
          </a:prstGeom>
          <a:noFill/>
          <a:ln w="9525">
            <a:solidFill>
              <a:schemeClr val="tx1"/>
            </a:solidFill>
            <a:prstDash val="sysDash"/>
            <a:round/>
            <a:headEnd/>
            <a:tailEnd/>
          </a:ln>
          <a:extLst>
            <a:ext uri="{909E8E84-426E-40DD-AFC4-6F175D3DCCD1}">
              <a14:hiddenFill xmlns:a14="http://schemas.microsoft.com/office/drawing/2010/main">
                <a:noFill/>
              </a14:hiddenFill>
            </a:ext>
          </a:extLst>
        </p:spPr>
        <p:txBody>
          <a:bodyPr/>
          <a:lstStyle/>
          <a:p>
            <a:endParaRPr lang="tr-TR">
              <a:solidFill>
                <a:prstClr val="black"/>
              </a:solidFill>
            </a:endParaRPr>
          </a:p>
        </p:txBody>
      </p:sp>
      <p:sp>
        <p:nvSpPr>
          <p:cNvPr id="50222" name="Text Box 65"/>
          <p:cNvSpPr txBox="1">
            <a:spLocks noChangeArrowheads="1"/>
          </p:cNvSpPr>
          <p:nvPr/>
        </p:nvSpPr>
        <p:spPr bwMode="auto">
          <a:xfrm>
            <a:off x="2571750" y="4127500"/>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tr-TR" altLang="tr-TR" sz="900">
                <a:solidFill>
                  <a:prstClr val="black"/>
                </a:solidFill>
              </a:rPr>
              <a:t>G</a:t>
            </a:r>
          </a:p>
        </p:txBody>
      </p:sp>
      <p:sp>
        <p:nvSpPr>
          <p:cNvPr id="50223" name="54 Akış Çizelgesi: Bağlayıcı"/>
          <p:cNvSpPr>
            <a:spLocks noChangeArrowheads="1"/>
          </p:cNvSpPr>
          <p:nvPr/>
        </p:nvSpPr>
        <p:spPr bwMode="auto">
          <a:xfrm>
            <a:off x="5929313" y="3714750"/>
            <a:ext cx="71437" cy="71438"/>
          </a:xfrm>
          <a:prstGeom prst="flowChartConnector">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
        <p:nvSpPr>
          <p:cNvPr id="50224" name="58 Akış Çizelgesi: Bağlayıcı"/>
          <p:cNvSpPr>
            <a:spLocks noChangeArrowheads="1"/>
          </p:cNvSpPr>
          <p:nvPr/>
        </p:nvSpPr>
        <p:spPr bwMode="auto">
          <a:xfrm>
            <a:off x="2714625" y="3357563"/>
            <a:ext cx="71438" cy="71437"/>
          </a:xfrm>
          <a:prstGeom prst="flowChartConnector">
            <a:avLst/>
          </a:prstGeom>
          <a:solidFill>
            <a:schemeClr val="bg1"/>
          </a:solidFill>
          <a:ln w="9525" algn="ctr">
            <a:solidFill>
              <a:schemeClr val="tx1"/>
            </a:solidFill>
            <a:round/>
            <a:headEnd/>
            <a:tailEnd/>
          </a:ln>
        </p:spPr>
        <p:txBody>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tr-TR" altLang="tr-TR" sz="1800">
              <a:solidFill>
                <a:prstClr val="black"/>
              </a:solidFill>
            </a:endParaRPr>
          </a:p>
        </p:txBody>
      </p:sp>
    </p:spTree>
    <p:extLst>
      <p:ext uri="{BB962C8B-B14F-4D97-AF65-F5344CB8AC3E}">
        <p14:creationId xmlns:p14="http://schemas.microsoft.com/office/powerpoint/2010/main" val="2641128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Text Box 4"/>
          <p:cNvSpPr txBox="1">
            <a:spLocks noChangeArrowheads="1"/>
          </p:cNvSpPr>
          <p:nvPr/>
        </p:nvSpPr>
        <p:spPr bwMode="auto">
          <a:xfrm>
            <a:off x="552450" y="333375"/>
            <a:ext cx="8137525" cy="553998"/>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50000"/>
              </a:lnSpc>
              <a:spcBef>
                <a:spcPct val="50000"/>
              </a:spcBef>
              <a:spcAft>
                <a:spcPct val="50000"/>
              </a:spcAft>
            </a:pPr>
            <a:r>
              <a:rPr lang="tr-TR" altLang="tr-TR" sz="2000" b="1" i="1" dirty="0" smtClean="0">
                <a:solidFill>
                  <a:prstClr val="black"/>
                </a:solidFill>
                <a:latin typeface="Times New Roman" pitchFamily="18" charset="0"/>
              </a:rPr>
              <a:t>İKİ </a:t>
            </a:r>
            <a:r>
              <a:rPr lang="tr-TR" altLang="tr-TR" sz="2000" b="1" i="1" dirty="0">
                <a:solidFill>
                  <a:prstClr val="black"/>
                </a:solidFill>
                <a:latin typeface="Times New Roman" pitchFamily="18" charset="0"/>
              </a:rPr>
              <a:t>ÜLKELİ VE İKİDEN FAZLA MALLI MODELLER</a:t>
            </a:r>
          </a:p>
        </p:txBody>
      </p:sp>
      <p:sp>
        <p:nvSpPr>
          <p:cNvPr id="118789" name="Text Box 5"/>
          <p:cNvSpPr txBox="1">
            <a:spLocks noChangeArrowheads="1"/>
          </p:cNvSpPr>
          <p:nvPr/>
        </p:nvSpPr>
        <p:spPr bwMode="auto">
          <a:xfrm>
            <a:off x="468313" y="1679575"/>
            <a:ext cx="8242300" cy="4543425"/>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just"/>
            <a:endParaRPr lang="tr-TR" altLang="tr-TR" sz="1400" b="1" dirty="0">
              <a:solidFill>
                <a:srgbClr val="000066"/>
              </a:solidFill>
              <a:latin typeface="Times New Roman" pitchFamily="18" charset="0"/>
            </a:endParaRPr>
          </a:p>
          <a:p>
            <a:pPr algn="just"/>
            <a:r>
              <a:rPr lang="tr-TR" altLang="tr-TR" sz="2400" b="1" dirty="0">
                <a:solidFill>
                  <a:srgbClr val="000066"/>
                </a:solidFill>
                <a:latin typeface="Times New Roman" pitchFamily="18" charset="0"/>
              </a:rPr>
              <a:t>		</a:t>
            </a:r>
            <a:r>
              <a:rPr lang="tr-TR" altLang="tr-TR" sz="2400" dirty="0">
                <a:solidFill>
                  <a:prstClr val="black"/>
                </a:solidFill>
                <a:latin typeface="Times New Roman" pitchFamily="18" charset="0"/>
              </a:rPr>
              <a:t>Karşılaştırmalı üstünlükleri bu tür modellere uygulayabilmek için her malın iki ülkedeki fırsat maliyetleri karşılaştırılır ve bunun sonucuna göre mallar göreceli maliyetleri en düşük olandan en yüksek olana doğru sıralanır. Böylece ülkenin göreceli olarak ucuza ürettiği mallar sıralamada başlarda, pahalıya ürettikleri de sonlarda yer alır. Başlarda gelenler ihraç sonlardakiler de ithal edilme durumundaki mallardır. </a:t>
            </a:r>
          </a:p>
          <a:p>
            <a:pPr algn="just"/>
            <a:r>
              <a:rPr lang="tr-TR" altLang="tr-TR" sz="2400" b="1" dirty="0">
                <a:solidFill>
                  <a:srgbClr val="000066"/>
                </a:solidFill>
                <a:latin typeface="Times New Roman" pitchFamily="18" charset="0"/>
              </a:rPr>
              <a:t>		</a:t>
            </a:r>
            <a:endParaRPr lang="tr-TR" altLang="tr-TR" sz="2400" dirty="0">
              <a:solidFill>
                <a:prstClr val="black"/>
              </a:solidFill>
              <a:latin typeface="Times New Roman" pitchFamily="18" charset="0"/>
            </a:endParaRPr>
          </a:p>
          <a:p>
            <a:pPr algn="just"/>
            <a:r>
              <a:rPr lang="tr-TR" altLang="tr-TR" sz="2400" dirty="0">
                <a:solidFill>
                  <a:prstClr val="black"/>
                </a:solidFill>
                <a:latin typeface="Times New Roman" pitchFamily="18" charset="0"/>
              </a:rPr>
              <a:t>		Bu iki grup arasındaki sınırı ülkelerin paraları arasındaki </a:t>
            </a:r>
            <a:r>
              <a:rPr lang="tr-TR" altLang="tr-TR" sz="2400" i="1" u="sng" dirty="0">
                <a:solidFill>
                  <a:prstClr val="black"/>
                </a:solidFill>
                <a:latin typeface="Times New Roman" pitchFamily="18" charset="0"/>
              </a:rPr>
              <a:t>değişim oranı yani döviz kurları</a:t>
            </a:r>
            <a:r>
              <a:rPr lang="tr-TR" altLang="tr-TR" sz="2400" dirty="0">
                <a:solidFill>
                  <a:prstClr val="black"/>
                </a:solidFill>
                <a:latin typeface="Times New Roman" pitchFamily="18" charset="0"/>
              </a:rPr>
              <a:t> belirler.</a:t>
            </a:r>
          </a:p>
          <a:p>
            <a:pPr algn="just"/>
            <a:endParaRPr lang="tr-TR" altLang="tr-TR" sz="1400" b="1" dirty="0">
              <a:solidFill>
                <a:srgbClr val="000066"/>
              </a:solidFill>
              <a:latin typeface="Times New Roman" pitchFamily="18" charset="0"/>
            </a:endParaRPr>
          </a:p>
        </p:txBody>
      </p:sp>
    </p:spTree>
    <p:extLst>
      <p:ext uri="{BB962C8B-B14F-4D97-AF65-F5344CB8AC3E}">
        <p14:creationId xmlns:p14="http://schemas.microsoft.com/office/powerpoint/2010/main" val="38968074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Text Box 4"/>
          <p:cNvSpPr txBox="1">
            <a:spLocks noChangeArrowheads="1"/>
          </p:cNvSpPr>
          <p:nvPr/>
        </p:nvSpPr>
        <p:spPr bwMode="auto">
          <a:xfrm>
            <a:off x="1258888" y="404813"/>
            <a:ext cx="6840537" cy="1016000"/>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2000" b="1" dirty="0">
                <a:solidFill>
                  <a:srgbClr val="000066"/>
                </a:solidFill>
                <a:latin typeface="Times New Roman" pitchFamily="18" charset="0"/>
              </a:rPr>
              <a:t>                       Buğday          Makine          Kağıt          Şarap </a:t>
            </a:r>
          </a:p>
          <a:p>
            <a:r>
              <a:rPr lang="tr-TR" altLang="tr-TR" sz="2000" b="1" u="sng" dirty="0">
                <a:solidFill>
                  <a:srgbClr val="000066"/>
                </a:solidFill>
                <a:latin typeface="Times New Roman" pitchFamily="18" charset="0"/>
              </a:rPr>
              <a:t>Türkiye</a:t>
            </a:r>
            <a:r>
              <a:rPr lang="tr-TR" altLang="tr-TR" sz="2000" b="1" dirty="0">
                <a:solidFill>
                  <a:srgbClr val="000066"/>
                </a:solidFill>
                <a:latin typeface="Times New Roman" pitchFamily="18" charset="0"/>
              </a:rPr>
              <a:t>             2 TL                20 TL          10 TL            6 TL</a:t>
            </a:r>
          </a:p>
          <a:p>
            <a:r>
              <a:rPr lang="tr-TR" altLang="tr-TR" sz="2000" b="1" u="sng" dirty="0">
                <a:solidFill>
                  <a:srgbClr val="000066"/>
                </a:solidFill>
                <a:latin typeface="Times New Roman" pitchFamily="18" charset="0"/>
              </a:rPr>
              <a:t>ABD</a:t>
            </a:r>
            <a:r>
              <a:rPr lang="tr-TR" altLang="tr-TR" sz="2000" b="1" dirty="0">
                <a:solidFill>
                  <a:srgbClr val="000066"/>
                </a:solidFill>
                <a:latin typeface="Times New Roman" pitchFamily="18" charset="0"/>
              </a:rPr>
              <a:t>                  2 </a:t>
            </a:r>
            <a:r>
              <a:rPr lang="en-US" altLang="tr-TR" sz="2000" b="1" dirty="0">
                <a:solidFill>
                  <a:srgbClr val="000066"/>
                </a:solidFill>
                <a:latin typeface="Times New Roman" pitchFamily="18" charset="0"/>
              </a:rPr>
              <a:t>$</a:t>
            </a:r>
            <a:r>
              <a:rPr lang="tr-TR" altLang="tr-TR" sz="2000" b="1" dirty="0">
                <a:solidFill>
                  <a:srgbClr val="000066"/>
                </a:solidFill>
                <a:latin typeface="Times New Roman" pitchFamily="18" charset="0"/>
              </a:rPr>
              <a:t>                     6 </a:t>
            </a:r>
            <a:r>
              <a:rPr lang="en-US" altLang="tr-TR" sz="2000" b="1" dirty="0">
                <a:solidFill>
                  <a:srgbClr val="000066"/>
                </a:solidFill>
                <a:latin typeface="Times New Roman" pitchFamily="18" charset="0"/>
              </a:rPr>
              <a:t>$</a:t>
            </a:r>
            <a:r>
              <a:rPr lang="tr-TR" altLang="tr-TR" sz="2000" b="1" dirty="0">
                <a:solidFill>
                  <a:srgbClr val="000066"/>
                </a:solidFill>
                <a:latin typeface="Times New Roman" pitchFamily="18" charset="0"/>
              </a:rPr>
              <a:t>                4 </a:t>
            </a:r>
            <a:r>
              <a:rPr lang="en-US" altLang="tr-TR" sz="2000" b="1" dirty="0">
                <a:solidFill>
                  <a:srgbClr val="000066"/>
                </a:solidFill>
                <a:latin typeface="Times New Roman" pitchFamily="18" charset="0"/>
              </a:rPr>
              <a:t>$</a:t>
            </a:r>
            <a:r>
              <a:rPr lang="tr-TR" altLang="tr-TR" sz="2000" b="1" dirty="0">
                <a:solidFill>
                  <a:srgbClr val="000066"/>
                </a:solidFill>
                <a:latin typeface="Times New Roman" pitchFamily="18" charset="0"/>
              </a:rPr>
              <a:t>               8 </a:t>
            </a:r>
            <a:r>
              <a:rPr lang="en-US" altLang="tr-TR" sz="2000" b="1" dirty="0">
                <a:solidFill>
                  <a:srgbClr val="000066"/>
                </a:solidFill>
                <a:latin typeface="Times New Roman" pitchFamily="18" charset="0"/>
              </a:rPr>
              <a:t>$</a:t>
            </a:r>
            <a:endParaRPr lang="tr-TR" altLang="tr-TR" sz="2000" b="1" dirty="0">
              <a:solidFill>
                <a:srgbClr val="000066"/>
              </a:solidFill>
              <a:latin typeface="Times New Roman" pitchFamily="18" charset="0"/>
            </a:endParaRPr>
          </a:p>
        </p:txBody>
      </p:sp>
      <p:sp>
        <p:nvSpPr>
          <p:cNvPr id="86022" name="Text Box 6"/>
          <p:cNvSpPr txBox="1">
            <a:spLocks noChangeArrowheads="1"/>
          </p:cNvSpPr>
          <p:nvPr/>
        </p:nvSpPr>
        <p:spPr bwMode="auto">
          <a:xfrm>
            <a:off x="1116013" y="2060575"/>
            <a:ext cx="6985000" cy="1533525"/>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tr-TR" altLang="tr-TR" sz="2000" b="1" u="sng">
                <a:solidFill>
                  <a:srgbClr val="000066"/>
                </a:solidFill>
                <a:latin typeface="Times New Roman" pitchFamily="18" charset="0"/>
              </a:rPr>
              <a:t>Buğday fiyatları esas alınarak oluşturulan fırsat maliyetleri</a:t>
            </a:r>
          </a:p>
          <a:p>
            <a:endParaRPr lang="tr-TR" altLang="tr-TR" sz="1400" b="1" u="sng">
              <a:solidFill>
                <a:srgbClr val="000066"/>
              </a:solidFill>
              <a:latin typeface="Times New Roman" pitchFamily="18" charset="0"/>
            </a:endParaRPr>
          </a:p>
          <a:p>
            <a:r>
              <a:rPr lang="tr-TR" altLang="tr-TR" sz="2000" b="1">
                <a:solidFill>
                  <a:srgbClr val="000066"/>
                </a:solidFill>
                <a:latin typeface="Times New Roman" pitchFamily="18" charset="0"/>
              </a:rPr>
              <a:t>	        Buğday          Makine          Kağıt          Şarap </a:t>
            </a:r>
          </a:p>
          <a:p>
            <a:r>
              <a:rPr lang="tr-TR" altLang="tr-TR" sz="2000" b="1" u="sng">
                <a:solidFill>
                  <a:srgbClr val="000066"/>
                </a:solidFill>
                <a:latin typeface="Times New Roman" pitchFamily="18" charset="0"/>
              </a:rPr>
              <a:t>Türkiye</a:t>
            </a:r>
            <a:r>
              <a:rPr lang="tr-TR" altLang="tr-TR" sz="2000" b="1">
                <a:solidFill>
                  <a:srgbClr val="000066"/>
                </a:solidFill>
                <a:latin typeface="Times New Roman" pitchFamily="18" charset="0"/>
              </a:rPr>
              <a:t>              1                     10                   5                 3</a:t>
            </a:r>
          </a:p>
          <a:p>
            <a:r>
              <a:rPr lang="tr-TR" altLang="tr-TR" sz="2000" b="1" u="sng">
                <a:solidFill>
                  <a:srgbClr val="000066"/>
                </a:solidFill>
                <a:latin typeface="Times New Roman" pitchFamily="18" charset="0"/>
              </a:rPr>
              <a:t>ABD</a:t>
            </a:r>
            <a:r>
              <a:rPr lang="tr-TR" altLang="tr-TR" sz="2000" b="1">
                <a:solidFill>
                  <a:srgbClr val="000066"/>
                </a:solidFill>
                <a:latin typeface="Times New Roman" pitchFamily="18" charset="0"/>
              </a:rPr>
              <a:t>                   1                       3                   2                 4</a:t>
            </a:r>
          </a:p>
        </p:txBody>
      </p:sp>
      <p:sp>
        <p:nvSpPr>
          <p:cNvPr id="86024" name="Text Box 8"/>
          <p:cNvSpPr txBox="1">
            <a:spLocks noChangeArrowheads="1"/>
          </p:cNvSpPr>
          <p:nvPr/>
        </p:nvSpPr>
        <p:spPr bwMode="auto">
          <a:xfrm>
            <a:off x="755650" y="4221163"/>
            <a:ext cx="7632700" cy="2082800"/>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50000"/>
              </a:lnSpc>
            </a:pPr>
            <a:r>
              <a:rPr lang="tr-TR" altLang="tr-TR" sz="2000" b="1" u="sng">
                <a:solidFill>
                  <a:srgbClr val="000066"/>
                </a:solidFill>
                <a:latin typeface="Times New Roman" pitchFamily="18" charset="0"/>
              </a:rPr>
              <a:t>İki ülkedeki maliyetlerin karşılaştırılması</a:t>
            </a:r>
          </a:p>
          <a:p>
            <a:pPr algn="ctr">
              <a:lnSpc>
                <a:spcPct val="150000"/>
              </a:lnSpc>
            </a:pPr>
            <a:r>
              <a:rPr lang="tr-TR" altLang="tr-TR" sz="2000" b="1">
                <a:solidFill>
                  <a:srgbClr val="000066"/>
                </a:solidFill>
                <a:latin typeface="Times New Roman" pitchFamily="18" charset="0"/>
              </a:rPr>
              <a:t>Türkiye</a:t>
            </a:r>
          </a:p>
          <a:p>
            <a:r>
              <a:rPr lang="tr-TR" altLang="tr-TR" sz="2000" b="1">
                <a:solidFill>
                  <a:srgbClr val="000066"/>
                </a:solidFill>
                <a:latin typeface="Times New Roman" pitchFamily="18" charset="0"/>
              </a:rPr>
              <a:t>     Mallar               :          Şarap      Buğday      Kağıt       Makine</a:t>
            </a:r>
          </a:p>
          <a:p>
            <a:r>
              <a:rPr lang="tr-TR" altLang="tr-TR" sz="2000" b="1">
                <a:solidFill>
                  <a:srgbClr val="000066"/>
                </a:solidFill>
                <a:latin typeface="Times New Roman" pitchFamily="18" charset="0"/>
              </a:rPr>
              <a:t>     Karş. Üstünlük:             4:3             1:1            2:5            3:10 </a:t>
            </a:r>
          </a:p>
          <a:p>
            <a:pPr algn="ctr">
              <a:lnSpc>
                <a:spcPct val="150000"/>
              </a:lnSpc>
            </a:pPr>
            <a:r>
              <a:rPr lang="tr-TR" altLang="tr-TR" sz="2000" b="1">
                <a:solidFill>
                  <a:srgbClr val="000066"/>
                </a:solidFill>
                <a:latin typeface="Times New Roman" pitchFamily="18" charset="0"/>
              </a:rPr>
              <a:t>ABD</a:t>
            </a:r>
          </a:p>
        </p:txBody>
      </p:sp>
      <p:sp>
        <p:nvSpPr>
          <p:cNvPr id="86025" name="Line 9"/>
          <p:cNvSpPr>
            <a:spLocks noChangeShapeType="1"/>
          </p:cNvSpPr>
          <p:nvPr/>
        </p:nvSpPr>
        <p:spPr bwMode="auto">
          <a:xfrm flipH="1">
            <a:off x="3524250" y="5157788"/>
            <a:ext cx="3743325" cy="0"/>
          </a:xfrm>
          <a:prstGeom prst="line">
            <a:avLst/>
          </a:prstGeom>
          <a:noFill/>
          <a:ln w="9525">
            <a:solidFill>
              <a:srgbClr val="DC265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
        <p:nvSpPr>
          <p:cNvPr id="86026" name="Line 10"/>
          <p:cNvSpPr>
            <a:spLocks noChangeShapeType="1"/>
          </p:cNvSpPr>
          <p:nvPr/>
        </p:nvSpPr>
        <p:spPr bwMode="auto">
          <a:xfrm>
            <a:off x="3543300" y="5805488"/>
            <a:ext cx="3600450" cy="0"/>
          </a:xfrm>
          <a:prstGeom prst="line">
            <a:avLst/>
          </a:prstGeom>
          <a:noFill/>
          <a:ln w="9525">
            <a:solidFill>
              <a:srgbClr val="DC265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solidFill>
                <a:prstClr val="black"/>
              </a:solidFill>
            </a:endParaRPr>
          </a:p>
        </p:txBody>
      </p:sp>
    </p:spTree>
    <p:extLst>
      <p:ext uri="{BB962C8B-B14F-4D97-AF65-F5344CB8AC3E}">
        <p14:creationId xmlns:p14="http://schemas.microsoft.com/office/powerpoint/2010/main" val="14841410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Text Box 4"/>
          <p:cNvSpPr txBox="1">
            <a:spLocks noChangeArrowheads="1"/>
          </p:cNvSpPr>
          <p:nvPr/>
        </p:nvSpPr>
        <p:spPr bwMode="auto">
          <a:xfrm>
            <a:off x="755576" y="333375"/>
            <a:ext cx="8137525" cy="553998"/>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50000"/>
              </a:lnSpc>
              <a:spcBef>
                <a:spcPct val="50000"/>
              </a:spcBef>
              <a:spcAft>
                <a:spcPct val="50000"/>
              </a:spcAft>
            </a:pPr>
            <a:r>
              <a:rPr lang="tr-TR" altLang="tr-TR" sz="2000" b="1" i="1" dirty="0" smtClean="0">
                <a:solidFill>
                  <a:prstClr val="black"/>
                </a:solidFill>
                <a:latin typeface="Times New Roman" pitchFamily="18" charset="0"/>
              </a:rPr>
              <a:t>İKİ </a:t>
            </a:r>
            <a:r>
              <a:rPr lang="tr-TR" altLang="tr-TR" sz="2000" b="1" i="1" dirty="0">
                <a:solidFill>
                  <a:prstClr val="black"/>
                </a:solidFill>
                <a:latin typeface="Times New Roman" pitchFamily="18" charset="0"/>
              </a:rPr>
              <a:t>ÜLKELİ VE İKİDEN FAZLA MALLI MODELLER</a:t>
            </a:r>
          </a:p>
        </p:txBody>
      </p:sp>
      <p:sp>
        <p:nvSpPr>
          <p:cNvPr id="119813" name="Text Box 5"/>
          <p:cNvSpPr txBox="1">
            <a:spLocks noChangeArrowheads="1"/>
          </p:cNvSpPr>
          <p:nvPr/>
        </p:nvSpPr>
        <p:spPr bwMode="auto">
          <a:xfrm>
            <a:off x="488950" y="1268413"/>
            <a:ext cx="8242300" cy="5213350"/>
          </a:xfrm>
          <a:prstGeom prst="rect">
            <a:avLst/>
          </a:prstGeom>
          <a:noFill/>
          <a:ln w="9525">
            <a:solidFill>
              <a:srgbClr val="00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gn="just"/>
            <a:endParaRPr lang="tr-TR" altLang="tr-TR" sz="2400" dirty="0">
              <a:solidFill>
                <a:srgbClr val="000066"/>
              </a:solidFill>
              <a:effectLst>
                <a:outerShdw blurRad="38100" dist="38100" dir="2700000" algn="tl">
                  <a:srgbClr val="C0C0C0"/>
                </a:outerShdw>
              </a:effectLst>
              <a:latin typeface="Times New Roman" pitchFamily="18" charset="0"/>
            </a:endParaRPr>
          </a:p>
          <a:p>
            <a:pPr algn="just"/>
            <a:r>
              <a:rPr lang="tr-TR" altLang="tr-TR" sz="2400" dirty="0">
                <a:solidFill>
                  <a:srgbClr val="000066"/>
                </a:solidFill>
                <a:effectLst>
                  <a:outerShdw blurRad="38100" dist="38100" dir="2700000" algn="tl">
                    <a:srgbClr val="C0C0C0"/>
                  </a:outerShdw>
                </a:effectLst>
                <a:latin typeface="Times New Roman" pitchFamily="18" charset="0"/>
              </a:rPr>
              <a:t>		</a:t>
            </a:r>
            <a:r>
              <a:rPr lang="tr-TR" altLang="tr-TR" sz="2400" dirty="0">
                <a:solidFill>
                  <a:prstClr val="black"/>
                </a:solidFill>
                <a:latin typeface="Times New Roman" pitchFamily="18" charset="0"/>
              </a:rPr>
              <a:t>Karşılaştırmalı üstünlük sıralamasında en uçlarda yer alan maliyet oranları iki ülkenin paraları arasındaki değişim oranının sınırlarını da belirler. Yukarıdaki örneğe göre 1 Türk lirasının fiyatı en fazla 4/3 dolar, en düşük de 3/10 dolar olmalıdır. </a:t>
            </a:r>
          </a:p>
          <a:p>
            <a:pPr algn="just"/>
            <a:r>
              <a:rPr lang="tr-TR" altLang="tr-TR" sz="2400" dirty="0">
                <a:solidFill>
                  <a:prstClr val="black"/>
                </a:solidFill>
                <a:latin typeface="Times New Roman" pitchFamily="18" charset="0"/>
              </a:rPr>
              <a:t>		Döviz kuru alt sınırın (1TL=4/3 $) altında tutulmak istenirse (örneğin 1TL=2 $) Türkiye’deki malların fiyatları ABD’deki benzerlerinden daha pahalı olur. Bu durumda Türkiye ABD’ye mal satamaz, </a:t>
            </a:r>
            <a:r>
              <a:rPr lang="tr-TR" altLang="tr-TR" sz="2400" i="1" dirty="0">
                <a:solidFill>
                  <a:prstClr val="black"/>
                </a:solidFill>
                <a:latin typeface="Times New Roman" pitchFamily="18" charset="0"/>
              </a:rPr>
              <a:t>ödemeler dengesi açık</a:t>
            </a:r>
            <a:r>
              <a:rPr lang="tr-TR" altLang="tr-TR" sz="2400" dirty="0">
                <a:solidFill>
                  <a:prstClr val="black"/>
                </a:solidFill>
                <a:latin typeface="Times New Roman" pitchFamily="18" charset="0"/>
              </a:rPr>
              <a:t> verir. </a:t>
            </a:r>
          </a:p>
          <a:p>
            <a:pPr algn="just"/>
            <a:r>
              <a:rPr lang="tr-TR" altLang="tr-TR" sz="2400" dirty="0">
                <a:solidFill>
                  <a:prstClr val="black"/>
                </a:solidFill>
                <a:latin typeface="Times New Roman" pitchFamily="18" charset="0"/>
              </a:rPr>
              <a:t>		Eğer döviz kuru üst sınırdan (1TL=3/10 $)</a:t>
            </a:r>
            <a:r>
              <a:rPr lang="tr-TR" altLang="tr-TR" dirty="0">
                <a:solidFill>
                  <a:prstClr val="black"/>
                </a:solidFill>
                <a:latin typeface="Garamond" pitchFamily="18" charset="0"/>
              </a:rPr>
              <a:t> </a:t>
            </a:r>
            <a:r>
              <a:rPr lang="tr-TR" altLang="tr-TR" sz="2400" dirty="0">
                <a:solidFill>
                  <a:prstClr val="black"/>
                </a:solidFill>
                <a:latin typeface="Times New Roman" pitchFamily="18" charset="0"/>
              </a:rPr>
              <a:t>daha yüksek bir düzeyde sürdürülürse (örneğin 1TL=0.1 $) Türkiye’deki malların fiyatı ABD’den daha ucuz olur ve ABD’nin rekabet gücü kalmaz.</a:t>
            </a:r>
          </a:p>
        </p:txBody>
      </p:sp>
    </p:spTree>
    <p:extLst>
      <p:ext uri="{BB962C8B-B14F-4D97-AF65-F5344CB8AC3E}">
        <p14:creationId xmlns:p14="http://schemas.microsoft.com/office/powerpoint/2010/main" val="224099756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778098"/>
          </a:xfrm>
        </p:spPr>
        <p:txBody>
          <a:bodyPr>
            <a:normAutofit/>
          </a:bodyPr>
          <a:lstStyle/>
          <a:p>
            <a:r>
              <a:rPr lang="az-Latn-AZ" altLang="tr-TR" sz="2400" b="1" dirty="0"/>
              <a:t>Kaynaklar</a:t>
            </a:r>
            <a:endParaRPr lang="en-US" altLang="tr-TR" sz="2400" b="1" dirty="0"/>
          </a:p>
        </p:txBody>
      </p:sp>
      <p:sp>
        <p:nvSpPr>
          <p:cNvPr id="45059" name="Rectangle 3"/>
          <p:cNvSpPr>
            <a:spLocks noGrp="1" noChangeArrowheads="1"/>
          </p:cNvSpPr>
          <p:nvPr>
            <p:ph idx="1"/>
          </p:nvPr>
        </p:nvSpPr>
        <p:spPr>
          <a:xfrm>
            <a:off x="395536" y="1052736"/>
            <a:ext cx="8229600" cy="5256584"/>
          </a:xfrm>
        </p:spPr>
        <p:txBody>
          <a:bodyPr>
            <a:noAutofit/>
          </a:bodyPr>
          <a:lstStyle/>
          <a:p>
            <a:pPr marL="533400" indent="-533400"/>
            <a:r>
              <a:rPr lang="az-Latn-AZ" altLang="tr-TR" sz="1800" dirty="0"/>
              <a:t>P. </a:t>
            </a:r>
            <a:r>
              <a:rPr lang="tr-TR" altLang="tr-TR" sz="1800" dirty="0"/>
              <a:t>Krugman </a:t>
            </a:r>
            <a:r>
              <a:rPr lang="tr-TR" altLang="tr-TR" sz="1800" dirty="0" err="1"/>
              <a:t>and</a:t>
            </a:r>
            <a:r>
              <a:rPr lang="tr-TR" altLang="tr-TR" sz="1800" dirty="0"/>
              <a:t> M. </a:t>
            </a:r>
            <a:r>
              <a:rPr lang="tr-TR" altLang="tr-TR" sz="1800" dirty="0" err="1"/>
              <a:t>Obstfeld</a:t>
            </a:r>
            <a:r>
              <a:rPr lang="tr-TR" altLang="tr-TR" sz="1800" dirty="0"/>
              <a:t>, International </a:t>
            </a:r>
            <a:r>
              <a:rPr lang="tr-TR" altLang="tr-TR" sz="1800" dirty="0" err="1"/>
              <a:t>Economics</a:t>
            </a:r>
            <a:r>
              <a:rPr lang="tr-TR" altLang="tr-TR" sz="1800" dirty="0"/>
              <a:t>: </a:t>
            </a:r>
            <a:r>
              <a:rPr lang="tr-TR" altLang="tr-TR" sz="1800" dirty="0" err="1"/>
              <a:t>Theory</a:t>
            </a:r>
            <a:r>
              <a:rPr lang="tr-TR" altLang="tr-TR" sz="1800" dirty="0"/>
              <a:t> </a:t>
            </a:r>
            <a:r>
              <a:rPr lang="tr-TR" altLang="tr-TR" sz="1800" dirty="0" err="1"/>
              <a:t>and</a:t>
            </a:r>
            <a:r>
              <a:rPr lang="tr-TR" altLang="tr-TR" sz="1800" dirty="0"/>
              <a:t> </a:t>
            </a:r>
            <a:r>
              <a:rPr lang="tr-TR" altLang="tr-TR" sz="1800" dirty="0" err="1"/>
              <a:t>Policy</a:t>
            </a:r>
            <a:r>
              <a:rPr lang="tr-TR" altLang="tr-TR" sz="1800" dirty="0"/>
              <a:t>, </a:t>
            </a:r>
            <a:r>
              <a:rPr lang="tr-TR" altLang="tr-TR" sz="1800" dirty="0" err="1"/>
              <a:t>Seventh</a:t>
            </a:r>
            <a:r>
              <a:rPr lang="tr-TR" altLang="tr-TR" sz="1800" dirty="0"/>
              <a:t> Edition </a:t>
            </a:r>
            <a:r>
              <a:rPr lang="tr-TR" altLang="tr-TR" sz="1800" dirty="0" err="1"/>
              <a:t>Pearson</a:t>
            </a:r>
            <a:r>
              <a:rPr lang="tr-TR" altLang="tr-TR" sz="1800" dirty="0"/>
              <a:t> – </a:t>
            </a:r>
            <a:r>
              <a:rPr lang="tr-TR" altLang="tr-TR" sz="1800" dirty="0" err="1"/>
              <a:t>Addison</a:t>
            </a:r>
            <a:r>
              <a:rPr lang="tr-TR" altLang="tr-TR" sz="1800" dirty="0"/>
              <a:t> </a:t>
            </a:r>
            <a:r>
              <a:rPr lang="tr-TR" altLang="tr-TR" sz="1800" dirty="0" err="1"/>
              <a:t>Weasley</a:t>
            </a:r>
            <a:r>
              <a:rPr lang="tr-TR" altLang="tr-TR" sz="1800" dirty="0"/>
              <a:t>. </a:t>
            </a:r>
            <a:endParaRPr lang="az-Latn-AZ" altLang="tr-TR" sz="1800" dirty="0"/>
          </a:p>
          <a:p>
            <a:pPr marL="533400" indent="-533400"/>
            <a:r>
              <a:rPr lang="az-Latn-AZ" altLang="tr-TR" sz="1800" dirty="0"/>
              <a:t>James Gerber, International Economics, Third Edition, Pearson Education , 2005.</a:t>
            </a:r>
            <a:endParaRPr lang="en-US" altLang="tr-TR" sz="1800" dirty="0"/>
          </a:p>
          <a:p>
            <a:pPr marL="533400" indent="-533400"/>
            <a:r>
              <a:rPr lang="tr-TR" altLang="tr-TR" sz="1800" dirty="0"/>
              <a:t>H. Seyidoğlu, </a:t>
            </a:r>
            <a:r>
              <a:rPr lang="az-Latn-AZ" altLang="tr-TR" sz="1800" dirty="0"/>
              <a:t>Uluslararası İktisat: Teori, Politika ve Uygulama</a:t>
            </a:r>
            <a:r>
              <a:rPr lang="tr-TR" altLang="tr-TR" sz="1800" dirty="0"/>
              <a:t>, XV. Baskı, İstanbul, 2003.</a:t>
            </a:r>
            <a:endParaRPr lang="en-US" altLang="tr-TR" sz="1800" dirty="0"/>
          </a:p>
          <a:p>
            <a:pPr marL="533400" indent="-533400"/>
            <a:r>
              <a:rPr lang="tr-TR" altLang="tr-TR" sz="1800" dirty="0"/>
              <a:t>R. Karluk, Uluslararası Ekonomi: Teori ve Politika, VI. Baskı, İstanbul, 2002. </a:t>
            </a:r>
            <a:endParaRPr lang="tr-TR" altLang="tr-TR" sz="1800" dirty="0" smtClean="0"/>
          </a:p>
          <a:p>
            <a:pPr marL="533400" indent="-533400"/>
            <a:r>
              <a:rPr lang="tr-TR" altLang="tr-TR" sz="1800" dirty="0" smtClean="0"/>
              <a:t>Karluk</a:t>
            </a:r>
            <a:r>
              <a:rPr lang="tr-TR" altLang="tr-TR" sz="1800" dirty="0"/>
              <a:t>, R. (2003). Uluslararası Ekonomi, İstanbul: Beta Yayıncılık.</a:t>
            </a:r>
          </a:p>
          <a:p>
            <a:pPr marL="533400" indent="-533400"/>
            <a:r>
              <a:rPr lang="tr-TR" altLang="tr-TR" sz="1800" dirty="0"/>
              <a:t>Karluk, R. (Eylül 2002). Uluslararası Ekonomi, Teori ve Politika İstanbul: Beta. Yayın No:1249. 6.Baskı.</a:t>
            </a:r>
            <a:endParaRPr lang="tr-TR" altLang="tr-TR" sz="1800" dirty="0"/>
          </a:p>
          <a:p>
            <a:pPr marL="533400" indent="-533400"/>
            <a:r>
              <a:rPr lang="tr-TR" altLang="tr-TR" sz="1800" dirty="0" smtClean="0"/>
              <a:t>BOCUTOĞLU</a:t>
            </a:r>
            <a:r>
              <a:rPr lang="tr-TR" altLang="tr-TR" sz="1800" dirty="0"/>
              <a:t>, E., İktisadi Düşünceler Tarihi, Murathan Yayınevi, Trabzon, 2012.</a:t>
            </a:r>
          </a:p>
          <a:p>
            <a:pPr marL="533400" indent="-533400"/>
            <a:r>
              <a:rPr lang="tr-TR" altLang="tr-TR" sz="1800" dirty="0"/>
              <a:t> BOCUTOĞLU, E., Karşılaştırmalı Makro İktisat, 5. Baskı, Murathan Yayınevi, Trabzon,2012. </a:t>
            </a:r>
            <a:endParaRPr lang="tr-TR" altLang="tr-TR" sz="1800" dirty="0" smtClean="0"/>
          </a:p>
          <a:p>
            <a:pPr marL="533400" indent="-533400"/>
            <a:r>
              <a:rPr lang="tr-TR" altLang="tr-TR" sz="1800" dirty="0" smtClean="0"/>
              <a:t>Seyidoğlu</a:t>
            </a:r>
            <a:r>
              <a:rPr lang="tr-TR" altLang="tr-TR" sz="1800" dirty="0"/>
              <a:t>, H. (2009). Uluslararası İktisat, İstanbul: </a:t>
            </a:r>
            <a:r>
              <a:rPr lang="tr-TR" altLang="tr-TR" sz="1800" dirty="0" err="1"/>
              <a:t>Güzem</a:t>
            </a:r>
            <a:r>
              <a:rPr lang="tr-TR" altLang="tr-TR" sz="1800" dirty="0"/>
              <a:t>.</a:t>
            </a:r>
          </a:p>
          <a:p>
            <a:pPr marL="533400" indent="-533400"/>
            <a:r>
              <a:rPr lang="tr-TR" altLang="tr-TR" sz="1800" dirty="0"/>
              <a:t>Seyidoğlu, H. (1994). Uluslararası İktisat, Teori, Politika ve Uygulama. İstanbul: </a:t>
            </a:r>
            <a:r>
              <a:rPr lang="tr-TR" altLang="tr-TR" sz="1800" dirty="0" err="1"/>
              <a:t>Güzem</a:t>
            </a:r>
            <a:r>
              <a:rPr lang="tr-TR" altLang="tr-TR" sz="1800" dirty="0"/>
              <a:t>. No:9. l0.Baskı.</a:t>
            </a:r>
          </a:p>
          <a:p>
            <a:pPr marL="533400" indent="-533400"/>
            <a:r>
              <a:rPr lang="tr-TR" altLang="tr-TR" sz="1800" dirty="0"/>
              <a:t>Seyidoğlu, H. (2003). Uluslararası Finans. İstanbul: </a:t>
            </a:r>
            <a:r>
              <a:rPr lang="tr-TR" altLang="tr-TR" sz="1800" dirty="0" err="1"/>
              <a:t>Güzem</a:t>
            </a:r>
            <a:r>
              <a:rPr lang="tr-TR" altLang="tr-TR" sz="1800" dirty="0"/>
              <a:t>.</a:t>
            </a:r>
          </a:p>
          <a:p>
            <a:pPr marL="533400" indent="-533400"/>
            <a:r>
              <a:rPr lang="tr-TR" altLang="tr-TR" sz="1800" dirty="0"/>
              <a:t>Seyidoğlu, H. (2002). Ekonomik Terimler. İstanbul: </a:t>
            </a:r>
            <a:r>
              <a:rPr lang="tr-TR" altLang="tr-TR" sz="1800" dirty="0" err="1"/>
              <a:t>Güzem</a:t>
            </a:r>
            <a:r>
              <a:rPr lang="tr-TR" altLang="tr-TR" sz="1800" dirty="0"/>
              <a:t>.</a:t>
            </a:r>
            <a:endParaRPr lang="en-US" altLang="tr-TR" sz="1800" dirty="0"/>
          </a:p>
        </p:txBody>
      </p:sp>
      <p:sp>
        <p:nvSpPr>
          <p:cNvPr id="6" name="Slayt Numarası Yer Tutucusu 5"/>
          <p:cNvSpPr>
            <a:spLocks noGrp="1"/>
          </p:cNvSpPr>
          <p:nvPr>
            <p:ph type="sldNum" sz="quarter" idx="12"/>
          </p:nvPr>
        </p:nvSpPr>
        <p:spPr/>
        <p:txBody>
          <a:bodyPr>
            <a:normAutofit/>
          </a:bodyPr>
          <a:lstStyle/>
          <a:p>
            <a:r>
              <a:rPr lang="tr-TR" altLang="tr-TR" dirty="0" smtClean="0"/>
              <a:t>44</a:t>
            </a:r>
            <a:endParaRPr lang="en-US" altLang="tr-TR" dirty="0"/>
          </a:p>
        </p:txBody>
      </p:sp>
    </p:spTree>
    <p:extLst>
      <p:ext uri="{BB962C8B-B14F-4D97-AF65-F5344CB8AC3E}">
        <p14:creationId xmlns:p14="http://schemas.microsoft.com/office/powerpoint/2010/main" val="1653233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 y="304800"/>
            <a:ext cx="8281988" cy="909638"/>
          </a:xfrm>
        </p:spPr>
        <p:txBody>
          <a:bodyPr>
            <a:normAutofit fontScale="90000"/>
          </a:bodyPr>
          <a:lstStyle/>
          <a:p>
            <a:pPr algn="ctr"/>
            <a:r>
              <a:rPr lang="tr-TR" altLang="tr-TR" sz="3200" b="1" smtClean="0">
                <a:solidFill>
                  <a:schemeClr val="folHlink"/>
                </a:solidFill>
              </a:rPr>
              <a:t>MUTLAK ÜSTÜNLÜK TEORİSİ</a:t>
            </a:r>
            <a:br>
              <a:rPr lang="tr-TR" altLang="tr-TR" sz="3200" b="1" smtClean="0">
                <a:solidFill>
                  <a:schemeClr val="folHlink"/>
                </a:solidFill>
              </a:rPr>
            </a:br>
            <a:r>
              <a:rPr lang="tr-TR" altLang="tr-TR" sz="3200" b="1" smtClean="0">
                <a:solidFill>
                  <a:schemeClr val="hlink"/>
                </a:solidFill>
              </a:rPr>
              <a:t>(Theory of Absolute Advantages)</a:t>
            </a:r>
            <a:endParaRPr lang="en-US" altLang="tr-TR" sz="3200" smtClean="0"/>
          </a:p>
        </p:txBody>
      </p:sp>
      <p:sp>
        <p:nvSpPr>
          <p:cNvPr id="21507" name="Rectangle 3"/>
          <p:cNvSpPr>
            <a:spLocks noGrp="1" noChangeArrowheads="1"/>
          </p:cNvSpPr>
          <p:nvPr>
            <p:ph type="body" sz="half" idx="1"/>
          </p:nvPr>
        </p:nvSpPr>
        <p:spPr>
          <a:xfrm>
            <a:off x="500063" y="1928813"/>
            <a:ext cx="3829050" cy="2328862"/>
          </a:xfrm>
        </p:spPr>
        <p:txBody>
          <a:bodyPr/>
          <a:lstStyle/>
          <a:p>
            <a:r>
              <a:rPr lang="az-Latn-AZ" altLang="tr-TR" sz="2400" smtClean="0"/>
              <a:t>Teori Adam Smith</a:t>
            </a:r>
            <a:r>
              <a:rPr lang="en-US" altLang="tr-TR" sz="2400" smtClean="0"/>
              <a:t>’</a:t>
            </a:r>
            <a:r>
              <a:rPr lang="az-Latn-AZ" altLang="tr-TR" sz="2400" smtClean="0"/>
              <a:t>in 1776 yılında yayınlanan “Ulusların Zenginliği” isimli eserinde ortaya atılmıştır.</a:t>
            </a:r>
            <a:endParaRPr lang="en-US" altLang="tr-TR" sz="2400" smtClean="0"/>
          </a:p>
        </p:txBody>
      </p:sp>
      <p:sp>
        <p:nvSpPr>
          <p:cNvPr id="21508" name="Text Box 7"/>
          <p:cNvSpPr txBox="1">
            <a:spLocks noChangeArrowheads="1"/>
          </p:cNvSpPr>
          <p:nvPr/>
        </p:nvSpPr>
        <p:spPr bwMode="auto">
          <a:xfrm>
            <a:off x="1143000" y="5214938"/>
            <a:ext cx="24415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spcBef>
                <a:spcPct val="50000"/>
              </a:spcBef>
              <a:buClrTx/>
              <a:buSzTx/>
              <a:buFontTx/>
              <a:buNone/>
            </a:pPr>
            <a:r>
              <a:rPr lang="en-GB" altLang="tr-TR" sz="2400"/>
              <a:t>Adam Smith (1723-1790)</a:t>
            </a:r>
          </a:p>
        </p:txBody>
      </p:sp>
      <p:pic>
        <p:nvPicPr>
          <p:cNvPr id="9" name="Picture 8" descr="smith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000625" y="1243013"/>
            <a:ext cx="3871913" cy="5614987"/>
          </a:xfrm>
        </p:spPr>
      </p:pic>
    </p:spTree>
    <p:extLst>
      <p:ext uri="{BB962C8B-B14F-4D97-AF65-F5344CB8AC3E}">
        <p14:creationId xmlns:p14="http://schemas.microsoft.com/office/powerpoint/2010/main" val="25301866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fltVal val="0"/>
                                          </p:val>
                                        </p:tav>
                                        <p:tav tm="100000">
                                          <p:val>
                                            <p:strVal val="#ppt_w"/>
                                          </p:val>
                                        </p:tav>
                                      </p:tavLst>
                                    </p:anim>
                                    <p:anim calcmode="lin" valueType="num">
                                      <p:cBhvr>
                                        <p:cTn id="8" dur="2000" fill="hold"/>
                                        <p:tgtEl>
                                          <p:spTgt spid="9"/>
                                        </p:tgtEl>
                                        <p:attrNameLst>
                                          <p:attrName>ppt_h</p:attrName>
                                        </p:attrNameLst>
                                      </p:cBhvr>
                                      <p:tavLst>
                                        <p:tav tm="0">
                                          <p:val>
                                            <p:fltVal val="0"/>
                                          </p:val>
                                        </p:tav>
                                        <p:tav tm="100000">
                                          <p:val>
                                            <p:strVal val="#ppt_h"/>
                                          </p:val>
                                        </p:tav>
                                      </p:tavLst>
                                    </p:anim>
                                    <p:anim calcmode="lin" valueType="num">
                                      <p:cBhvr>
                                        <p:cTn id="9" dur="2000" fill="hold"/>
                                        <p:tgtEl>
                                          <p:spTgt spid="9"/>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4F1E5FC9-9112-4CFF-B857-B730DCEDCD72}" type="slidenum">
              <a:rPr lang="tr-TR" smtClean="0"/>
              <a:t>7</a:t>
            </a:fld>
            <a:endParaRPr lang="tr-TR"/>
          </a:p>
        </p:txBody>
      </p:sp>
      <p:sp>
        <p:nvSpPr>
          <p:cNvPr id="3" name="Dikdörtgen 2"/>
          <p:cNvSpPr/>
          <p:nvPr/>
        </p:nvSpPr>
        <p:spPr>
          <a:xfrm>
            <a:off x="441495" y="980728"/>
            <a:ext cx="8352928" cy="5226046"/>
          </a:xfrm>
          <a:prstGeom prst="rect">
            <a:avLst/>
          </a:prstGeom>
        </p:spPr>
        <p:txBody>
          <a:bodyPr wrap="square">
            <a:spAutoFit/>
          </a:bodyPr>
          <a:lstStyle/>
          <a:p>
            <a:pPr lvl="0" algn="just">
              <a:lnSpc>
                <a:spcPct val="150000"/>
              </a:lnSpc>
              <a:spcBef>
                <a:spcPct val="20000"/>
              </a:spcBef>
            </a:pPr>
            <a:r>
              <a:rPr lang="tr-TR" sz="2400" dirty="0">
                <a:solidFill>
                  <a:prstClr val="black"/>
                </a:solidFill>
                <a:latin typeface="Calibri" pitchFamily="34" charset="0"/>
              </a:rPr>
              <a:t>Smith dış ticaret konusunda Merkantilistlerin her iki ülkenin de dış ticaretten karlı çıkamayacağı  düşüncesini çürütmüştür.</a:t>
            </a:r>
          </a:p>
          <a:p>
            <a:pPr lvl="0" algn="just">
              <a:lnSpc>
                <a:spcPct val="150000"/>
              </a:lnSpc>
              <a:spcBef>
                <a:spcPct val="20000"/>
              </a:spcBef>
            </a:pPr>
            <a:r>
              <a:rPr lang="tr-TR" sz="2400" b="1" i="1" dirty="0" smtClean="0">
                <a:solidFill>
                  <a:prstClr val="black"/>
                </a:solidFill>
                <a:latin typeface="Calibri" pitchFamily="34" charset="0"/>
              </a:rPr>
              <a:t>«Teoriye </a:t>
            </a:r>
            <a:r>
              <a:rPr lang="tr-TR" sz="2400" b="1" i="1" dirty="0">
                <a:solidFill>
                  <a:prstClr val="black"/>
                </a:solidFill>
                <a:latin typeface="Calibri" pitchFamily="34" charset="0"/>
              </a:rPr>
              <a:t>göre ; </a:t>
            </a:r>
            <a:r>
              <a:rPr lang="tr-TR" sz="2400" i="1" dirty="0">
                <a:solidFill>
                  <a:prstClr val="black"/>
                </a:solidFill>
                <a:latin typeface="Calibri" pitchFamily="34" charset="0"/>
              </a:rPr>
              <a:t>Bir ülke karşı ülkeye göre hangi malları daha düşük maliyetle üretiyorsa o malın üretiminde uzmanlaşmalı ve bunları ihraç etmelidir, pahalıya ürettiği malları ise ithal etmelidir. Böylece hem iki ülkede dış ticaretten karlı çıkacak hem de kaynaklar israf edilmeyecektir</a:t>
            </a:r>
            <a:r>
              <a:rPr lang="tr-TR" sz="2400" i="1" dirty="0" smtClean="0">
                <a:solidFill>
                  <a:prstClr val="black"/>
                </a:solidFill>
                <a:latin typeface="Calibri" pitchFamily="34" charset="0"/>
              </a:rPr>
              <a:t>.»</a:t>
            </a:r>
            <a:endParaRPr lang="tr-TR" sz="2400" i="1" dirty="0">
              <a:solidFill>
                <a:prstClr val="black"/>
              </a:solidFill>
              <a:latin typeface="Calibri" pitchFamily="34" charset="0"/>
            </a:endParaRPr>
          </a:p>
          <a:p>
            <a:pPr lvl="0" algn="just">
              <a:lnSpc>
                <a:spcPct val="150000"/>
              </a:lnSpc>
              <a:spcBef>
                <a:spcPct val="20000"/>
              </a:spcBef>
            </a:pPr>
            <a:r>
              <a:rPr lang="tr-TR" sz="2400" b="1" dirty="0">
                <a:solidFill>
                  <a:prstClr val="black"/>
                </a:solidFill>
                <a:latin typeface="Calibri" pitchFamily="34" charset="0"/>
              </a:rPr>
              <a:t>Unutmayalım bu teoriye göre bir malın maliyetini o malın üretiminde kullanılan homojen emek miktarı belirlemektedir.</a:t>
            </a:r>
          </a:p>
        </p:txBody>
      </p:sp>
    </p:spTree>
    <p:extLst>
      <p:ext uri="{BB962C8B-B14F-4D97-AF65-F5344CB8AC3E}">
        <p14:creationId xmlns:p14="http://schemas.microsoft.com/office/powerpoint/2010/main" val="1104948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p:nvPr>
        </p:nvSpPr>
        <p:spPr>
          <a:xfrm>
            <a:off x="1116013" y="115888"/>
            <a:ext cx="7793037" cy="1462087"/>
          </a:xfrm>
        </p:spPr>
        <p:txBody>
          <a:bodyPr/>
          <a:lstStyle/>
          <a:p>
            <a:r>
              <a:rPr lang="tr-TR" altLang="tr-TR" sz="2400" b="1" smtClean="0"/>
              <a:t>MUTLAK ÜSTÜNLÜK TEORİSİ</a:t>
            </a:r>
            <a:br>
              <a:rPr lang="tr-TR" altLang="tr-TR" sz="2400" b="1" smtClean="0"/>
            </a:br>
            <a:endParaRPr lang="tr-TR" altLang="tr-TR" sz="2400" b="1" smtClean="0"/>
          </a:p>
        </p:txBody>
      </p:sp>
      <p:graphicFrame>
        <p:nvGraphicFramePr>
          <p:cNvPr id="6" name="İçerik Yer Tutucusu 5"/>
          <p:cNvGraphicFramePr>
            <a:graphicFrameLocks noGrp="1"/>
          </p:cNvGraphicFramePr>
          <p:nvPr>
            <p:ph idx="1"/>
          </p:nvPr>
        </p:nvGraphicFramePr>
        <p:xfrm>
          <a:off x="755470" y="2420860"/>
          <a:ext cx="3384470" cy="2304321"/>
        </p:xfrm>
        <a:graphic>
          <a:graphicData uri="http://schemas.openxmlformats.org/drawingml/2006/table">
            <a:tbl>
              <a:tblPr firstRow="1" firstCol="1" bandRow="1"/>
              <a:tblGrid>
                <a:gridCol w="1074090"/>
                <a:gridCol w="1100477"/>
                <a:gridCol w="1209903"/>
              </a:tblGrid>
              <a:tr h="768107">
                <a:tc>
                  <a:txBody>
                    <a:bodyPr/>
                    <a:lstStyle/>
                    <a:p>
                      <a:pPr algn="ctr">
                        <a:lnSpc>
                          <a:spcPct val="115000"/>
                        </a:lnSpc>
                        <a:spcAft>
                          <a:spcPts val="1000"/>
                        </a:spcAft>
                      </a:pPr>
                      <a:r>
                        <a:rPr lang="tr-TR" sz="1400" b="1" i="1" dirty="0" smtClean="0">
                          <a:solidFill>
                            <a:srgbClr val="FF0000"/>
                          </a:solidFill>
                          <a:effectLst/>
                          <a:latin typeface="Calibri"/>
                          <a:ea typeface="Calibri"/>
                          <a:cs typeface="Times New Roman"/>
                        </a:rPr>
                        <a:t>Örnek:</a:t>
                      </a:r>
                      <a:r>
                        <a:rPr lang="tr-TR" sz="1400" b="1" i="1" dirty="0">
                          <a:solidFill>
                            <a:srgbClr val="FF0000"/>
                          </a:solidFill>
                          <a:effectLst/>
                          <a:latin typeface="Calibri"/>
                          <a:ea typeface="Calibri"/>
                          <a:cs typeface="Times New Roman"/>
                        </a:rPr>
                        <a:t> </a:t>
                      </a:r>
                      <a:endParaRPr lang="tr-TR" sz="1400" dirty="0">
                        <a:solidFill>
                          <a:srgbClr val="FF0000"/>
                        </a:solidFill>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solidFill>
                            <a:srgbClr val="0033CC"/>
                          </a:solidFill>
                          <a:effectLst/>
                          <a:latin typeface="Calibri"/>
                          <a:ea typeface="Calibri"/>
                          <a:cs typeface="Times New Roman"/>
                        </a:rPr>
                        <a:t>X Malı</a:t>
                      </a:r>
                      <a:endParaRPr lang="tr-TR" sz="1600" dirty="0">
                        <a:solidFill>
                          <a:srgbClr val="0033CC"/>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solidFill>
                            <a:srgbClr val="0033CC"/>
                          </a:solidFill>
                          <a:effectLst/>
                          <a:latin typeface="Calibri"/>
                          <a:ea typeface="Calibri"/>
                          <a:cs typeface="Times New Roman"/>
                        </a:rPr>
                        <a:t>Y Malı</a:t>
                      </a:r>
                      <a:endParaRPr lang="tr-TR" sz="1600" dirty="0">
                        <a:solidFill>
                          <a:srgbClr val="0033CC"/>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7">
                <a:tc>
                  <a:txBody>
                    <a:bodyPr/>
                    <a:lstStyle/>
                    <a:p>
                      <a:pPr algn="ctr">
                        <a:lnSpc>
                          <a:spcPct val="115000"/>
                        </a:lnSpc>
                        <a:spcAft>
                          <a:spcPts val="1000"/>
                        </a:spcAft>
                      </a:pPr>
                      <a:r>
                        <a:rPr lang="tr-TR" sz="1600" b="1" i="1" dirty="0">
                          <a:effectLst/>
                          <a:latin typeface="Calibri"/>
                          <a:ea typeface="Calibri"/>
                          <a:cs typeface="Times New Roman"/>
                        </a:rPr>
                        <a:t>A Ülkesi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effectLst/>
                          <a:latin typeface="Calibri"/>
                          <a:ea typeface="Calibri"/>
                          <a:cs typeface="Times New Roman"/>
                        </a:rPr>
                        <a:t>60 birim</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a:effectLst/>
                          <a:highlight>
                            <a:srgbClr val="D3D3D3"/>
                          </a:highlight>
                          <a:latin typeface="Calibri"/>
                          <a:ea typeface="Calibri"/>
                          <a:cs typeface="Times New Roman"/>
                        </a:rPr>
                        <a:t>70 birim</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107">
                <a:tc>
                  <a:txBody>
                    <a:bodyPr/>
                    <a:lstStyle/>
                    <a:p>
                      <a:pPr algn="ctr">
                        <a:lnSpc>
                          <a:spcPct val="115000"/>
                        </a:lnSpc>
                        <a:spcAft>
                          <a:spcPts val="1000"/>
                        </a:spcAft>
                      </a:pPr>
                      <a:r>
                        <a:rPr lang="tr-TR" sz="1600" b="1" i="1" dirty="0">
                          <a:effectLst/>
                          <a:latin typeface="Calibri"/>
                          <a:ea typeface="Calibri"/>
                          <a:cs typeface="Times New Roman"/>
                        </a:rPr>
                        <a:t>B Ülkesi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a:effectLst/>
                          <a:highlight>
                            <a:srgbClr val="D3D3D3"/>
                          </a:highlight>
                          <a:latin typeface="Calibri"/>
                          <a:ea typeface="Calibri"/>
                          <a:cs typeface="Times New Roman"/>
                        </a:rPr>
                        <a:t>75 birim</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effectLst/>
                          <a:latin typeface="Calibri"/>
                          <a:ea typeface="Calibri"/>
                          <a:cs typeface="Times New Roman"/>
                        </a:rPr>
                        <a:t>45 birim</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4580"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fld id="{7E3D7654-7F12-4A58-95F6-8FD05FB1D46E}" type="slidenum">
              <a:rPr lang="tr-TR" altLang="tr-TR" sz="1400" smtClean="0"/>
              <a:pPr/>
              <a:t>8</a:t>
            </a:fld>
            <a:endParaRPr lang="tr-TR" altLang="tr-TR" sz="1400" smtClean="0"/>
          </a:p>
        </p:txBody>
      </p:sp>
      <p:sp>
        <p:nvSpPr>
          <p:cNvPr id="24581" name="Metin kutusu 6"/>
          <p:cNvSpPr txBox="1">
            <a:spLocks noChangeArrowheads="1"/>
          </p:cNvSpPr>
          <p:nvPr/>
        </p:nvSpPr>
        <p:spPr bwMode="auto">
          <a:xfrm>
            <a:off x="4787900" y="1556792"/>
            <a:ext cx="3816548"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algn="just"/>
            <a:r>
              <a:rPr lang="tr-TR" altLang="tr-TR" sz="2000" dirty="0">
                <a:solidFill>
                  <a:srgbClr val="FF0000"/>
                </a:solidFill>
              </a:rPr>
              <a:t>A ve B ülkeleri aynı sayıda işçi kullanarak üretim yapmaktadırlar.</a:t>
            </a:r>
            <a:r>
              <a:rPr lang="tr-TR" altLang="tr-TR" sz="2000" dirty="0"/>
              <a:t> Buna göre A ülkesi 60 birim B ülkesi de 75 birim X malı üretebilmektedir. Aynı şekilde A ülkesi 70 birim Y malı üretebilirken B ülkesi 45 birim Y malı üretebilmektedir. Mutlak üstünlük teorisine göre B ülkesi X malında, A ülkesi Y malında mutlak olarak </a:t>
            </a:r>
            <a:r>
              <a:rPr lang="tr-TR" altLang="tr-TR" sz="2000" dirty="0" smtClean="0"/>
              <a:t>üstündür.</a:t>
            </a:r>
            <a:endParaRPr lang="tr-TR" altLang="tr-TR" sz="2000" dirty="0"/>
          </a:p>
        </p:txBody>
      </p:sp>
      <p:sp>
        <p:nvSpPr>
          <p:cNvPr id="24582" name="Metin kutusu 8"/>
          <p:cNvSpPr txBox="1">
            <a:spLocks noChangeArrowheads="1"/>
          </p:cNvSpPr>
          <p:nvPr/>
        </p:nvSpPr>
        <p:spPr bwMode="auto">
          <a:xfrm>
            <a:off x="3059113" y="5445125"/>
            <a:ext cx="32416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r>
              <a:rPr lang="tr-TR" altLang="tr-TR" sz="1800"/>
              <a:t>A ülkesi </a:t>
            </a:r>
            <a:r>
              <a:rPr lang="tr-TR" altLang="tr-TR" sz="1800">
                <a:sym typeface="Wingdings" pitchFamily="2" charset="2"/>
              </a:rPr>
              <a:t></a:t>
            </a:r>
            <a:r>
              <a:rPr lang="tr-TR" altLang="tr-TR" sz="1800"/>
              <a:t> Y ihraç, X ithal</a:t>
            </a:r>
          </a:p>
          <a:p>
            <a:r>
              <a:rPr lang="tr-TR" altLang="tr-TR" sz="1800"/>
              <a:t>B ülkesi </a:t>
            </a:r>
            <a:r>
              <a:rPr lang="tr-TR" altLang="tr-TR" sz="1800">
                <a:sym typeface="Wingdings" pitchFamily="2" charset="2"/>
              </a:rPr>
              <a:t></a:t>
            </a:r>
            <a:r>
              <a:rPr lang="tr-TR" altLang="tr-TR" sz="1800"/>
              <a:t> Y ithal, X ihraç</a:t>
            </a:r>
          </a:p>
        </p:txBody>
      </p:sp>
    </p:spTree>
    <p:extLst>
      <p:ext uri="{BB962C8B-B14F-4D97-AF65-F5344CB8AC3E}">
        <p14:creationId xmlns:p14="http://schemas.microsoft.com/office/powerpoint/2010/main" val="3682635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p:cNvSpPr>
            <a:spLocks noGrp="1"/>
          </p:cNvSpPr>
          <p:nvPr>
            <p:ph type="title"/>
          </p:nvPr>
        </p:nvSpPr>
        <p:spPr/>
        <p:txBody>
          <a:bodyPr/>
          <a:lstStyle/>
          <a:p>
            <a:r>
              <a:rPr lang="tr-TR" altLang="tr-TR" sz="2400" b="1" smtClean="0"/>
              <a:t>MUTLAK ÜSTÜNLÜK TEORİSİ</a:t>
            </a:r>
            <a:br>
              <a:rPr lang="tr-TR" altLang="tr-TR" sz="2400" b="1" smtClean="0"/>
            </a:br>
            <a:endParaRPr lang="tr-TR" altLang="tr-TR" sz="2400" b="1" smtClean="0"/>
          </a:p>
        </p:txBody>
      </p:sp>
      <p:graphicFrame>
        <p:nvGraphicFramePr>
          <p:cNvPr id="6" name="İçerik Yer Tutucusu 5"/>
          <p:cNvGraphicFramePr>
            <a:graphicFrameLocks noGrp="1"/>
          </p:cNvGraphicFramePr>
          <p:nvPr>
            <p:ph idx="1"/>
          </p:nvPr>
        </p:nvGraphicFramePr>
        <p:xfrm>
          <a:off x="1331550" y="2492870"/>
          <a:ext cx="3744521" cy="2808390"/>
        </p:xfrm>
        <a:graphic>
          <a:graphicData uri="http://schemas.openxmlformats.org/drawingml/2006/table">
            <a:tbl>
              <a:tblPr firstRow="1" firstCol="1" bandRow="1"/>
              <a:tblGrid>
                <a:gridCol w="1188355"/>
                <a:gridCol w="1217549"/>
                <a:gridCol w="1338617"/>
              </a:tblGrid>
              <a:tr h="936130">
                <a:tc>
                  <a:txBody>
                    <a:bodyPr/>
                    <a:lstStyle/>
                    <a:p>
                      <a:pPr algn="ctr">
                        <a:lnSpc>
                          <a:spcPct val="115000"/>
                        </a:lnSpc>
                        <a:spcAft>
                          <a:spcPts val="1000"/>
                        </a:spcAft>
                      </a:pPr>
                      <a:r>
                        <a:rPr lang="tr-TR" sz="1800" b="1" i="1" dirty="0" smtClean="0">
                          <a:solidFill>
                            <a:srgbClr val="FF0000"/>
                          </a:solidFill>
                          <a:effectLst/>
                          <a:latin typeface="Calibri"/>
                          <a:ea typeface="Calibri"/>
                          <a:cs typeface="Times New Roman"/>
                        </a:rPr>
                        <a:t>Örnek</a:t>
                      </a:r>
                      <a:r>
                        <a:rPr lang="tr-TR" sz="1800" b="1" i="1" dirty="0">
                          <a:solidFill>
                            <a:srgbClr val="FF0000"/>
                          </a:solidFill>
                          <a:effectLst/>
                          <a:latin typeface="Calibri"/>
                          <a:ea typeface="Calibri"/>
                          <a:cs typeface="Times New Roman"/>
                        </a:rPr>
                        <a:t> </a:t>
                      </a:r>
                      <a:endParaRPr lang="tr-TR" sz="1800" dirty="0">
                        <a:solidFill>
                          <a:srgbClr val="FF0000"/>
                        </a:solidFill>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solidFill>
                            <a:srgbClr val="FF0000"/>
                          </a:solidFill>
                          <a:effectLst/>
                          <a:latin typeface="Calibri"/>
                          <a:ea typeface="Calibri"/>
                          <a:cs typeface="Times New Roman"/>
                        </a:rPr>
                        <a:t>X Malı</a:t>
                      </a:r>
                      <a:endParaRPr lang="tr-TR" sz="16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solidFill>
                            <a:srgbClr val="FF0000"/>
                          </a:solidFill>
                          <a:effectLst/>
                          <a:latin typeface="Calibri"/>
                          <a:ea typeface="Calibri"/>
                          <a:cs typeface="Times New Roman"/>
                        </a:rPr>
                        <a:t>Y Malı</a:t>
                      </a:r>
                      <a:endParaRPr lang="tr-TR" sz="1600"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30">
                <a:tc>
                  <a:txBody>
                    <a:bodyPr/>
                    <a:lstStyle/>
                    <a:p>
                      <a:pPr algn="ctr">
                        <a:lnSpc>
                          <a:spcPct val="115000"/>
                        </a:lnSpc>
                        <a:spcAft>
                          <a:spcPts val="1000"/>
                        </a:spcAft>
                      </a:pPr>
                      <a:r>
                        <a:rPr lang="tr-TR" sz="1600" b="1" i="1" dirty="0">
                          <a:effectLst/>
                          <a:latin typeface="Calibri"/>
                          <a:ea typeface="Calibri"/>
                          <a:cs typeface="Times New Roman"/>
                        </a:rPr>
                        <a:t>A Ülkesi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a:effectLst/>
                          <a:latin typeface="Calibri"/>
                          <a:ea typeface="Calibri"/>
                          <a:cs typeface="Times New Roman"/>
                        </a:rPr>
                        <a:t>70 işçi</a:t>
                      </a:r>
                      <a:endParaRPr lang="tr-TR"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effectLst/>
                          <a:highlight>
                            <a:srgbClr val="D3D3D3"/>
                          </a:highlight>
                          <a:latin typeface="Calibri"/>
                          <a:ea typeface="Calibri"/>
                          <a:cs typeface="Times New Roman"/>
                        </a:rPr>
                        <a:t>60 işçi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30">
                <a:tc>
                  <a:txBody>
                    <a:bodyPr/>
                    <a:lstStyle/>
                    <a:p>
                      <a:pPr algn="ctr">
                        <a:lnSpc>
                          <a:spcPct val="115000"/>
                        </a:lnSpc>
                        <a:spcAft>
                          <a:spcPts val="1000"/>
                        </a:spcAft>
                      </a:pPr>
                      <a:r>
                        <a:rPr lang="tr-TR" sz="1600" b="1" i="1" dirty="0">
                          <a:effectLst/>
                          <a:latin typeface="Calibri"/>
                          <a:ea typeface="Calibri"/>
                          <a:cs typeface="Times New Roman"/>
                        </a:rPr>
                        <a:t>B Ülkesi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effectLst/>
                          <a:highlight>
                            <a:srgbClr val="D3D3D3"/>
                          </a:highlight>
                          <a:latin typeface="Calibri"/>
                          <a:ea typeface="Calibri"/>
                          <a:cs typeface="Times New Roman"/>
                        </a:rPr>
                        <a:t>40 işçi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tr-TR" sz="1600" b="1" i="1" dirty="0">
                          <a:effectLst/>
                          <a:latin typeface="Calibri"/>
                          <a:ea typeface="Calibri"/>
                          <a:cs typeface="Times New Roman"/>
                        </a:rPr>
                        <a:t>80 işçi</a:t>
                      </a:r>
                      <a:endParaRPr lang="tr-TR"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604" name="Slayt Numarası Yer Tutucus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fld id="{C286B8F0-1EB8-4EC0-B3B1-AB3DEC9459E2}" type="slidenum">
              <a:rPr lang="tr-TR" altLang="tr-TR" sz="1400" smtClean="0"/>
              <a:pPr/>
              <a:t>9</a:t>
            </a:fld>
            <a:endParaRPr lang="tr-TR" altLang="tr-TR" sz="1400" smtClean="0"/>
          </a:p>
        </p:txBody>
      </p:sp>
      <p:sp>
        <p:nvSpPr>
          <p:cNvPr id="25605" name="Metin kutusu 6"/>
          <p:cNvSpPr txBox="1">
            <a:spLocks noChangeArrowheads="1"/>
          </p:cNvSpPr>
          <p:nvPr/>
        </p:nvSpPr>
        <p:spPr bwMode="auto">
          <a:xfrm>
            <a:off x="5443538" y="3357563"/>
            <a:ext cx="3167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r>
              <a:rPr lang="tr-TR" altLang="tr-TR" sz="1800"/>
              <a:t>A ülkesi </a:t>
            </a:r>
            <a:r>
              <a:rPr lang="tr-TR" altLang="tr-TR" sz="1800">
                <a:sym typeface="Wingdings" pitchFamily="2" charset="2"/>
              </a:rPr>
              <a:t></a:t>
            </a:r>
            <a:r>
              <a:rPr lang="tr-TR" altLang="tr-TR" sz="1800"/>
              <a:t> Y ihraç, X ithal</a:t>
            </a:r>
          </a:p>
          <a:p>
            <a:r>
              <a:rPr lang="tr-TR" altLang="tr-TR" sz="1800"/>
              <a:t>B ülkesi </a:t>
            </a:r>
            <a:r>
              <a:rPr lang="tr-TR" altLang="tr-TR" sz="1800">
                <a:sym typeface="Wingdings" pitchFamily="2" charset="2"/>
              </a:rPr>
              <a:t></a:t>
            </a:r>
            <a:r>
              <a:rPr lang="tr-TR" altLang="tr-TR" sz="1800"/>
              <a:t> X ihraç, Y ithal</a:t>
            </a:r>
          </a:p>
        </p:txBody>
      </p:sp>
    </p:spTree>
    <p:extLst>
      <p:ext uri="{BB962C8B-B14F-4D97-AF65-F5344CB8AC3E}">
        <p14:creationId xmlns:p14="http://schemas.microsoft.com/office/powerpoint/2010/main" val="3711389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984</TotalTime>
  <Words>3583</Words>
  <Application>Microsoft Office PowerPoint</Application>
  <PresentationFormat>Ekran Gösterisi (4:3)</PresentationFormat>
  <Paragraphs>704</Paragraphs>
  <Slides>58</Slides>
  <Notes>4</Notes>
  <HiddenSlides>0</HiddenSlides>
  <MMClips>0</MMClips>
  <ScaleCrop>false</ScaleCrop>
  <HeadingPairs>
    <vt:vector size="4" baseType="variant">
      <vt:variant>
        <vt:lpstr>Tema</vt:lpstr>
      </vt:variant>
      <vt:variant>
        <vt:i4>2</vt:i4>
      </vt:variant>
      <vt:variant>
        <vt:lpstr>Slayt Başlıkları</vt:lpstr>
      </vt:variant>
      <vt:variant>
        <vt:i4>58</vt:i4>
      </vt:variant>
    </vt:vector>
  </HeadingPairs>
  <TitlesOfParts>
    <vt:vector size="60" baseType="lpstr">
      <vt:lpstr>Ofis Teması</vt:lpstr>
      <vt:lpstr>1_Ofis Teması</vt:lpstr>
      <vt:lpstr>UTL 503</vt:lpstr>
      <vt:lpstr>PowerPoint Sunusu</vt:lpstr>
      <vt:lpstr>Uluslararası Ticaret Teorisi Analizlerindeki Standart Varsayımlar:</vt:lpstr>
      <vt:lpstr>Emek-değer teorisi (özet)</vt:lpstr>
      <vt:lpstr>PowerPoint Sunusu</vt:lpstr>
      <vt:lpstr>MUTLAK ÜSTÜNLÜK TEORİSİ (Theory of Absolute Advantages)</vt:lpstr>
      <vt:lpstr>PowerPoint Sunusu</vt:lpstr>
      <vt:lpstr>MUTLAK ÜSTÜNLÜK TEORİSİ </vt:lpstr>
      <vt:lpstr>MUTLAK ÜSTÜNLÜK TEORİSİ </vt:lpstr>
      <vt:lpstr>PowerPoint Sunusu</vt:lpstr>
      <vt:lpstr>Bir işçinin bir günde üretebildiği mallar</vt:lpstr>
      <vt:lpstr>PowerPoint Sunusu</vt:lpstr>
      <vt:lpstr>2. David Ricardo’nun Karşılaştırmalı Üstünlükler Teorisi </vt:lpstr>
      <vt:lpstr>PowerPoint Sunusu</vt:lpstr>
      <vt:lpstr>PowerPoint Sunusu</vt:lpstr>
      <vt:lpstr>PowerPoint Sunusu</vt:lpstr>
      <vt:lpstr>PowerPoint Sunusu</vt:lpstr>
      <vt:lpstr>PowerPoint Sunusu</vt:lpstr>
      <vt:lpstr>KARŞILAŞTIRMALI ÜSTÜNLÜK TEORİSİ ÖRNEK</vt:lpstr>
      <vt:lpstr>KARŞILAŞTIRMALI ÜSTÜNLÜK TEORİSİ ÖRNEK</vt:lpstr>
      <vt:lpstr>PowerPoint Sunusu</vt:lpstr>
      <vt:lpstr>PowerPoint Sunusu</vt:lpstr>
      <vt:lpstr>PowerPoint Sunusu</vt:lpstr>
      <vt:lpstr>PowerPoint Sunusu</vt:lpstr>
      <vt:lpstr>PowerPoint Sunusu</vt:lpstr>
      <vt:lpstr>PowerPoint Sunusu</vt:lpstr>
      <vt:lpstr>PowerPoint Sunusu</vt:lpstr>
      <vt:lpstr>Fırsat Maliyetlerinin Uluslararası Ticarete Uygulanması</vt:lpstr>
      <vt:lpstr>PowerPoint Sunusu</vt:lpstr>
      <vt:lpstr>PowerPoint Sunusu</vt:lpstr>
      <vt:lpstr>PowerPoint Sunusu</vt:lpstr>
      <vt:lpstr>Fırsat Maliyetlerinin Uluslararası Ticarete Uygulanması</vt:lpstr>
      <vt:lpstr>PowerPoint Sunusu</vt:lpstr>
      <vt:lpstr>PowerPoint Sunusu</vt:lpstr>
      <vt:lpstr>PowerPoint Sunusu</vt:lpstr>
      <vt:lpstr>ÜRETİM İMKÂNLARI EĞRİSİ</vt:lpstr>
      <vt:lpstr>Üretim Olanakları Eğrisi</vt:lpstr>
      <vt:lpstr>Üretim Olanakları Eğrisi</vt:lpstr>
      <vt:lpstr>PowerPoint Sunusu</vt:lpstr>
      <vt:lpstr> Artan Fırsat Maliyetleri</vt:lpstr>
      <vt:lpstr>PowerPoint Sunusu</vt:lpstr>
      <vt:lpstr> Sabit Fırsat Maliyetleri</vt:lpstr>
      <vt:lpstr>PowerPoint Sunusu</vt:lpstr>
      <vt:lpstr>PowerPoint Sunusu</vt:lpstr>
      <vt:lpstr> Azalan Fırsat Maliyetleri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dilek</dc:creator>
  <cp:lastModifiedBy>Evren</cp:lastModifiedBy>
  <cp:revision>181</cp:revision>
  <dcterms:created xsi:type="dcterms:W3CDTF">2017-01-28T10:22:17Z</dcterms:created>
  <dcterms:modified xsi:type="dcterms:W3CDTF">2021-01-31T23:00:32Z</dcterms:modified>
</cp:coreProperties>
</file>