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1"/>
  </p:sldMasterIdLst>
  <p:notesMasterIdLst>
    <p:notesMasterId r:id="rId122"/>
  </p:notesMasterIdLst>
  <p:sldIdLst>
    <p:sldId id="256" r:id="rId2"/>
    <p:sldId id="257" r:id="rId3"/>
    <p:sldId id="392" r:id="rId4"/>
    <p:sldId id="393" r:id="rId5"/>
    <p:sldId id="359" r:id="rId6"/>
    <p:sldId id="361" r:id="rId7"/>
    <p:sldId id="360" r:id="rId8"/>
    <p:sldId id="358" r:id="rId9"/>
    <p:sldId id="362" r:id="rId10"/>
    <p:sldId id="364" r:id="rId11"/>
    <p:sldId id="365" r:id="rId12"/>
    <p:sldId id="366" r:id="rId13"/>
    <p:sldId id="368" r:id="rId14"/>
    <p:sldId id="369" r:id="rId15"/>
    <p:sldId id="370" r:id="rId16"/>
    <p:sldId id="371" r:id="rId17"/>
    <p:sldId id="372" r:id="rId18"/>
    <p:sldId id="373" r:id="rId19"/>
    <p:sldId id="374" r:id="rId20"/>
    <p:sldId id="260" r:id="rId21"/>
    <p:sldId id="375" r:id="rId22"/>
    <p:sldId id="376" r:id="rId23"/>
    <p:sldId id="377" r:id="rId24"/>
    <p:sldId id="261" r:id="rId25"/>
    <p:sldId id="379" r:id="rId26"/>
    <p:sldId id="394" r:id="rId27"/>
    <p:sldId id="395" r:id="rId28"/>
    <p:sldId id="396" r:id="rId29"/>
    <p:sldId id="397" r:id="rId30"/>
    <p:sldId id="398" r:id="rId31"/>
    <p:sldId id="399" r:id="rId32"/>
    <p:sldId id="400" r:id="rId33"/>
    <p:sldId id="401" r:id="rId34"/>
    <p:sldId id="402"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405" r:id="rId48"/>
    <p:sldId id="406" r:id="rId49"/>
    <p:sldId id="407" r:id="rId50"/>
    <p:sldId id="408" r:id="rId51"/>
    <p:sldId id="409" r:id="rId52"/>
    <p:sldId id="410" r:id="rId53"/>
    <p:sldId id="411" r:id="rId54"/>
    <p:sldId id="412" r:id="rId55"/>
    <p:sldId id="413" r:id="rId56"/>
    <p:sldId id="414" r:id="rId57"/>
    <p:sldId id="415" r:id="rId58"/>
    <p:sldId id="416" r:id="rId59"/>
    <p:sldId id="417" r:id="rId60"/>
    <p:sldId id="418" r:id="rId61"/>
    <p:sldId id="460" r:id="rId62"/>
    <p:sldId id="419" r:id="rId63"/>
    <p:sldId id="459" r:id="rId64"/>
    <p:sldId id="461" r:id="rId65"/>
    <p:sldId id="462" r:id="rId66"/>
    <p:sldId id="422" r:id="rId67"/>
    <p:sldId id="423" r:id="rId68"/>
    <p:sldId id="424" r:id="rId69"/>
    <p:sldId id="425" r:id="rId70"/>
    <p:sldId id="426" r:id="rId71"/>
    <p:sldId id="427" r:id="rId72"/>
    <p:sldId id="428" r:id="rId73"/>
    <p:sldId id="429" r:id="rId74"/>
    <p:sldId id="463" r:id="rId75"/>
    <p:sldId id="464" r:id="rId76"/>
    <p:sldId id="430" r:id="rId77"/>
    <p:sldId id="431" r:id="rId78"/>
    <p:sldId id="432" r:id="rId79"/>
    <p:sldId id="433" r:id="rId80"/>
    <p:sldId id="434" r:id="rId81"/>
    <p:sldId id="435" r:id="rId82"/>
    <p:sldId id="436" r:id="rId83"/>
    <p:sldId id="465" r:id="rId84"/>
    <p:sldId id="437" r:id="rId85"/>
    <p:sldId id="438" r:id="rId86"/>
    <p:sldId id="439" r:id="rId87"/>
    <p:sldId id="440" r:id="rId88"/>
    <p:sldId id="441" r:id="rId89"/>
    <p:sldId id="442" r:id="rId90"/>
    <p:sldId id="443" r:id="rId91"/>
    <p:sldId id="444" r:id="rId92"/>
    <p:sldId id="445" r:id="rId93"/>
    <p:sldId id="446" r:id="rId94"/>
    <p:sldId id="447" r:id="rId95"/>
    <p:sldId id="448" r:id="rId96"/>
    <p:sldId id="449" r:id="rId97"/>
    <p:sldId id="450" r:id="rId98"/>
    <p:sldId id="451" r:id="rId99"/>
    <p:sldId id="452" r:id="rId100"/>
    <p:sldId id="453" r:id="rId101"/>
    <p:sldId id="454" r:id="rId102"/>
    <p:sldId id="466" r:id="rId103"/>
    <p:sldId id="467" r:id="rId104"/>
    <p:sldId id="468" r:id="rId105"/>
    <p:sldId id="469" r:id="rId106"/>
    <p:sldId id="470" r:id="rId107"/>
    <p:sldId id="471" r:id="rId108"/>
    <p:sldId id="472" r:id="rId109"/>
    <p:sldId id="473" r:id="rId110"/>
    <p:sldId id="474" r:id="rId111"/>
    <p:sldId id="475" r:id="rId112"/>
    <p:sldId id="476" r:id="rId113"/>
    <p:sldId id="477" r:id="rId114"/>
    <p:sldId id="478" r:id="rId115"/>
    <p:sldId id="479" r:id="rId116"/>
    <p:sldId id="480" r:id="rId117"/>
    <p:sldId id="481" r:id="rId118"/>
    <p:sldId id="482" r:id="rId119"/>
    <p:sldId id="483" r:id="rId120"/>
    <p:sldId id="458" r:id="rId12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entury Gothic" pitchFamily="34" charset="0"/>
        <a:ea typeface="+mn-ea"/>
        <a:cs typeface="Arial" charset="0"/>
      </a:defRPr>
    </a:lvl1pPr>
    <a:lvl2pPr marL="457200" algn="l" defTabSz="457200" rtl="0" fontAlgn="base">
      <a:spcBef>
        <a:spcPct val="0"/>
      </a:spcBef>
      <a:spcAft>
        <a:spcPct val="0"/>
      </a:spcAft>
      <a:defRPr kern="1200">
        <a:solidFill>
          <a:schemeClr val="tx1"/>
        </a:solidFill>
        <a:latin typeface="Century Gothic" pitchFamily="34" charset="0"/>
        <a:ea typeface="+mn-ea"/>
        <a:cs typeface="Arial" charset="0"/>
      </a:defRPr>
    </a:lvl2pPr>
    <a:lvl3pPr marL="914400" algn="l" defTabSz="457200" rtl="0" fontAlgn="base">
      <a:spcBef>
        <a:spcPct val="0"/>
      </a:spcBef>
      <a:spcAft>
        <a:spcPct val="0"/>
      </a:spcAft>
      <a:defRPr kern="1200">
        <a:solidFill>
          <a:schemeClr val="tx1"/>
        </a:solidFill>
        <a:latin typeface="Century Gothic" pitchFamily="34" charset="0"/>
        <a:ea typeface="+mn-ea"/>
        <a:cs typeface="Arial" charset="0"/>
      </a:defRPr>
    </a:lvl3pPr>
    <a:lvl4pPr marL="1371600" algn="l" defTabSz="457200" rtl="0" fontAlgn="base">
      <a:spcBef>
        <a:spcPct val="0"/>
      </a:spcBef>
      <a:spcAft>
        <a:spcPct val="0"/>
      </a:spcAft>
      <a:defRPr kern="1200">
        <a:solidFill>
          <a:schemeClr val="tx1"/>
        </a:solidFill>
        <a:latin typeface="Century Gothic" pitchFamily="34" charset="0"/>
        <a:ea typeface="+mn-ea"/>
        <a:cs typeface="Arial" charset="0"/>
      </a:defRPr>
    </a:lvl4pPr>
    <a:lvl5pPr marL="1828800" algn="l" defTabSz="457200"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4" d="100"/>
          <a:sy n="64" d="100"/>
        </p:scale>
        <p:origin x="-900"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F2196-8836-44C4-BCE7-F628E85BA44E}" type="datetimeFigureOut">
              <a:rPr lang="tr-TR" smtClean="0"/>
              <a:t>3.04.2021</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4647B8-78AF-449D-930D-67BB11B0BFAB}" type="slidenum">
              <a:rPr lang="tr-TR" smtClean="0"/>
              <a:t>‹#›</a:t>
            </a:fld>
            <a:endParaRPr lang="tr-TR"/>
          </a:p>
        </p:txBody>
      </p:sp>
    </p:spTree>
    <p:extLst>
      <p:ext uri="{BB962C8B-B14F-4D97-AF65-F5344CB8AC3E}">
        <p14:creationId xmlns:p14="http://schemas.microsoft.com/office/powerpoint/2010/main" val="375984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4B0E5A6-9B68-4A25-94B9-ACF747DB84D1}" type="slidenum">
              <a:rPr lang="tr-TR" smtClean="0"/>
              <a:pPr>
                <a:defRPr/>
              </a:pPr>
              <a:t>120</a:t>
            </a:fld>
            <a:endParaRPr lang="tr-TR"/>
          </a:p>
        </p:txBody>
      </p:sp>
    </p:spTree>
    <p:extLst>
      <p:ext uri="{BB962C8B-B14F-4D97-AF65-F5344CB8AC3E}">
        <p14:creationId xmlns:p14="http://schemas.microsoft.com/office/powerpoint/2010/main" val="139447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8"/>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CFC12C6E-C0DB-4E76-A5AB-06DCACCE405B}" type="datetime1">
              <a:rPr lang="en-US" smtClean="0"/>
              <a:t>4/3/2021</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CD3613A8-711C-4D29-A1AD-ABAF3377C55C}" type="slidenum">
              <a:rPr lang="en-US" smtClean="0"/>
              <a:pPr>
                <a:defRPr/>
              </a:pPr>
              <a:t>‹#›</a:t>
            </a:fld>
            <a:endParaRPr lang="en-US"/>
          </a:p>
        </p:txBody>
      </p:sp>
    </p:spTree>
    <p:extLst>
      <p:ext uri="{BB962C8B-B14F-4D97-AF65-F5344CB8AC3E}">
        <p14:creationId xmlns:p14="http://schemas.microsoft.com/office/powerpoint/2010/main" val="645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49CAAC1D-3B8E-4744-A7CE-292D03296BED}" type="datetime1">
              <a:rPr lang="en-US" smtClean="0"/>
              <a:t>4/3/2021</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E9DC118A-EC4C-4850-AE99-A47A1788B1F9}" type="slidenum">
              <a:rPr lang="en-US" smtClean="0"/>
              <a:pPr>
                <a:defRPr/>
              </a:pPr>
              <a:t>‹#›</a:t>
            </a:fld>
            <a:endParaRPr lang="en-US"/>
          </a:p>
        </p:txBody>
      </p:sp>
    </p:spTree>
    <p:extLst>
      <p:ext uri="{BB962C8B-B14F-4D97-AF65-F5344CB8AC3E}">
        <p14:creationId xmlns:p14="http://schemas.microsoft.com/office/powerpoint/2010/main" val="1600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1785600" y="274641"/>
            <a:ext cx="36576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12800" y="274641"/>
            <a:ext cx="10769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106D4B5E-7C1E-4447-ADA5-96DA423A0A84}" type="datetime1">
              <a:rPr lang="en-US" smtClean="0"/>
              <a:t>4/3/2021</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32947EA6-B97A-4BFD-A278-96142E0B3D6D}" type="slidenum">
              <a:rPr lang="en-US" smtClean="0"/>
              <a:pPr>
                <a:defRPr/>
              </a:pPr>
              <a:t>‹#›</a:t>
            </a:fld>
            <a:endParaRPr lang="en-US"/>
          </a:p>
        </p:txBody>
      </p:sp>
    </p:spTree>
    <p:extLst>
      <p:ext uri="{BB962C8B-B14F-4D97-AF65-F5344CB8AC3E}">
        <p14:creationId xmlns:p14="http://schemas.microsoft.com/office/powerpoint/2010/main" val="203256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B0F1F90E-1DBD-453A-B586-FAB55F1FFC7C}" type="datetime1">
              <a:rPr lang="en-US" smtClean="0"/>
              <a:t>4/3/2021</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C5F42988-BAC1-448F-9084-F91BBD7DA513}" type="slidenum">
              <a:rPr lang="en-US" smtClean="0"/>
              <a:pPr>
                <a:defRPr/>
              </a:pPr>
              <a:t>‹#›</a:t>
            </a:fld>
            <a:endParaRPr lang="en-US"/>
          </a:p>
        </p:txBody>
      </p:sp>
    </p:spTree>
    <p:extLst>
      <p:ext uri="{BB962C8B-B14F-4D97-AF65-F5344CB8AC3E}">
        <p14:creationId xmlns:p14="http://schemas.microsoft.com/office/powerpoint/2010/main" val="85214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3"/>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8FF19B47-CDA7-4EAF-BC38-3CE811169A90}" type="datetime1">
              <a:rPr lang="en-US" smtClean="0"/>
              <a:t>4/3/2021</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712F2870-3488-4B81-AC57-094B888F65F7}" type="slidenum">
              <a:rPr lang="en-US" smtClean="0"/>
              <a:pPr>
                <a:defRPr/>
              </a:pPr>
              <a:t>‹#›</a:t>
            </a:fld>
            <a:endParaRPr lang="en-US"/>
          </a:p>
        </p:txBody>
      </p:sp>
    </p:spTree>
    <p:extLst>
      <p:ext uri="{BB962C8B-B14F-4D97-AF65-F5344CB8AC3E}">
        <p14:creationId xmlns:p14="http://schemas.microsoft.com/office/powerpoint/2010/main" val="384463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C3A3FC14-DA46-4B86-904C-E918C4E89525}" type="datetime1">
              <a:rPr lang="en-US" smtClean="0"/>
              <a:t>4/3/2021</a:t>
            </a:fld>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451A0901-D043-458C-858A-51E1FA09AF67}" type="slidenum">
              <a:rPr lang="en-US" smtClean="0"/>
              <a:pPr>
                <a:defRPr/>
              </a:pPr>
              <a:t>‹#›</a:t>
            </a:fld>
            <a:endParaRPr lang="en-US"/>
          </a:p>
        </p:txBody>
      </p:sp>
    </p:spTree>
    <p:extLst>
      <p:ext uri="{BB962C8B-B14F-4D97-AF65-F5344CB8AC3E}">
        <p14:creationId xmlns:p14="http://schemas.microsoft.com/office/powerpoint/2010/main" val="338510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932D6192-96B4-4EBD-9143-B14E10D60807}" type="datetime1">
              <a:rPr lang="en-US" smtClean="0"/>
              <a:t>4/3/2021</a:t>
            </a:fld>
            <a:endParaRPr lang="en-US"/>
          </a:p>
        </p:txBody>
      </p:sp>
      <p:sp>
        <p:nvSpPr>
          <p:cNvPr id="8" name="Altbilgi Yer Tutucusu 7"/>
          <p:cNvSpPr>
            <a:spLocks noGrp="1"/>
          </p:cNvSpPr>
          <p:nvPr>
            <p:ph type="ftr" sz="quarter" idx="11"/>
          </p:nvPr>
        </p:nvSpPr>
        <p:spPr/>
        <p:txBody>
          <a:bodyPr/>
          <a:lstStyle/>
          <a:p>
            <a:pPr>
              <a:defRPr/>
            </a:pPr>
            <a:endParaRPr lang="en-US"/>
          </a:p>
        </p:txBody>
      </p:sp>
      <p:sp>
        <p:nvSpPr>
          <p:cNvPr id="9" name="Slayt Numarası Yer Tutucusu 8"/>
          <p:cNvSpPr>
            <a:spLocks noGrp="1"/>
          </p:cNvSpPr>
          <p:nvPr>
            <p:ph type="sldNum" sz="quarter" idx="12"/>
          </p:nvPr>
        </p:nvSpPr>
        <p:spPr/>
        <p:txBody>
          <a:bodyPr/>
          <a:lstStyle/>
          <a:p>
            <a:pPr>
              <a:defRPr/>
            </a:pPr>
            <a:fld id="{C197293A-9DDE-491B-8032-BB53B21C1B8A}" type="slidenum">
              <a:rPr lang="en-US" smtClean="0"/>
              <a:pPr>
                <a:defRPr/>
              </a:pPr>
              <a:t>‹#›</a:t>
            </a:fld>
            <a:endParaRPr lang="en-US"/>
          </a:p>
        </p:txBody>
      </p:sp>
    </p:spTree>
    <p:extLst>
      <p:ext uri="{BB962C8B-B14F-4D97-AF65-F5344CB8AC3E}">
        <p14:creationId xmlns:p14="http://schemas.microsoft.com/office/powerpoint/2010/main" val="280851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479DD4A2-BF76-4B31-952D-E37B77E43E46}" type="datetime1">
              <a:rPr lang="en-US" smtClean="0"/>
              <a:t>4/3/2021</a:t>
            </a:fld>
            <a:endParaRPr lang="en-US"/>
          </a:p>
        </p:txBody>
      </p:sp>
      <p:sp>
        <p:nvSpPr>
          <p:cNvPr id="4" name="Altbilgi Yer Tutucusu 3"/>
          <p:cNvSpPr>
            <a:spLocks noGrp="1"/>
          </p:cNvSpPr>
          <p:nvPr>
            <p:ph type="ftr" sz="quarter" idx="11"/>
          </p:nvPr>
        </p:nvSpPr>
        <p:spPr/>
        <p:txBody>
          <a:bodyPr/>
          <a:lstStyle/>
          <a:p>
            <a:pPr>
              <a:defRPr/>
            </a:pPr>
            <a:endParaRPr lang="en-US"/>
          </a:p>
        </p:txBody>
      </p:sp>
      <p:sp>
        <p:nvSpPr>
          <p:cNvPr id="5" name="Slayt Numarası Yer Tutucusu 4"/>
          <p:cNvSpPr>
            <a:spLocks noGrp="1"/>
          </p:cNvSpPr>
          <p:nvPr>
            <p:ph type="sldNum" sz="quarter" idx="12"/>
          </p:nvPr>
        </p:nvSpPr>
        <p:spPr/>
        <p:txBody>
          <a:bodyPr/>
          <a:lstStyle/>
          <a:p>
            <a:pPr>
              <a:defRPr/>
            </a:pPr>
            <a:fld id="{9CBFEFD5-9A12-4E7B-AB4D-4A094C0F3FA0}" type="slidenum">
              <a:rPr lang="en-US" smtClean="0"/>
              <a:pPr>
                <a:defRPr/>
              </a:pPr>
              <a:t>‹#›</a:t>
            </a:fld>
            <a:endParaRPr lang="en-US"/>
          </a:p>
        </p:txBody>
      </p:sp>
    </p:spTree>
    <p:extLst>
      <p:ext uri="{BB962C8B-B14F-4D97-AF65-F5344CB8AC3E}">
        <p14:creationId xmlns:p14="http://schemas.microsoft.com/office/powerpoint/2010/main" val="354693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5357C7E9-873A-4375-9FD7-5195B3DEE28C}" type="datetime1">
              <a:rPr lang="en-US" smtClean="0"/>
              <a:t>4/3/2021</a:t>
            </a:fld>
            <a:endParaRPr lang="en-US"/>
          </a:p>
        </p:txBody>
      </p:sp>
      <p:sp>
        <p:nvSpPr>
          <p:cNvPr id="3" name="Altbilgi Yer Tutucusu 2"/>
          <p:cNvSpPr>
            <a:spLocks noGrp="1"/>
          </p:cNvSpPr>
          <p:nvPr>
            <p:ph type="ftr" sz="quarter" idx="11"/>
          </p:nvPr>
        </p:nvSpPr>
        <p:spPr/>
        <p:txBody>
          <a:bodyPr/>
          <a:lstStyle/>
          <a:p>
            <a:pPr>
              <a:defRPr/>
            </a:pPr>
            <a:endParaRPr lang="en-US"/>
          </a:p>
        </p:txBody>
      </p:sp>
      <p:sp>
        <p:nvSpPr>
          <p:cNvPr id="4" name="Slayt Numarası Yer Tutucusu 3"/>
          <p:cNvSpPr>
            <a:spLocks noGrp="1"/>
          </p:cNvSpPr>
          <p:nvPr>
            <p:ph type="sldNum" sz="quarter" idx="12"/>
          </p:nvPr>
        </p:nvSpPr>
        <p:spPr/>
        <p:txBody>
          <a:bodyPr/>
          <a:lstStyle/>
          <a:p>
            <a:pPr>
              <a:defRPr/>
            </a:pPr>
            <a:fld id="{256E2001-170B-4572-A884-49DF859C2547}" type="slidenum">
              <a:rPr lang="en-US" smtClean="0"/>
              <a:pPr>
                <a:defRPr/>
              </a:pPr>
              <a:t>‹#›</a:t>
            </a:fld>
            <a:endParaRPr lang="en-US"/>
          </a:p>
        </p:txBody>
      </p:sp>
    </p:spTree>
    <p:extLst>
      <p:ext uri="{BB962C8B-B14F-4D97-AF65-F5344CB8AC3E}">
        <p14:creationId xmlns:p14="http://schemas.microsoft.com/office/powerpoint/2010/main" val="177220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2"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B3687E9E-1B46-440C-ABE0-4CBED012715F}" type="datetime1">
              <a:rPr lang="en-US" smtClean="0"/>
              <a:t>4/3/2021</a:t>
            </a:fld>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B926BB1A-55B5-4DA1-9226-3F33C2129281}" type="slidenum">
              <a:rPr lang="en-US" smtClean="0"/>
              <a:pPr>
                <a:defRPr/>
              </a:pPr>
              <a:t>‹#›</a:t>
            </a:fld>
            <a:endParaRPr lang="en-US"/>
          </a:p>
        </p:txBody>
      </p:sp>
    </p:spTree>
    <p:extLst>
      <p:ext uri="{BB962C8B-B14F-4D97-AF65-F5344CB8AC3E}">
        <p14:creationId xmlns:p14="http://schemas.microsoft.com/office/powerpoint/2010/main" val="126721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BE43E6AA-9196-4073-9509-45201AA9163A}" type="datetime1">
              <a:rPr lang="en-US" smtClean="0"/>
              <a:t>4/3/2021</a:t>
            </a:fld>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310AEE2F-70BF-4D23-AB99-84C6C309C55F}" type="slidenum">
              <a:rPr lang="en-US" smtClean="0"/>
              <a:pPr>
                <a:defRPr/>
              </a:pPr>
              <a:t>‹#›</a:t>
            </a:fld>
            <a:endParaRPr lang="en-US"/>
          </a:p>
        </p:txBody>
      </p:sp>
    </p:spTree>
    <p:extLst>
      <p:ext uri="{BB962C8B-B14F-4D97-AF65-F5344CB8AC3E}">
        <p14:creationId xmlns:p14="http://schemas.microsoft.com/office/powerpoint/2010/main" val="362924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697C131-26A6-41E5-AA62-CDCDEB1A917A}" type="datetime1">
              <a:rPr lang="en-US" smtClean="0"/>
              <a:t>4/3/2021</a:t>
            </a:fld>
            <a:endParaRPr lang="en-US"/>
          </a:p>
        </p:txBody>
      </p:sp>
      <p:sp>
        <p:nvSpPr>
          <p:cNvPr id="5" name="Altbilgi Yer Tutucusu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ayt Numarası Yer Tutucusu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AC7118-BF85-464D-8903-6D8FD63241F8}" type="slidenum">
              <a:rPr lang="en-US" smtClean="0"/>
              <a:pPr>
                <a:defRPr/>
              </a:pPr>
              <a:t>‹#›</a:t>
            </a:fld>
            <a:endParaRPr lang="en-US"/>
          </a:p>
        </p:txBody>
      </p:sp>
    </p:spTree>
    <p:extLst>
      <p:ext uri="{BB962C8B-B14F-4D97-AF65-F5344CB8AC3E}">
        <p14:creationId xmlns:p14="http://schemas.microsoft.com/office/powerpoint/2010/main" val="121713494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nvan 1"/>
          <p:cNvSpPr>
            <a:spLocks noGrp="1"/>
          </p:cNvSpPr>
          <p:nvPr>
            <p:ph type="ctrTitle" idx="4294967295"/>
          </p:nvPr>
        </p:nvSpPr>
        <p:spPr>
          <a:xfrm>
            <a:off x="2101043" y="1041894"/>
            <a:ext cx="7872412" cy="3141662"/>
          </a:xfrm>
        </p:spPr>
        <p:txBody>
          <a:bodyPr>
            <a:normAutofit fontScale="90000"/>
          </a:bodyPr>
          <a:lstStyle/>
          <a:p>
            <a:pPr algn="ctr" eaLnBrk="1" hangingPunct="1"/>
            <a:r>
              <a:rPr lang="tr-TR" altLang="tr-TR" b="1" dirty="0" smtClean="0">
                <a:solidFill>
                  <a:schemeClr val="accent2"/>
                </a:solidFill>
              </a:rPr>
              <a:t/>
            </a:r>
            <a:br>
              <a:rPr lang="tr-TR" altLang="tr-TR" b="1" dirty="0" smtClean="0">
                <a:solidFill>
                  <a:schemeClr val="accent2"/>
                </a:solidFill>
              </a:rPr>
            </a:br>
            <a:r>
              <a:rPr lang="tr-TR" altLang="tr-TR" sz="3200" b="1" dirty="0" smtClean="0">
                <a:latin typeface="Tahoma" pitchFamily="34" charset="0"/>
                <a:cs typeface="Tahoma" pitchFamily="34" charset="0"/>
              </a:rPr>
              <a:t>UTL 503 </a:t>
            </a:r>
            <a:br>
              <a:rPr lang="tr-TR" altLang="tr-TR" sz="3200" b="1" dirty="0" smtClean="0">
                <a:latin typeface="Tahoma" pitchFamily="34" charset="0"/>
                <a:cs typeface="Tahoma" pitchFamily="34" charset="0"/>
              </a:rPr>
            </a:br>
            <a:r>
              <a:rPr lang="tr-TR" altLang="tr-TR" sz="3200" b="1" dirty="0" smtClean="0">
                <a:latin typeface="Tahoma" pitchFamily="34" charset="0"/>
                <a:cs typeface="Tahoma" pitchFamily="34" charset="0"/>
              </a:rPr>
              <a:t/>
            </a:r>
            <a:br>
              <a:rPr lang="tr-TR" altLang="tr-TR" sz="3200" b="1" dirty="0" smtClean="0">
                <a:latin typeface="Tahoma" pitchFamily="34" charset="0"/>
                <a:cs typeface="Tahoma" pitchFamily="34" charset="0"/>
              </a:rPr>
            </a:br>
            <a:r>
              <a:rPr lang="tr-TR" altLang="tr-TR" sz="3200" b="1" dirty="0" smtClean="0">
                <a:latin typeface="Tahoma" pitchFamily="34" charset="0"/>
                <a:cs typeface="Tahoma" pitchFamily="34" charset="0"/>
              </a:rPr>
              <a:t>Bölüm 6</a:t>
            </a:r>
            <a:br>
              <a:rPr lang="tr-TR" altLang="tr-TR" sz="3200" b="1" dirty="0" smtClean="0">
                <a:latin typeface="Tahoma" pitchFamily="34" charset="0"/>
                <a:cs typeface="Tahoma" pitchFamily="34" charset="0"/>
              </a:rPr>
            </a:br>
            <a:r>
              <a:rPr lang="tr-TR" altLang="tr-TR" sz="3200" b="1" dirty="0" smtClean="0">
                <a:latin typeface="Tahoma" pitchFamily="34" charset="0"/>
                <a:cs typeface="Tahoma" pitchFamily="34" charset="0"/>
              </a:rPr>
              <a:t/>
            </a:r>
            <a:br>
              <a:rPr lang="tr-TR" altLang="tr-TR" sz="3200" b="1" dirty="0" smtClean="0">
                <a:latin typeface="Tahoma" pitchFamily="34" charset="0"/>
                <a:cs typeface="Tahoma" pitchFamily="34" charset="0"/>
              </a:rPr>
            </a:br>
            <a:r>
              <a:rPr lang="tr-TR" altLang="tr-TR" sz="3200" b="1" dirty="0" smtClean="0">
                <a:latin typeface="Tahoma" pitchFamily="34" charset="0"/>
                <a:cs typeface="Tahoma" pitchFamily="34" charset="0"/>
              </a:rPr>
              <a:t>Dış Ticaret Politikası Araçları</a:t>
            </a:r>
            <a:br>
              <a:rPr lang="tr-TR" altLang="tr-TR" sz="3200" b="1" dirty="0" smtClean="0">
                <a:latin typeface="Tahoma" pitchFamily="34" charset="0"/>
                <a:cs typeface="Tahoma" pitchFamily="34" charset="0"/>
              </a:rPr>
            </a:br>
            <a:endParaRPr lang="tr-TR" altLang="tr-TR" sz="2400" i="1" dirty="0" smtClean="0">
              <a:latin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kdörtgen 1"/>
          <p:cNvSpPr>
            <a:spLocks noChangeArrowheads="1"/>
          </p:cNvSpPr>
          <p:nvPr/>
        </p:nvSpPr>
        <p:spPr bwMode="auto">
          <a:xfrm>
            <a:off x="749300" y="955675"/>
            <a:ext cx="105235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400">
                <a:latin typeface="Tahoma" pitchFamily="34" charset="0"/>
                <a:cs typeface="Tahoma" pitchFamily="34" charset="0"/>
              </a:rPr>
              <a:t>Tarifeler, ülkelerin geçmişte ithalatı kısıtlamak için sıklıkla başvurdukları bir yöntemdi. Özellikle, Birinci Dünya Savaşı ile İkinci Dünya Savaşı arasındaki dönemde ticaret kısıtlamaları ve vergiler arttırılmıştır. 1929 yılında ABD’de yaşanan büyük buhranın akabinde serbest ticaretin kısıtlanması yönünde alınan tedbirler zayıf ekonomilerin durumunun daha da kötüleşmesine sebep vermiş, bozulan uluslararası ilişkilerin arkasından II. Dünya savaşı patlak vermiştir.</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63441" y="332571"/>
            <a:ext cx="8243887" cy="733425"/>
          </a:xfrm>
        </p:spPr>
        <p:txBody>
          <a:bodyPr>
            <a:normAutofit fontScale="90000"/>
          </a:bodyPr>
          <a:lstStyle/>
          <a:p>
            <a:r>
              <a:rPr lang="tr-TR" altLang="tr-TR" b="1" dirty="0" smtClean="0">
                <a:solidFill>
                  <a:schemeClr val="accent2"/>
                </a:solidFill>
              </a:rPr>
              <a:t>İdari ve Teknik Engeller</a:t>
            </a:r>
          </a:p>
        </p:txBody>
      </p:sp>
      <p:sp>
        <p:nvSpPr>
          <p:cNvPr id="35844" name="Rectangle 3"/>
          <p:cNvSpPr>
            <a:spLocks noGrp="1" noChangeArrowheads="1"/>
          </p:cNvSpPr>
          <p:nvPr>
            <p:ph sz="quarter" idx="1"/>
          </p:nvPr>
        </p:nvSpPr>
        <p:spPr>
          <a:xfrm>
            <a:off x="527227" y="1052671"/>
            <a:ext cx="11137547" cy="5184719"/>
          </a:xfrm>
        </p:spPr>
        <p:txBody>
          <a:bodyPr>
            <a:normAutofit lnSpcReduction="10000"/>
          </a:bodyPr>
          <a:lstStyle/>
          <a:p>
            <a:pPr algn="just">
              <a:lnSpc>
                <a:spcPct val="150000"/>
              </a:lnSpc>
            </a:pPr>
            <a:r>
              <a:rPr lang="tr-TR" altLang="tr-TR" sz="2000" b="1" dirty="0" smtClean="0">
                <a:latin typeface="Tahoma" pitchFamily="34" charset="0"/>
                <a:ea typeface="Tahoma" pitchFamily="34" charset="0"/>
                <a:cs typeface="Tahoma" pitchFamily="34" charset="0"/>
              </a:rPr>
              <a:t>İdari Nitelikli Engeller (</a:t>
            </a:r>
            <a:r>
              <a:rPr lang="tr-TR" altLang="tr-TR" sz="2000" b="1" dirty="0" err="1" smtClean="0">
                <a:latin typeface="Tahoma" pitchFamily="34" charset="0"/>
                <a:ea typeface="Tahoma" pitchFamily="34" charset="0"/>
                <a:cs typeface="Tahoma" pitchFamily="34" charset="0"/>
              </a:rPr>
              <a:t>Administrative</a:t>
            </a:r>
            <a:r>
              <a:rPr lang="tr-TR" altLang="tr-TR" sz="2000" b="1" dirty="0" smtClean="0">
                <a:latin typeface="Tahoma" pitchFamily="34" charset="0"/>
                <a:ea typeface="Tahoma" pitchFamily="34" charset="0"/>
                <a:cs typeface="Tahoma" pitchFamily="34" charset="0"/>
              </a:rPr>
              <a:t> </a:t>
            </a:r>
            <a:r>
              <a:rPr lang="tr-TR" altLang="tr-TR" sz="2000" b="1" dirty="0" err="1" smtClean="0">
                <a:latin typeface="Tahoma" pitchFamily="34" charset="0"/>
                <a:ea typeface="Tahoma" pitchFamily="34" charset="0"/>
                <a:cs typeface="Tahoma" pitchFamily="34" charset="0"/>
              </a:rPr>
              <a:t>Barriers</a:t>
            </a:r>
            <a:r>
              <a:rPr lang="tr-TR" altLang="tr-TR" sz="2000" b="1" dirty="0" smtClean="0">
                <a:latin typeface="Tahoma" pitchFamily="34" charset="0"/>
                <a:ea typeface="Tahoma" pitchFamily="34" charset="0"/>
                <a:cs typeface="Tahoma" pitchFamily="34" charset="0"/>
              </a:rPr>
              <a:t> </a:t>
            </a:r>
            <a:r>
              <a:rPr lang="tr-TR" altLang="tr-TR" sz="2000" b="1" dirty="0" err="1" smtClean="0">
                <a:latin typeface="Tahoma" pitchFamily="34" charset="0"/>
                <a:ea typeface="Tahoma" pitchFamily="34" charset="0"/>
                <a:cs typeface="Tahoma" pitchFamily="34" charset="0"/>
              </a:rPr>
              <a:t>to</a:t>
            </a:r>
            <a:r>
              <a:rPr lang="tr-TR" altLang="tr-TR" sz="2000" b="1" dirty="0" smtClean="0">
                <a:latin typeface="Tahoma" pitchFamily="34" charset="0"/>
                <a:ea typeface="Tahoma" pitchFamily="34" charset="0"/>
                <a:cs typeface="Tahoma" pitchFamily="34" charset="0"/>
              </a:rPr>
              <a:t> </a:t>
            </a:r>
            <a:r>
              <a:rPr lang="tr-TR" altLang="tr-TR" sz="2000" b="1" dirty="0" err="1" smtClean="0">
                <a:latin typeface="Tahoma" pitchFamily="34" charset="0"/>
                <a:ea typeface="Tahoma" pitchFamily="34" charset="0"/>
                <a:cs typeface="Tahoma" pitchFamily="34" charset="0"/>
              </a:rPr>
              <a:t>Trade</a:t>
            </a:r>
            <a:r>
              <a:rPr lang="tr-TR" altLang="tr-TR" sz="2000" b="1" dirty="0" smtClean="0">
                <a:latin typeface="Tahoma" pitchFamily="34" charset="0"/>
                <a:ea typeface="Tahoma" pitchFamily="34" charset="0"/>
                <a:cs typeface="Tahoma" pitchFamily="34" charset="0"/>
              </a:rPr>
              <a:t>)</a:t>
            </a:r>
          </a:p>
          <a:p>
            <a:pPr algn="just">
              <a:lnSpc>
                <a:spcPct val="150000"/>
              </a:lnSpc>
              <a:buFontTx/>
              <a:buNone/>
            </a:pPr>
            <a:r>
              <a:rPr lang="tr-TR" altLang="tr-TR" sz="2000" dirty="0" smtClean="0">
                <a:latin typeface="Tahoma" pitchFamily="34" charset="0"/>
                <a:ea typeface="Tahoma" pitchFamily="34" charset="0"/>
                <a:cs typeface="Tahoma" pitchFamily="34" charset="0"/>
              </a:rPr>
              <a:t> * Gümrüklerdeki değerleme prosedürleri (</a:t>
            </a:r>
            <a:r>
              <a:rPr lang="tr-TR" altLang="tr-TR" sz="2000" dirty="0" err="1" smtClean="0">
                <a:latin typeface="Tahoma" pitchFamily="34" charset="0"/>
                <a:ea typeface="Tahoma" pitchFamily="34" charset="0"/>
                <a:cs typeface="Tahoma" pitchFamily="34" charset="0"/>
              </a:rPr>
              <a:t>custom</a:t>
            </a:r>
            <a:r>
              <a:rPr lang="tr-TR" altLang="tr-TR" sz="2000" dirty="0" smtClean="0">
                <a:latin typeface="Tahoma" pitchFamily="34" charset="0"/>
                <a:ea typeface="Tahoma" pitchFamily="34" charset="0"/>
                <a:cs typeface="Tahoma" pitchFamily="34" charset="0"/>
              </a:rPr>
              <a:t> </a:t>
            </a:r>
            <a:r>
              <a:rPr lang="tr-TR" altLang="tr-TR" sz="2000" dirty="0" err="1" smtClean="0">
                <a:latin typeface="Tahoma" pitchFamily="34" charset="0"/>
                <a:ea typeface="Tahoma" pitchFamily="34" charset="0"/>
                <a:cs typeface="Tahoma" pitchFamily="34" charset="0"/>
              </a:rPr>
              <a:t>valuation</a:t>
            </a:r>
            <a:r>
              <a:rPr lang="tr-TR" altLang="tr-TR" sz="2000" dirty="0" smtClean="0">
                <a:latin typeface="Tahoma" pitchFamily="34" charset="0"/>
                <a:ea typeface="Tahoma" pitchFamily="34" charset="0"/>
                <a:cs typeface="Tahoma" pitchFamily="34" charset="0"/>
              </a:rPr>
              <a:t> </a:t>
            </a:r>
            <a:r>
              <a:rPr lang="tr-TR" altLang="tr-TR" sz="2000" dirty="0" err="1" smtClean="0">
                <a:latin typeface="Tahoma" pitchFamily="34" charset="0"/>
                <a:ea typeface="Tahoma" pitchFamily="34" charset="0"/>
                <a:cs typeface="Tahoma" pitchFamily="34" charset="0"/>
              </a:rPr>
              <a:t>procedure</a:t>
            </a:r>
            <a:r>
              <a:rPr lang="tr-TR" altLang="tr-TR" sz="2000" dirty="0" smtClean="0">
                <a:latin typeface="Tahoma" pitchFamily="34" charset="0"/>
                <a:ea typeface="Tahoma" pitchFamily="34" charset="0"/>
                <a:cs typeface="Tahoma" pitchFamily="34" charset="0"/>
              </a:rPr>
              <a:t>)</a:t>
            </a:r>
          </a:p>
          <a:p>
            <a:pPr algn="just">
              <a:lnSpc>
                <a:spcPct val="150000"/>
              </a:lnSpc>
              <a:buFontTx/>
              <a:buNone/>
            </a:pPr>
            <a:r>
              <a:rPr lang="tr-TR" altLang="tr-TR" sz="2000" dirty="0" smtClean="0">
                <a:latin typeface="Tahoma" pitchFamily="34" charset="0"/>
                <a:ea typeface="Tahoma" pitchFamily="34" charset="0"/>
                <a:cs typeface="Tahoma" pitchFamily="34" charset="0"/>
              </a:rPr>
              <a:t> * İthalatın gözetimi (</a:t>
            </a:r>
            <a:r>
              <a:rPr lang="tr-TR" altLang="tr-TR" sz="2000" dirty="0" err="1" smtClean="0">
                <a:latin typeface="Tahoma" pitchFamily="34" charset="0"/>
                <a:ea typeface="Tahoma" pitchFamily="34" charset="0"/>
                <a:cs typeface="Tahoma" pitchFamily="34" charset="0"/>
              </a:rPr>
              <a:t>import</a:t>
            </a:r>
            <a:r>
              <a:rPr lang="tr-TR" altLang="tr-TR" sz="2000" dirty="0" smtClean="0">
                <a:latin typeface="Tahoma" pitchFamily="34" charset="0"/>
                <a:ea typeface="Tahoma" pitchFamily="34" charset="0"/>
                <a:cs typeface="Tahoma" pitchFamily="34" charset="0"/>
              </a:rPr>
              <a:t> </a:t>
            </a:r>
            <a:r>
              <a:rPr lang="tr-TR" altLang="tr-TR" sz="2000" dirty="0" err="1" smtClean="0">
                <a:latin typeface="Tahoma" pitchFamily="34" charset="0"/>
                <a:ea typeface="Tahoma" pitchFamily="34" charset="0"/>
                <a:cs typeface="Tahoma" pitchFamily="34" charset="0"/>
              </a:rPr>
              <a:t>surveillance</a:t>
            </a:r>
            <a:r>
              <a:rPr lang="tr-TR" altLang="tr-TR" sz="2000" dirty="0" smtClean="0">
                <a:latin typeface="Tahoma" pitchFamily="34" charset="0"/>
                <a:ea typeface="Tahoma" pitchFamily="34" charset="0"/>
                <a:cs typeface="Tahoma" pitchFamily="34" charset="0"/>
              </a:rPr>
              <a:t>)</a:t>
            </a:r>
          </a:p>
          <a:p>
            <a:pPr algn="just">
              <a:lnSpc>
                <a:spcPct val="150000"/>
              </a:lnSpc>
              <a:buFontTx/>
              <a:buNone/>
            </a:pPr>
            <a:r>
              <a:rPr lang="tr-TR" altLang="tr-TR" sz="2000" dirty="0" smtClean="0">
                <a:latin typeface="Tahoma" pitchFamily="34" charset="0"/>
                <a:ea typeface="Tahoma" pitchFamily="34" charset="0"/>
                <a:cs typeface="Tahoma" pitchFamily="34" charset="0"/>
              </a:rPr>
              <a:t> * İthalat lisansı (</a:t>
            </a:r>
            <a:r>
              <a:rPr lang="tr-TR" altLang="tr-TR" sz="2000" dirty="0" err="1" smtClean="0">
                <a:latin typeface="Tahoma" pitchFamily="34" charset="0"/>
                <a:ea typeface="Tahoma" pitchFamily="34" charset="0"/>
                <a:cs typeface="Tahoma" pitchFamily="34" charset="0"/>
              </a:rPr>
              <a:t>import</a:t>
            </a:r>
            <a:r>
              <a:rPr lang="tr-TR" altLang="tr-TR" sz="2000" dirty="0" smtClean="0">
                <a:latin typeface="Tahoma" pitchFamily="34" charset="0"/>
                <a:ea typeface="Tahoma" pitchFamily="34" charset="0"/>
                <a:cs typeface="Tahoma" pitchFamily="34" charset="0"/>
              </a:rPr>
              <a:t> </a:t>
            </a:r>
            <a:r>
              <a:rPr lang="tr-TR" altLang="tr-TR" sz="2000" dirty="0" err="1" smtClean="0">
                <a:latin typeface="Tahoma" pitchFamily="34" charset="0"/>
                <a:ea typeface="Tahoma" pitchFamily="34" charset="0"/>
                <a:cs typeface="Tahoma" pitchFamily="34" charset="0"/>
              </a:rPr>
              <a:t>license</a:t>
            </a:r>
            <a:r>
              <a:rPr lang="tr-TR" altLang="tr-TR" sz="2000" dirty="0" smtClean="0">
                <a:latin typeface="Tahoma" pitchFamily="34" charset="0"/>
                <a:ea typeface="Tahoma" pitchFamily="34" charset="0"/>
                <a:cs typeface="Tahoma" pitchFamily="34" charset="0"/>
              </a:rPr>
              <a:t>)</a:t>
            </a:r>
          </a:p>
          <a:p>
            <a:pPr algn="just">
              <a:lnSpc>
                <a:spcPct val="150000"/>
              </a:lnSpc>
              <a:buFontTx/>
              <a:buNone/>
            </a:pPr>
            <a:r>
              <a:rPr lang="tr-TR" altLang="tr-TR" sz="2000" dirty="0" smtClean="0">
                <a:latin typeface="Tahoma" pitchFamily="34" charset="0"/>
                <a:ea typeface="Tahoma" pitchFamily="34" charset="0"/>
                <a:cs typeface="Tahoma" pitchFamily="34" charset="0"/>
              </a:rPr>
              <a:t> * Menşe kuralları (</a:t>
            </a:r>
            <a:r>
              <a:rPr lang="tr-TR" altLang="tr-TR" sz="2000" dirty="0" err="1" smtClean="0">
                <a:latin typeface="Tahoma" pitchFamily="34" charset="0"/>
                <a:ea typeface="Tahoma" pitchFamily="34" charset="0"/>
                <a:cs typeface="Tahoma" pitchFamily="34" charset="0"/>
              </a:rPr>
              <a:t>rule</a:t>
            </a:r>
            <a:r>
              <a:rPr lang="tr-TR" altLang="tr-TR" sz="2000" dirty="0" smtClean="0">
                <a:latin typeface="Tahoma" pitchFamily="34" charset="0"/>
                <a:ea typeface="Tahoma" pitchFamily="34" charset="0"/>
                <a:cs typeface="Tahoma" pitchFamily="34" charset="0"/>
              </a:rPr>
              <a:t> of </a:t>
            </a:r>
            <a:r>
              <a:rPr lang="tr-TR" altLang="tr-TR" sz="2000" dirty="0" err="1" smtClean="0">
                <a:latin typeface="Tahoma" pitchFamily="34" charset="0"/>
                <a:ea typeface="Tahoma" pitchFamily="34" charset="0"/>
                <a:cs typeface="Tahoma" pitchFamily="34" charset="0"/>
              </a:rPr>
              <a:t>origins</a:t>
            </a:r>
            <a:r>
              <a:rPr lang="tr-TR" altLang="tr-TR" sz="2000" dirty="0" smtClean="0">
                <a:latin typeface="Tahoma" pitchFamily="34" charset="0"/>
                <a:ea typeface="Tahoma" pitchFamily="34" charset="0"/>
                <a:cs typeface="Tahoma" pitchFamily="34" charset="0"/>
              </a:rPr>
              <a:t>)</a:t>
            </a:r>
          </a:p>
          <a:p>
            <a:pPr algn="just">
              <a:lnSpc>
                <a:spcPct val="150000"/>
              </a:lnSpc>
              <a:buFontTx/>
              <a:buNone/>
            </a:pPr>
            <a:r>
              <a:rPr lang="tr-TR" altLang="tr-TR" sz="2000" dirty="0" smtClean="0">
                <a:latin typeface="Tahoma" pitchFamily="34" charset="0"/>
                <a:ea typeface="Tahoma" pitchFamily="34" charset="0"/>
                <a:cs typeface="Tahoma" pitchFamily="34" charset="0"/>
              </a:rPr>
              <a:t> * Sevk öncesi inceleme (</a:t>
            </a:r>
            <a:r>
              <a:rPr lang="tr-TR" altLang="tr-TR" sz="2000" dirty="0" err="1" smtClean="0">
                <a:latin typeface="Tahoma" pitchFamily="34" charset="0"/>
                <a:ea typeface="Tahoma" pitchFamily="34" charset="0"/>
                <a:cs typeface="Tahoma" pitchFamily="34" charset="0"/>
              </a:rPr>
              <a:t>pre-shipment</a:t>
            </a:r>
            <a:r>
              <a:rPr lang="tr-TR" altLang="tr-TR" sz="2000" dirty="0" smtClean="0">
                <a:latin typeface="Tahoma" pitchFamily="34" charset="0"/>
                <a:ea typeface="Tahoma" pitchFamily="34" charset="0"/>
                <a:cs typeface="Tahoma" pitchFamily="34" charset="0"/>
              </a:rPr>
              <a:t> </a:t>
            </a:r>
            <a:r>
              <a:rPr lang="tr-TR" altLang="tr-TR" sz="2000" dirty="0" err="1" smtClean="0">
                <a:latin typeface="Tahoma" pitchFamily="34" charset="0"/>
                <a:ea typeface="Tahoma" pitchFamily="34" charset="0"/>
                <a:cs typeface="Tahoma" pitchFamily="34" charset="0"/>
              </a:rPr>
              <a:t>inspection</a:t>
            </a:r>
            <a:r>
              <a:rPr lang="tr-TR" altLang="tr-TR" sz="2000" dirty="0" smtClean="0">
                <a:latin typeface="Tahoma" pitchFamily="34" charset="0"/>
                <a:ea typeface="Tahoma" pitchFamily="34" charset="0"/>
                <a:cs typeface="Tahoma" pitchFamily="34" charset="0"/>
              </a:rPr>
              <a:t>)</a:t>
            </a:r>
          </a:p>
          <a:p>
            <a:pPr algn="just">
              <a:lnSpc>
                <a:spcPct val="150000"/>
              </a:lnSpc>
              <a:buFontTx/>
              <a:buNone/>
            </a:pPr>
            <a:endParaRPr lang="tr-TR" altLang="tr-TR" sz="2000" dirty="0" smtClean="0">
              <a:latin typeface="Tahoma" pitchFamily="34" charset="0"/>
              <a:ea typeface="Tahoma" pitchFamily="34" charset="0"/>
              <a:cs typeface="Tahoma" pitchFamily="34" charset="0"/>
            </a:endParaRPr>
          </a:p>
          <a:p>
            <a:pPr algn="just">
              <a:lnSpc>
                <a:spcPct val="150000"/>
              </a:lnSpc>
            </a:pPr>
            <a:r>
              <a:rPr lang="tr-TR" altLang="tr-TR" sz="2000" b="1" dirty="0" smtClean="0">
                <a:latin typeface="Tahoma" pitchFamily="34" charset="0"/>
                <a:ea typeface="Tahoma" pitchFamily="34" charset="0"/>
                <a:cs typeface="Tahoma" pitchFamily="34" charset="0"/>
              </a:rPr>
              <a:t>Teknik engeller</a:t>
            </a:r>
          </a:p>
          <a:p>
            <a:pPr algn="just">
              <a:lnSpc>
                <a:spcPct val="150000"/>
              </a:lnSpc>
              <a:buFontTx/>
              <a:buNone/>
            </a:pPr>
            <a:r>
              <a:rPr lang="tr-TR" altLang="tr-TR" sz="2000" dirty="0" smtClean="0">
                <a:latin typeface="Tahoma" pitchFamily="34" charset="0"/>
                <a:ea typeface="Tahoma" pitchFamily="34" charset="0"/>
                <a:cs typeface="Tahoma" pitchFamily="34" charset="0"/>
              </a:rPr>
              <a:t>  * teknik düzenlemeler (</a:t>
            </a:r>
            <a:r>
              <a:rPr lang="tr-TR" altLang="tr-TR" sz="2000" dirty="0" err="1" smtClean="0">
                <a:latin typeface="Tahoma" pitchFamily="34" charset="0"/>
                <a:ea typeface="Tahoma" pitchFamily="34" charset="0"/>
                <a:cs typeface="Tahoma" pitchFamily="34" charset="0"/>
              </a:rPr>
              <a:t>regulations</a:t>
            </a:r>
            <a:r>
              <a:rPr lang="tr-TR" altLang="tr-TR" sz="2000" dirty="0" smtClean="0">
                <a:latin typeface="Tahoma" pitchFamily="34" charset="0"/>
                <a:ea typeface="Tahoma" pitchFamily="34" charset="0"/>
                <a:cs typeface="Tahoma" pitchFamily="34" charset="0"/>
              </a:rPr>
              <a:t>)</a:t>
            </a:r>
          </a:p>
          <a:p>
            <a:pPr algn="just">
              <a:lnSpc>
                <a:spcPct val="150000"/>
              </a:lnSpc>
              <a:buFontTx/>
              <a:buNone/>
            </a:pPr>
            <a:r>
              <a:rPr lang="tr-TR" altLang="tr-TR" sz="2000" dirty="0" smtClean="0">
                <a:latin typeface="Tahoma" pitchFamily="34" charset="0"/>
                <a:ea typeface="Tahoma" pitchFamily="34" charset="0"/>
                <a:cs typeface="Tahoma" pitchFamily="34" charset="0"/>
              </a:rPr>
              <a:t>  * standartlar (</a:t>
            </a:r>
            <a:r>
              <a:rPr lang="tr-TR" altLang="tr-TR" sz="2000" dirty="0" err="1" smtClean="0">
                <a:latin typeface="Tahoma" pitchFamily="34" charset="0"/>
                <a:ea typeface="Tahoma" pitchFamily="34" charset="0"/>
                <a:cs typeface="Tahoma" pitchFamily="34" charset="0"/>
              </a:rPr>
              <a:t>standarts</a:t>
            </a:r>
            <a:r>
              <a:rPr lang="tr-TR" altLang="tr-TR" sz="2000" dirty="0" smtClean="0">
                <a:latin typeface="Tahoma" pitchFamily="34" charset="0"/>
                <a:ea typeface="Tahoma" pitchFamily="34" charset="0"/>
                <a:cs typeface="Tahoma" pitchFamily="34" charset="0"/>
              </a:rPr>
              <a:t>)</a:t>
            </a:r>
          </a:p>
          <a:p>
            <a:pPr algn="just">
              <a:lnSpc>
                <a:spcPct val="90000"/>
              </a:lnSpc>
              <a:buFontTx/>
              <a:buNone/>
            </a:pPr>
            <a:endParaRPr lang="tr-TR" altLang="tr-TR" sz="2000"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040109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tr-TR" altLang="tr-TR" b="1" smtClean="0">
                <a:solidFill>
                  <a:schemeClr val="accent2"/>
                </a:solidFill>
              </a:rPr>
              <a:t>Diğer Ticaret Politikası Araçları</a:t>
            </a:r>
          </a:p>
        </p:txBody>
      </p:sp>
      <p:sp>
        <p:nvSpPr>
          <p:cNvPr id="37892" name="Rectangle 3"/>
          <p:cNvSpPr>
            <a:spLocks noGrp="1" noChangeArrowheads="1"/>
          </p:cNvSpPr>
          <p:nvPr>
            <p:ph sz="quarter" idx="1"/>
          </p:nvPr>
        </p:nvSpPr>
        <p:spPr/>
        <p:txBody>
          <a:bodyPr/>
          <a:lstStyle/>
          <a:p>
            <a:r>
              <a:rPr lang="tr-TR" altLang="tr-TR" smtClean="0"/>
              <a:t>Bağlı Ticaret Yöntemleri</a:t>
            </a:r>
          </a:p>
          <a:p>
            <a:r>
              <a:rPr lang="tr-TR" altLang="tr-TR" smtClean="0"/>
              <a:t>Serbest Bölgeler</a:t>
            </a:r>
          </a:p>
          <a:p>
            <a:r>
              <a:rPr lang="tr-TR" altLang="tr-TR" smtClean="0"/>
              <a:t>Dış Ticaret Sermaye Şirketleri/Sektörel Dış Ticaret Şirketleri</a:t>
            </a:r>
          </a:p>
          <a:p>
            <a:r>
              <a:rPr lang="tr-TR" altLang="tr-TR" smtClean="0"/>
              <a:t>Yurt İçi Katkı Zorunluluğu</a:t>
            </a:r>
          </a:p>
          <a:p>
            <a:r>
              <a:rPr lang="tr-TR" altLang="tr-TR" smtClean="0"/>
              <a:t>Yabancı Sermaye</a:t>
            </a:r>
          </a:p>
          <a:p>
            <a:r>
              <a:rPr lang="tr-TR" altLang="tr-TR" smtClean="0"/>
              <a:t>Döviz Kuru Politikası</a:t>
            </a:r>
          </a:p>
        </p:txBody>
      </p:sp>
    </p:spTree>
    <p:extLst>
      <p:ext uri="{BB962C8B-B14F-4D97-AF65-F5344CB8AC3E}">
        <p14:creationId xmlns:p14="http://schemas.microsoft.com/office/powerpoint/2010/main" val="9160063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9548" y="982177"/>
            <a:ext cx="10807908" cy="4154984"/>
          </a:xfrm>
          <a:prstGeom prst="rect">
            <a:avLst/>
          </a:prstGeom>
        </p:spPr>
        <p:txBody>
          <a:bodyPr wrap="square">
            <a:spAutoFit/>
          </a:bodyPr>
          <a:lstStyle/>
          <a:p>
            <a:pPr algn="just"/>
            <a:r>
              <a:rPr lang="tr-TR" sz="2400" b="1" i="1" dirty="0">
                <a:latin typeface="+mj-lt"/>
              </a:rPr>
              <a:t>Bağlı Ticaret </a:t>
            </a:r>
            <a:endParaRPr lang="tr-TR" sz="2400" b="1" i="1" dirty="0" smtClean="0">
              <a:latin typeface="+mj-lt"/>
            </a:endParaRPr>
          </a:p>
          <a:p>
            <a:pPr algn="just"/>
            <a:endParaRPr lang="tr-TR" sz="2400" b="1" i="1" dirty="0">
              <a:latin typeface="+mj-lt"/>
            </a:endParaRPr>
          </a:p>
          <a:p>
            <a:pPr algn="just"/>
            <a:r>
              <a:rPr lang="tr-TR" sz="2400" dirty="0" smtClean="0">
                <a:latin typeface="+mj-lt"/>
              </a:rPr>
              <a:t>Serbest </a:t>
            </a:r>
            <a:r>
              <a:rPr lang="tr-TR" sz="2400" dirty="0">
                <a:latin typeface="+mj-lt"/>
              </a:rPr>
              <a:t>dövizle yapılan ticarette, ticari faaliyet tek bir işlemle sonuçlandırılırken bağlı ticarette, bir ihracat işlemini bir ithalat işlemi izler. Bağlı ticaret, karşı ticaret olarak da adlandırılır. </a:t>
            </a:r>
            <a:endParaRPr lang="tr-TR" sz="2400" dirty="0" smtClean="0">
              <a:latin typeface="+mj-lt"/>
            </a:endParaRPr>
          </a:p>
          <a:p>
            <a:pPr algn="just"/>
            <a:endParaRPr lang="tr-TR" sz="2400" dirty="0">
              <a:latin typeface="+mj-lt"/>
            </a:endParaRPr>
          </a:p>
          <a:p>
            <a:pPr algn="just"/>
            <a:r>
              <a:rPr lang="tr-TR" sz="2400" dirty="0" smtClean="0">
                <a:latin typeface="+mj-lt"/>
              </a:rPr>
              <a:t>Bağlı </a:t>
            </a:r>
            <a:r>
              <a:rPr lang="tr-TR" sz="2400" dirty="0">
                <a:latin typeface="+mj-lt"/>
              </a:rPr>
              <a:t>ticaretin amaçları şunlardır; </a:t>
            </a:r>
            <a:endParaRPr lang="tr-TR" sz="2400" dirty="0" smtClean="0">
              <a:latin typeface="+mj-lt"/>
            </a:endParaRPr>
          </a:p>
          <a:p>
            <a:pPr marL="457200" indent="-457200" algn="just">
              <a:buAutoNum type="alphaLcPeriod"/>
            </a:pPr>
            <a:r>
              <a:rPr lang="tr-TR" sz="2400" dirty="0" smtClean="0">
                <a:latin typeface="+mj-lt"/>
              </a:rPr>
              <a:t>Döviz </a:t>
            </a:r>
            <a:r>
              <a:rPr lang="tr-TR" sz="2400" dirty="0">
                <a:latin typeface="+mj-lt"/>
              </a:rPr>
              <a:t>tasarrufu sağlamak, </a:t>
            </a:r>
            <a:endParaRPr lang="tr-TR" sz="2400" dirty="0" smtClean="0">
              <a:latin typeface="+mj-lt"/>
            </a:endParaRPr>
          </a:p>
          <a:p>
            <a:pPr marL="457200" indent="-457200" algn="just">
              <a:buAutoNum type="alphaLcPeriod"/>
            </a:pPr>
            <a:r>
              <a:rPr lang="tr-TR" sz="2400" dirty="0" smtClean="0">
                <a:latin typeface="+mj-lt"/>
              </a:rPr>
              <a:t>Dövizle </a:t>
            </a:r>
            <a:r>
              <a:rPr lang="tr-TR" sz="2400" dirty="0">
                <a:latin typeface="+mj-lt"/>
              </a:rPr>
              <a:t>satılamayan ve kalitesi düşük olan yerli malların ihracatını gerçekleştirebilmek, </a:t>
            </a:r>
            <a:endParaRPr lang="tr-TR" sz="2400" dirty="0" smtClean="0">
              <a:latin typeface="+mj-lt"/>
            </a:endParaRPr>
          </a:p>
          <a:p>
            <a:pPr marL="457200" indent="-457200" algn="just">
              <a:buAutoNum type="alphaLcPeriod"/>
            </a:pPr>
            <a:r>
              <a:rPr lang="tr-TR" sz="2400" dirty="0" smtClean="0">
                <a:latin typeface="+mj-lt"/>
              </a:rPr>
              <a:t>Yabancı </a:t>
            </a:r>
            <a:r>
              <a:rPr lang="tr-TR" sz="2400" dirty="0">
                <a:latin typeface="+mj-lt"/>
              </a:rPr>
              <a:t>sermaye yatırımları yoluyla büyük sanayi tesisleri </a:t>
            </a:r>
            <a:r>
              <a:rPr lang="tr-TR" sz="2400" dirty="0" smtClean="0">
                <a:latin typeface="+mj-lt"/>
              </a:rPr>
              <a:t>kurmaktır.</a:t>
            </a:r>
            <a:endParaRPr lang="tr-TR" sz="2400" dirty="0">
              <a:latin typeface="+mj-lt"/>
            </a:endParaRPr>
          </a:p>
        </p:txBody>
      </p:sp>
    </p:spTree>
    <p:extLst>
      <p:ext uri="{BB962C8B-B14F-4D97-AF65-F5344CB8AC3E}">
        <p14:creationId xmlns:p14="http://schemas.microsoft.com/office/powerpoint/2010/main" val="32388003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9546" y="524577"/>
            <a:ext cx="10747947" cy="6001643"/>
          </a:xfrm>
          <a:prstGeom prst="rect">
            <a:avLst/>
          </a:prstGeom>
        </p:spPr>
        <p:txBody>
          <a:bodyPr wrap="square">
            <a:spAutoFit/>
          </a:bodyPr>
          <a:lstStyle/>
          <a:p>
            <a:pPr algn="just"/>
            <a:r>
              <a:rPr lang="tr-TR" sz="2400" b="1" i="1" dirty="0">
                <a:latin typeface="+mj-lt"/>
              </a:rPr>
              <a:t>Geleneksel bağlı ticaret yöntemleri</a:t>
            </a:r>
            <a:r>
              <a:rPr lang="tr-TR" sz="2400" dirty="0">
                <a:latin typeface="+mj-lt"/>
              </a:rPr>
              <a:t>; </a:t>
            </a:r>
            <a:endParaRPr lang="tr-TR" sz="2400" dirty="0" smtClean="0">
              <a:latin typeface="+mj-lt"/>
            </a:endParaRPr>
          </a:p>
          <a:p>
            <a:pPr algn="just"/>
            <a:r>
              <a:rPr lang="tr-TR" sz="2400" dirty="0" smtClean="0">
                <a:latin typeface="+mj-lt"/>
              </a:rPr>
              <a:t>1. Takas</a:t>
            </a:r>
            <a:r>
              <a:rPr lang="tr-TR" sz="2400" dirty="0">
                <a:latin typeface="+mj-lt"/>
              </a:rPr>
              <a:t>, </a:t>
            </a:r>
            <a:endParaRPr lang="tr-TR" sz="2400" dirty="0" smtClean="0">
              <a:latin typeface="+mj-lt"/>
            </a:endParaRPr>
          </a:p>
          <a:p>
            <a:pPr algn="just"/>
            <a:r>
              <a:rPr lang="tr-TR" sz="2400" dirty="0" smtClean="0">
                <a:latin typeface="+mj-lt"/>
              </a:rPr>
              <a:t>2. Kliring</a:t>
            </a:r>
            <a:r>
              <a:rPr lang="tr-TR" sz="2400" dirty="0">
                <a:latin typeface="+mj-lt"/>
              </a:rPr>
              <a:t>, </a:t>
            </a:r>
            <a:endParaRPr lang="tr-TR" sz="2400" dirty="0" smtClean="0">
              <a:latin typeface="+mj-lt"/>
            </a:endParaRPr>
          </a:p>
          <a:p>
            <a:pPr algn="just"/>
            <a:r>
              <a:rPr lang="tr-TR" sz="2400" dirty="0" smtClean="0">
                <a:latin typeface="+mj-lt"/>
              </a:rPr>
              <a:t>3. Aktarmalı </a:t>
            </a:r>
            <a:r>
              <a:rPr lang="tr-TR" sz="2400" dirty="0">
                <a:latin typeface="+mj-lt"/>
              </a:rPr>
              <a:t>Ticaret, </a:t>
            </a:r>
            <a:endParaRPr lang="tr-TR" sz="2400" dirty="0" smtClean="0">
              <a:latin typeface="+mj-lt"/>
            </a:endParaRPr>
          </a:p>
          <a:p>
            <a:pPr algn="just"/>
            <a:r>
              <a:rPr lang="tr-TR" sz="2400" dirty="0" smtClean="0">
                <a:latin typeface="+mj-lt"/>
              </a:rPr>
              <a:t>4. Uluslararası </a:t>
            </a:r>
            <a:r>
              <a:rPr lang="tr-TR" sz="2400" dirty="0">
                <a:latin typeface="+mj-lt"/>
              </a:rPr>
              <a:t>Ödeme Anlaşmalarıdır. </a:t>
            </a:r>
            <a:endParaRPr lang="tr-TR" sz="2400" dirty="0" smtClean="0">
              <a:latin typeface="+mj-lt"/>
            </a:endParaRPr>
          </a:p>
          <a:p>
            <a:pPr algn="just"/>
            <a:endParaRPr lang="tr-TR" sz="2400" dirty="0">
              <a:latin typeface="+mj-lt"/>
            </a:endParaRPr>
          </a:p>
          <a:p>
            <a:pPr algn="just"/>
            <a:r>
              <a:rPr lang="tr-TR" sz="2400" b="1" dirty="0" smtClean="0">
                <a:latin typeface="+mj-lt"/>
              </a:rPr>
              <a:t>Yeni </a:t>
            </a:r>
            <a:r>
              <a:rPr lang="tr-TR" sz="2400" b="1" dirty="0">
                <a:latin typeface="+mj-lt"/>
              </a:rPr>
              <a:t>Yöntemler</a:t>
            </a:r>
            <a:r>
              <a:rPr lang="tr-TR" sz="2400" dirty="0">
                <a:latin typeface="+mj-lt"/>
              </a:rPr>
              <a:t>; </a:t>
            </a:r>
            <a:endParaRPr lang="tr-TR" sz="2400" dirty="0" smtClean="0">
              <a:latin typeface="+mj-lt"/>
            </a:endParaRPr>
          </a:p>
          <a:p>
            <a:pPr algn="just"/>
            <a:r>
              <a:rPr lang="tr-TR" sz="2400" dirty="0" smtClean="0">
                <a:latin typeface="+mj-lt"/>
              </a:rPr>
              <a:t>1. Karşı </a:t>
            </a:r>
            <a:r>
              <a:rPr lang="tr-TR" sz="2400" dirty="0" err="1">
                <a:latin typeface="+mj-lt"/>
              </a:rPr>
              <a:t>Satınalım</a:t>
            </a:r>
            <a:r>
              <a:rPr lang="tr-TR" sz="2400" dirty="0">
                <a:latin typeface="+mj-lt"/>
              </a:rPr>
              <a:t> İşlemleri, </a:t>
            </a:r>
            <a:endParaRPr lang="tr-TR" sz="2400" dirty="0" smtClean="0">
              <a:latin typeface="+mj-lt"/>
            </a:endParaRPr>
          </a:p>
          <a:p>
            <a:pPr algn="just"/>
            <a:r>
              <a:rPr lang="tr-TR" sz="2400" dirty="0" smtClean="0">
                <a:latin typeface="+mj-lt"/>
              </a:rPr>
              <a:t>2. Geri </a:t>
            </a:r>
            <a:r>
              <a:rPr lang="tr-TR" sz="2400" dirty="0" err="1">
                <a:latin typeface="+mj-lt"/>
              </a:rPr>
              <a:t>Satınalım</a:t>
            </a:r>
            <a:r>
              <a:rPr lang="tr-TR" sz="2400" dirty="0">
                <a:latin typeface="+mj-lt"/>
              </a:rPr>
              <a:t> İşlemleri, </a:t>
            </a:r>
            <a:endParaRPr lang="tr-TR" sz="2400" dirty="0" smtClean="0">
              <a:latin typeface="+mj-lt"/>
            </a:endParaRPr>
          </a:p>
          <a:p>
            <a:pPr algn="just"/>
            <a:r>
              <a:rPr lang="tr-TR" sz="2400" dirty="0" smtClean="0">
                <a:latin typeface="+mj-lt"/>
              </a:rPr>
              <a:t>3. Dengeleme </a:t>
            </a:r>
            <a:r>
              <a:rPr lang="tr-TR" sz="2400" dirty="0">
                <a:latin typeface="+mj-lt"/>
              </a:rPr>
              <a:t>(</a:t>
            </a:r>
            <a:r>
              <a:rPr lang="tr-TR" sz="2400" dirty="0" err="1">
                <a:latin typeface="+mj-lt"/>
              </a:rPr>
              <a:t>Offset</a:t>
            </a:r>
            <a:r>
              <a:rPr lang="tr-TR" sz="2400" dirty="0">
                <a:latin typeface="+mj-lt"/>
              </a:rPr>
              <a:t>) </a:t>
            </a:r>
            <a:r>
              <a:rPr lang="tr-TR" sz="2400" dirty="0" smtClean="0">
                <a:latin typeface="+mj-lt"/>
              </a:rPr>
              <a:t>Anlaşmaları</a:t>
            </a:r>
            <a:endParaRPr lang="tr-TR" sz="2400" dirty="0">
              <a:latin typeface="+mj-lt"/>
            </a:endParaRPr>
          </a:p>
          <a:p>
            <a:pPr algn="just"/>
            <a:r>
              <a:rPr lang="tr-TR" sz="2400" dirty="0" smtClean="0">
                <a:latin typeface="+mj-lt"/>
              </a:rPr>
              <a:t>4. Üçlü </a:t>
            </a:r>
            <a:r>
              <a:rPr lang="tr-TR" sz="2400" dirty="0">
                <a:latin typeface="+mj-lt"/>
              </a:rPr>
              <a:t>Ticaret (Switch) </a:t>
            </a:r>
            <a:endParaRPr lang="tr-TR" sz="2400" dirty="0" smtClean="0">
              <a:latin typeface="+mj-lt"/>
            </a:endParaRPr>
          </a:p>
          <a:p>
            <a:pPr algn="just"/>
            <a:r>
              <a:rPr lang="tr-TR" sz="2400" dirty="0" smtClean="0">
                <a:latin typeface="+mj-lt"/>
              </a:rPr>
              <a:t>5. </a:t>
            </a:r>
            <a:r>
              <a:rPr lang="tr-TR" sz="2400" dirty="0" err="1" smtClean="0">
                <a:latin typeface="+mj-lt"/>
              </a:rPr>
              <a:t>Barter</a:t>
            </a:r>
            <a:r>
              <a:rPr lang="tr-TR" sz="2400" dirty="0" smtClean="0">
                <a:latin typeface="+mj-lt"/>
              </a:rPr>
              <a:t> </a:t>
            </a:r>
          </a:p>
          <a:p>
            <a:pPr algn="just"/>
            <a:r>
              <a:rPr lang="tr-TR" sz="2400" dirty="0" smtClean="0">
                <a:latin typeface="+mj-lt"/>
              </a:rPr>
              <a:t>6. Fason </a:t>
            </a:r>
            <a:r>
              <a:rPr lang="tr-TR" sz="2400" dirty="0">
                <a:latin typeface="+mj-lt"/>
              </a:rPr>
              <a:t>İmalat </a:t>
            </a:r>
            <a:endParaRPr lang="tr-TR" sz="2400" dirty="0" smtClean="0">
              <a:latin typeface="+mj-lt"/>
            </a:endParaRPr>
          </a:p>
          <a:p>
            <a:pPr algn="just"/>
            <a:r>
              <a:rPr lang="tr-TR" sz="2400" dirty="0" smtClean="0">
                <a:latin typeface="+mj-lt"/>
              </a:rPr>
              <a:t>7. Leasing </a:t>
            </a:r>
            <a:r>
              <a:rPr lang="tr-TR" sz="2400" dirty="0">
                <a:latin typeface="+mj-lt"/>
              </a:rPr>
              <a:t>(Finansal Kiralama</a:t>
            </a:r>
            <a:r>
              <a:rPr lang="tr-TR" sz="2400" dirty="0" smtClean="0">
                <a:latin typeface="+mj-lt"/>
              </a:rPr>
              <a:t>)</a:t>
            </a:r>
          </a:p>
          <a:p>
            <a:pPr algn="just"/>
            <a:r>
              <a:rPr lang="tr-TR" sz="2400" dirty="0" smtClean="0">
                <a:latin typeface="+mj-lt"/>
              </a:rPr>
              <a:t>8. </a:t>
            </a:r>
            <a:r>
              <a:rPr lang="tr-TR" sz="2400" dirty="0" err="1" smtClean="0">
                <a:latin typeface="+mj-lt"/>
              </a:rPr>
              <a:t>Factoring</a:t>
            </a:r>
            <a:r>
              <a:rPr lang="tr-TR" sz="2400" dirty="0" smtClean="0">
                <a:latin typeface="+mj-lt"/>
              </a:rPr>
              <a:t> </a:t>
            </a:r>
          </a:p>
          <a:p>
            <a:pPr algn="just"/>
            <a:r>
              <a:rPr lang="tr-TR" sz="2400" dirty="0" smtClean="0">
                <a:latin typeface="+mj-lt"/>
              </a:rPr>
              <a:t>9. Forfaiting</a:t>
            </a:r>
            <a:r>
              <a:rPr lang="tr-TR" sz="2400" dirty="0">
                <a:latin typeface="+mj-lt"/>
              </a:rPr>
              <a:t>. </a:t>
            </a:r>
          </a:p>
        </p:txBody>
      </p:sp>
    </p:spTree>
    <p:extLst>
      <p:ext uri="{BB962C8B-B14F-4D97-AF65-F5344CB8AC3E}">
        <p14:creationId xmlns:p14="http://schemas.microsoft.com/office/powerpoint/2010/main" val="35915221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4636" y="877799"/>
            <a:ext cx="10777928" cy="5262979"/>
          </a:xfrm>
          <a:prstGeom prst="rect">
            <a:avLst/>
          </a:prstGeom>
        </p:spPr>
        <p:txBody>
          <a:bodyPr wrap="square">
            <a:spAutoFit/>
          </a:bodyPr>
          <a:lstStyle/>
          <a:p>
            <a:pPr algn="just"/>
            <a:r>
              <a:rPr lang="tr-TR" sz="2400" b="1" dirty="0" smtClean="0">
                <a:latin typeface="+mj-lt"/>
              </a:rPr>
              <a:t>1. Takas </a:t>
            </a:r>
          </a:p>
          <a:p>
            <a:pPr algn="just"/>
            <a:endParaRPr lang="tr-TR" sz="2400" dirty="0">
              <a:latin typeface="+mj-lt"/>
            </a:endParaRPr>
          </a:p>
          <a:p>
            <a:pPr marL="342900" indent="-342900" algn="just">
              <a:buFont typeface="Arial" charset="0"/>
              <a:buChar char="•"/>
            </a:pPr>
            <a:r>
              <a:rPr lang="tr-TR" sz="2400" dirty="0" smtClean="0">
                <a:latin typeface="+mj-lt"/>
              </a:rPr>
              <a:t>Takas </a:t>
            </a:r>
            <a:r>
              <a:rPr lang="tr-TR" sz="2400" dirty="0">
                <a:latin typeface="+mj-lt"/>
              </a:rPr>
              <a:t>işleminde, bir ülkedeki ihracatçı bir firma, diğer bir ülkede faaliyet gösteren ithalatçı bir firmaya mal satmaktadır. Ancak sattığı malın karşılığında döviz değil ithalatçı firmadan mal satın alır. Buna iki yanlı takas da denir. </a:t>
            </a:r>
            <a:endParaRPr lang="tr-TR" sz="2400" dirty="0" smtClean="0">
              <a:latin typeface="+mj-lt"/>
            </a:endParaRPr>
          </a:p>
          <a:p>
            <a:pPr algn="just"/>
            <a:endParaRPr lang="tr-TR" sz="2400" dirty="0" smtClean="0">
              <a:latin typeface="+mj-lt"/>
            </a:endParaRPr>
          </a:p>
          <a:p>
            <a:pPr marL="342900" indent="-342900" algn="just">
              <a:buFont typeface="Arial" charset="0"/>
              <a:buChar char="•"/>
            </a:pPr>
            <a:r>
              <a:rPr lang="tr-TR" sz="2400" dirty="0" smtClean="0">
                <a:latin typeface="+mj-lt"/>
              </a:rPr>
              <a:t>Takas </a:t>
            </a:r>
            <a:r>
              <a:rPr lang="tr-TR" sz="2400" dirty="0">
                <a:latin typeface="+mj-lt"/>
              </a:rPr>
              <a:t>denilince genellikle iki taraflı takas anlaşılmaktadır. İki taraflı takas uluslararası ticarette bir çeşit trampa olup iki ayrı ülkedeki ihracatçı ve ithalatçılar arasında malın malla değişimi şeklinde yapılan ticaret şeklidir. </a:t>
            </a:r>
            <a:endParaRPr lang="tr-TR" sz="2400" dirty="0" smtClean="0">
              <a:latin typeface="+mj-lt"/>
            </a:endParaRPr>
          </a:p>
          <a:p>
            <a:pPr marL="342900" indent="-342900" algn="just">
              <a:buFont typeface="Arial" charset="0"/>
              <a:buChar char="•"/>
            </a:pPr>
            <a:endParaRPr lang="tr-TR" sz="2400" dirty="0">
              <a:latin typeface="+mj-lt"/>
            </a:endParaRPr>
          </a:p>
          <a:p>
            <a:pPr marL="342900" indent="-342900" algn="just">
              <a:buFont typeface="Arial" charset="0"/>
              <a:buChar char="•"/>
            </a:pPr>
            <a:r>
              <a:rPr lang="tr-TR" sz="2400" dirty="0" smtClean="0">
                <a:latin typeface="+mj-lt"/>
              </a:rPr>
              <a:t>Takasta </a:t>
            </a:r>
            <a:r>
              <a:rPr lang="tr-TR" sz="2400" dirty="0">
                <a:latin typeface="+mj-lt"/>
              </a:rPr>
              <a:t>ihracatçı ihraç ettiği mal bedeli kadar ithal hakkına sahiptir. Buna karşılık ithalatçı ithal ettiği mal kadar mal ihraç etmek zorundadır. Bu tip ticarette uluslararası bir trampa söz konusu olduğu için dış ticaret işlemleri konvertibl döviz kullanılmadan gerçekleşmektedir.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20" y="238037"/>
            <a:ext cx="484028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4251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489" y="162433"/>
            <a:ext cx="6936650" cy="498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689546" y="5148609"/>
            <a:ext cx="10882859" cy="1446550"/>
          </a:xfrm>
          <a:prstGeom prst="rect">
            <a:avLst/>
          </a:prstGeom>
        </p:spPr>
        <p:txBody>
          <a:bodyPr wrap="square">
            <a:spAutoFit/>
          </a:bodyPr>
          <a:lstStyle/>
          <a:p>
            <a:pPr algn="just"/>
            <a:r>
              <a:rPr lang="tr-TR" sz="2200" dirty="0">
                <a:latin typeface="+mj-lt"/>
              </a:rPr>
              <a:t>Şekilde Türkmenistan’daki A işletmesi, Türkiye’deki B işletmesine pamuk satmış, buna karşılık Türkmenistan’daki C işletmesi Türkiye’deki D işletmesinden tekstil makineleri satın almıştır. Bu durumda, döviz ödemeden dış ticaret işlemlerinin yapılabilmesi için Türkmenistan’daki A ve C işletmeleri ile Türkiye’deki B ve D işletmelerinin kendi aralarında anlaşması gerekir</a:t>
            </a:r>
            <a:r>
              <a:rPr lang="tr-TR" dirty="0"/>
              <a:t>. </a:t>
            </a:r>
          </a:p>
        </p:txBody>
      </p:sp>
    </p:spTree>
    <p:extLst>
      <p:ext uri="{BB962C8B-B14F-4D97-AF65-F5344CB8AC3E}">
        <p14:creationId xmlns:p14="http://schemas.microsoft.com/office/powerpoint/2010/main" val="4903753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269" y="162433"/>
            <a:ext cx="6295870" cy="452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14792" y="4688006"/>
            <a:ext cx="11557417" cy="1846659"/>
          </a:xfrm>
          <a:prstGeom prst="rect">
            <a:avLst/>
          </a:prstGeom>
        </p:spPr>
        <p:txBody>
          <a:bodyPr wrap="square">
            <a:spAutoFit/>
          </a:bodyPr>
          <a:lstStyle/>
          <a:p>
            <a:pPr algn="just"/>
            <a:r>
              <a:rPr lang="tr-TR" sz="1900" dirty="0">
                <a:latin typeface="+mj-lt"/>
              </a:rPr>
              <a:t>Anlaşma olursa, Türkmenistan’daki ihracatçı işletme A, ihracat bedelini kendi ülkesindeki C işletmesinden Manat olarak tahsil ederken Türkiye’deki B işletmesi ihracatçı D işletmesinin alacağını TL olarak öder. Eğer karşılıklı ithal ve ihraç değerleri birbirine eşit ise, döviz transferi olmadan dış ticaret gerçekleşmiş olur. Ülkeye bir döviz giriş veya çıkışı gerektirmemekle birlikte, takas yoluyla ticaret, ilgili ülke hükümetlerinin iznine tabidir. Hükümetler öncelikle serbest dövizle satılacak malların takas edilmesine izin vermemektedirler. Yani, takasa konu olan mallar daha çok serbest dövizle satışı güç olan mallardır.</a:t>
            </a:r>
          </a:p>
        </p:txBody>
      </p:sp>
    </p:spTree>
    <p:extLst>
      <p:ext uri="{BB962C8B-B14F-4D97-AF65-F5344CB8AC3E}">
        <p14:creationId xmlns:p14="http://schemas.microsoft.com/office/powerpoint/2010/main" val="21101134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04538" y="1305342"/>
            <a:ext cx="10972800" cy="4524315"/>
          </a:xfrm>
          <a:prstGeom prst="rect">
            <a:avLst/>
          </a:prstGeom>
        </p:spPr>
        <p:txBody>
          <a:bodyPr wrap="square">
            <a:spAutoFit/>
          </a:bodyPr>
          <a:lstStyle/>
          <a:p>
            <a:pPr algn="just"/>
            <a:r>
              <a:rPr lang="tr-TR" sz="2400" b="1" dirty="0" smtClean="0">
                <a:latin typeface="+mj-lt"/>
              </a:rPr>
              <a:t>2. Kliring </a:t>
            </a:r>
          </a:p>
          <a:p>
            <a:pPr algn="just"/>
            <a:endParaRPr lang="tr-TR" sz="2400" dirty="0">
              <a:latin typeface="+mj-lt"/>
            </a:endParaRPr>
          </a:p>
          <a:p>
            <a:pPr algn="just"/>
            <a:r>
              <a:rPr lang="tr-TR" sz="2400" dirty="0" smtClean="0">
                <a:latin typeface="+mj-lt"/>
              </a:rPr>
              <a:t>Takas </a:t>
            </a:r>
            <a:r>
              <a:rPr lang="tr-TR" sz="2400" dirty="0">
                <a:latin typeface="+mj-lt"/>
              </a:rPr>
              <a:t>ile benzerdir. Kliring işleminin avantajı, Merkez Bankası veya kliring ofisi gibi kuruluşlar aracılığıyla firmalar arasındaki iletişimin sağlanması, sözleşme yapılması, hesapların tutulması ve denkleştirilmesi gibi işlemlerin yapılmasıdır. </a:t>
            </a:r>
            <a:endParaRPr lang="tr-TR" sz="2400" dirty="0" smtClean="0">
              <a:latin typeface="+mj-lt"/>
            </a:endParaRPr>
          </a:p>
          <a:p>
            <a:pPr algn="just"/>
            <a:endParaRPr lang="tr-TR" sz="2400" dirty="0">
              <a:latin typeface="+mj-lt"/>
            </a:endParaRPr>
          </a:p>
          <a:p>
            <a:pPr algn="just"/>
            <a:r>
              <a:rPr lang="tr-TR" sz="2400" dirty="0" smtClean="0">
                <a:latin typeface="+mj-lt"/>
              </a:rPr>
              <a:t>Kelime </a:t>
            </a:r>
            <a:r>
              <a:rPr lang="tr-TR" sz="2400" dirty="0">
                <a:latin typeface="+mj-lt"/>
              </a:rPr>
              <a:t>olarak denkleştirme </a:t>
            </a:r>
            <a:r>
              <a:rPr lang="tr-TR" sz="2400" dirty="0" smtClean="0">
                <a:latin typeface="+mj-lt"/>
              </a:rPr>
              <a:t>anlamına </a:t>
            </a:r>
            <a:r>
              <a:rPr lang="tr-TR" sz="2400" dirty="0">
                <a:latin typeface="+mj-lt"/>
              </a:rPr>
              <a:t>gelen kliring, uluslararası ticarette malın malla değişimine dayanan, fakat takastan biraz daha geliştirilmiş bir yöntemdir. Burada ithalatçı ve ihracatçıların birbirlerini arayıp bulmak ve anlaşma yapmak gibi yollara başvurmalarına gerek yoktur. Çünkü bu sistemde karşılıklı olarak hesapları tutmak ve denkleştirmeyi sağlamak amacıyla görevlendirilen merkez bankası veya kliring ofisi gibi kuruluşlar vardır. </a:t>
            </a:r>
          </a:p>
        </p:txBody>
      </p:sp>
    </p:spTree>
    <p:extLst>
      <p:ext uri="{BB962C8B-B14F-4D97-AF65-F5344CB8AC3E}">
        <p14:creationId xmlns:p14="http://schemas.microsoft.com/office/powerpoint/2010/main" val="28867837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94479" y="910733"/>
            <a:ext cx="10493114" cy="2677656"/>
          </a:xfrm>
          <a:prstGeom prst="rect">
            <a:avLst/>
          </a:prstGeom>
        </p:spPr>
        <p:txBody>
          <a:bodyPr wrap="square">
            <a:spAutoFit/>
          </a:bodyPr>
          <a:lstStyle/>
          <a:p>
            <a:pPr algn="just"/>
            <a:r>
              <a:rPr lang="tr-TR" sz="2400" b="1" dirty="0" smtClean="0">
                <a:latin typeface="+mj-lt"/>
              </a:rPr>
              <a:t>3. Aktarmalı </a:t>
            </a:r>
            <a:r>
              <a:rPr lang="tr-TR" sz="2400" b="1" dirty="0">
                <a:latin typeface="+mj-lt"/>
              </a:rPr>
              <a:t>Ticaret </a:t>
            </a:r>
            <a:endParaRPr lang="tr-TR" sz="2400" b="1" dirty="0" smtClean="0">
              <a:latin typeface="+mj-lt"/>
            </a:endParaRPr>
          </a:p>
          <a:p>
            <a:pPr algn="just"/>
            <a:endParaRPr lang="tr-TR" sz="2400" dirty="0">
              <a:latin typeface="+mj-lt"/>
            </a:endParaRPr>
          </a:p>
          <a:p>
            <a:pPr algn="just"/>
            <a:r>
              <a:rPr lang="tr-TR" sz="2400" dirty="0" smtClean="0">
                <a:latin typeface="+mj-lt"/>
              </a:rPr>
              <a:t>Switch </a:t>
            </a:r>
            <a:r>
              <a:rPr lang="tr-TR" sz="2400" dirty="0" err="1">
                <a:latin typeface="+mj-lt"/>
              </a:rPr>
              <a:t>trade</a:t>
            </a:r>
            <a:r>
              <a:rPr lang="tr-TR" sz="2400" dirty="0">
                <a:latin typeface="+mj-lt"/>
              </a:rPr>
              <a:t> olarak da adlandırılır. </a:t>
            </a:r>
            <a:r>
              <a:rPr lang="tr-TR" sz="2400" dirty="0" smtClean="0">
                <a:latin typeface="+mj-lt"/>
              </a:rPr>
              <a:t>Eğer </a:t>
            </a:r>
            <a:r>
              <a:rPr lang="tr-TR" sz="2400" dirty="0">
                <a:latin typeface="+mj-lt"/>
              </a:rPr>
              <a:t>kliring işlemi, iki yanlı değil çok yanlı ise, hesapların dengelenmesi zordur. Eğer dengelenme gerçekleşmiyorsa ve alacaklı ülkelerin borçlu ülkelerden alacaklarını tahsil edebileceği uygun mallar da yoksa alacaklı ülkeler bu haklarını üçüncü bir ülkeye aktarır. Üçüncü ülkenin borçlu ülkelerden bu şekilde yapmış olduğu ithalat, aktarmalı ticarettir.</a:t>
            </a:r>
          </a:p>
        </p:txBody>
      </p:sp>
    </p:spTree>
    <p:extLst>
      <p:ext uri="{BB962C8B-B14F-4D97-AF65-F5344CB8AC3E}">
        <p14:creationId xmlns:p14="http://schemas.microsoft.com/office/powerpoint/2010/main" val="40985088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646" y="1795152"/>
            <a:ext cx="10762938" cy="2308324"/>
          </a:xfrm>
          <a:prstGeom prst="rect">
            <a:avLst/>
          </a:prstGeom>
        </p:spPr>
        <p:txBody>
          <a:bodyPr wrap="square">
            <a:spAutoFit/>
          </a:bodyPr>
          <a:lstStyle/>
          <a:p>
            <a:pPr algn="just"/>
            <a:r>
              <a:rPr lang="tr-TR" sz="2400" b="1" dirty="0" smtClean="0">
                <a:latin typeface="+mj-lt"/>
              </a:rPr>
              <a:t>4. Uluslararası </a:t>
            </a:r>
            <a:r>
              <a:rPr lang="tr-TR" sz="2400" b="1" dirty="0">
                <a:latin typeface="+mj-lt"/>
              </a:rPr>
              <a:t>Ödeme Anlaşmaları </a:t>
            </a:r>
            <a:endParaRPr lang="tr-TR" sz="2400" b="1" dirty="0" smtClean="0">
              <a:latin typeface="+mj-lt"/>
            </a:endParaRPr>
          </a:p>
          <a:p>
            <a:pPr algn="just"/>
            <a:endParaRPr lang="tr-TR" sz="2400" dirty="0">
              <a:latin typeface="+mj-lt"/>
            </a:endParaRPr>
          </a:p>
          <a:p>
            <a:pPr algn="just"/>
            <a:r>
              <a:rPr lang="tr-TR" sz="2400" dirty="0" smtClean="0">
                <a:latin typeface="+mj-lt"/>
              </a:rPr>
              <a:t>Alacaklı </a:t>
            </a:r>
            <a:r>
              <a:rPr lang="tr-TR" sz="2400" dirty="0">
                <a:latin typeface="+mj-lt"/>
              </a:rPr>
              <a:t>ülke, alacak hakkını üçüncü bir ülkeye devredemiyorsa, bu durumda bloke hesap durumu ortaya çıkar ve uluslararası ödeme anlaşmaları yapılır. Böyle bir durumda, alacaklı ülke borçlu ülkeden satın alacağı malların bir bölümü için ödeme yapmayabilir. Bu durumda bunun yerine bloke hesaptaki alacaktan mahsup edilir.</a:t>
            </a:r>
          </a:p>
        </p:txBody>
      </p:sp>
    </p:spTree>
    <p:extLst>
      <p:ext uri="{BB962C8B-B14F-4D97-AF65-F5344CB8AC3E}">
        <p14:creationId xmlns:p14="http://schemas.microsoft.com/office/powerpoint/2010/main" val="176504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kdörtgen 1"/>
          <p:cNvSpPr>
            <a:spLocks noChangeArrowheads="1"/>
          </p:cNvSpPr>
          <p:nvPr/>
        </p:nvSpPr>
        <p:spPr bwMode="auto">
          <a:xfrm>
            <a:off x="509588" y="825500"/>
            <a:ext cx="110029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400">
                <a:latin typeface="Tahoma" pitchFamily="34" charset="0"/>
                <a:cs typeface="Tahoma" pitchFamily="34" charset="0"/>
              </a:rPr>
              <a:t>Savaştan sonra Müttefikler, dünya ticareti için çok taraflı bir ticaret anlaşmasının 1930’ları tanımlayan korumacı politikaları gevşeteceğine ve ortaklığı teşvik ederek çatışma riskini azaltacağına bunun da ülke ekonomilerini geliştireceğine inanıyorlardı. Fikir, uluslararası ticareti aşamalı olarak serbestleştirecek (kısıtlamaları kaldıracak veya gevşetecek) bir anlaşma metnini oluşturmaktı. Bu anlaşmanın kuralları çerçevesinde, üye ülkeler arasındaki ticaret konularında istişareler gerçekleştirilebilir ve çözülebilir ve dünya ticaretinin özellikleri ve eğilimleri hakkında veriler toplanabilir ve paylaşılabilirdi (Wilkinson, 2020)</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9705" y="704459"/>
            <a:ext cx="11167672" cy="5262979"/>
          </a:xfrm>
          <a:prstGeom prst="rect">
            <a:avLst/>
          </a:prstGeom>
        </p:spPr>
        <p:txBody>
          <a:bodyPr wrap="square">
            <a:spAutoFit/>
          </a:bodyPr>
          <a:lstStyle/>
          <a:p>
            <a:pPr algn="just"/>
            <a:r>
              <a:rPr lang="tr-TR" sz="2400" b="1" dirty="0" smtClean="0">
                <a:latin typeface="+mj-lt"/>
              </a:rPr>
              <a:t>Yeni Yöntemler:</a:t>
            </a:r>
          </a:p>
          <a:p>
            <a:pPr algn="just"/>
            <a:endParaRPr lang="tr-TR" sz="2400" b="1" dirty="0" smtClean="0">
              <a:latin typeface="+mj-lt"/>
            </a:endParaRPr>
          </a:p>
          <a:p>
            <a:pPr algn="just"/>
            <a:r>
              <a:rPr lang="tr-TR" sz="2400" b="1" dirty="0" smtClean="0">
                <a:latin typeface="+mj-lt"/>
              </a:rPr>
              <a:t>1. Karşı </a:t>
            </a:r>
            <a:r>
              <a:rPr lang="tr-TR" sz="2400" b="1" dirty="0" err="1">
                <a:latin typeface="+mj-lt"/>
              </a:rPr>
              <a:t>Satınalım</a:t>
            </a:r>
            <a:r>
              <a:rPr lang="tr-TR" sz="2400" b="1" dirty="0">
                <a:latin typeface="+mj-lt"/>
              </a:rPr>
              <a:t> </a:t>
            </a:r>
            <a:r>
              <a:rPr lang="tr-TR" sz="2400" b="1" dirty="0" smtClean="0">
                <a:latin typeface="+mj-lt"/>
              </a:rPr>
              <a:t>İşlemleri</a:t>
            </a:r>
            <a:endParaRPr lang="tr-TR" sz="2400" dirty="0">
              <a:latin typeface="+mj-lt"/>
            </a:endParaRPr>
          </a:p>
          <a:p>
            <a:pPr algn="just"/>
            <a:r>
              <a:rPr lang="tr-TR" sz="2400" dirty="0" smtClean="0">
                <a:latin typeface="+mj-lt"/>
              </a:rPr>
              <a:t>Eğer </a:t>
            </a:r>
            <a:r>
              <a:rPr lang="tr-TR" sz="2400" dirty="0">
                <a:latin typeface="+mj-lt"/>
              </a:rPr>
              <a:t>satıcı, özel bir firma ve alıcı da yabancı bir devlet ise; ilk başta satıcı olan özel firma, bir sözleşmeye bağlı olarak belirli bir süre sonra devletten mal satın alıyorsa karşı </a:t>
            </a:r>
            <a:r>
              <a:rPr lang="tr-TR" sz="2400" dirty="0" err="1">
                <a:latin typeface="+mj-lt"/>
              </a:rPr>
              <a:t>satınalım</a:t>
            </a:r>
            <a:r>
              <a:rPr lang="tr-TR" sz="2400" dirty="0">
                <a:latin typeface="+mj-lt"/>
              </a:rPr>
              <a:t> işlemi gerçekleşir. Burada özel firma, mal sattığı yabancı devletten alım yapmak zorundadır. Ayrıca ödemeler serbest dövizle gerçekleşir. </a:t>
            </a:r>
            <a:endParaRPr lang="tr-TR" sz="2400" dirty="0" smtClean="0">
              <a:latin typeface="+mj-lt"/>
            </a:endParaRPr>
          </a:p>
          <a:p>
            <a:pPr algn="just"/>
            <a:endParaRPr lang="tr-TR" sz="2400" dirty="0">
              <a:latin typeface="+mj-lt"/>
            </a:endParaRPr>
          </a:p>
          <a:p>
            <a:pPr algn="just"/>
            <a:r>
              <a:rPr lang="tr-TR" sz="2400" b="1" dirty="0" smtClean="0">
                <a:latin typeface="+mj-lt"/>
              </a:rPr>
              <a:t>2. Geri </a:t>
            </a:r>
            <a:r>
              <a:rPr lang="tr-TR" sz="2400" b="1" dirty="0" err="1">
                <a:latin typeface="+mj-lt"/>
              </a:rPr>
              <a:t>Satınalım</a:t>
            </a:r>
            <a:r>
              <a:rPr lang="tr-TR" sz="2400" b="1" dirty="0">
                <a:latin typeface="+mj-lt"/>
              </a:rPr>
              <a:t> </a:t>
            </a:r>
            <a:r>
              <a:rPr lang="tr-TR" sz="2400" b="1" dirty="0" smtClean="0">
                <a:latin typeface="+mj-lt"/>
              </a:rPr>
              <a:t>İşlemleri</a:t>
            </a:r>
            <a:endParaRPr lang="tr-TR" sz="2400" dirty="0">
              <a:latin typeface="+mj-lt"/>
            </a:endParaRPr>
          </a:p>
          <a:p>
            <a:pPr algn="just"/>
            <a:r>
              <a:rPr lang="tr-TR" sz="2400" dirty="0">
                <a:latin typeface="+mj-lt"/>
              </a:rPr>
              <a:t>Özel bir firmanın, yabancı bir ülkeye üretim malları satması veya o ülkede bir üretim </a:t>
            </a:r>
          </a:p>
          <a:p>
            <a:pPr algn="just"/>
            <a:r>
              <a:rPr lang="tr-TR" sz="2400" dirty="0">
                <a:latin typeface="+mj-lt"/>
              </a:rPr>
              <a:t>tesisi kurması durumunda, sattığı üretim malları ile kurulacak fabrikalarda veya kurduğu </a:t>
            </a:r>
          </a:p>
          <a:p>
            <a:pPr algn="just"/>
            <a:r>
              <a:rPr lang="tr-TR" sz="2400" dirty="0">
                <a:latin typeface="+mj-lt"/>
              </a:rPr>
              <a:t>üretim tesisinde üretilecek malların bir kısmını geri satın alma taahhüdüne geri </a:t>
            </a:r>
            <a:r>
              <a:rPr lang="tr-TR" sz="2400" dirty="0" err="1">
                <a:latin typeface="+mj-lt"/>
              </a:rPr>
              <a:t>satınalım</a:t>
            </a:r>
            <a:r>
              <a:rPr lang="tr-TR" sz="2400" dirty="0">
                <a:latin typeface="+mj-lt"/>
              </a:rPr>
              <a:t> </a:t>
            </a:r>
          </a:p>
          <a:p>
            <a:pPr algn="just"/>
            <a:r>
              <a:rPr lang="tr-TR" sz="2400" dirty="0">
                <a:latin typeface="+mj-lt"/>
              </a:rPr>
              <a:t>işlemleri denir. Burada da ödemeler serbest dövizle gerçekleşir.</a:t>
            </a:r>
          </a:p>
          <a:p>
            <a:pPr algn="just"/>
            <a:endParaRPr lang="tr-TR" sz="2400" dirty="0">
              <a:latin typeface="+mj-lt"/>
            </a:endParaRPr>
          </a:p>
        </p:txBody>
      </p:sp>
    </p:spTree>
    <p:extLst>
      <p:ext uri="{BB962C8B-B14F-4D97-AF65-F5344CB8AC3E}">
        <p14:creationId xmlns:p14="http://schemas.microsoft.com/office/powerpoint/2010/main" val="26752446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4715" y="1559537"/>
            <a:ext cx="11227633" cy="2308324"/>
          </a:xfrm>
          <a:prstGeom prst="rect">
            <a:avLst/>
          </a:prstGeom>
        </p:spPr>
        <p:txBody>
          <a:bodyPr wrap="square">
            <a:spAutoFit/>
          </a:bodyPr>
          <a:lstStyle/>
          <a:p>
            <a:pPr algn="just"/>
            <a:r>
              <a:rPr lang="tr-TR" sz="2400" dirty="0">
                <a:latin typeface="+mj-lt"/>
              </a:rPr>
              <a:t>Geri satın alma, vadeli satın alma olarak da bilinir. Daha çok dış ödeme güçlüğü çeken ülkelerde kullanılmaktadır. İlk satılan ve karşı satın alımı yapılan mallar arasında mutlaka girdi-çıktı ilişkisi olma şartının arandığı bir karşılıklı ticaret yöntemidir. Sadece ticari değil, sınai işbirliği sağlama fonksiyonu da vardır. </a:t>
            </a:r>
            <a:r>
              <a:rPr lang="tr-TR" sz="2400" dirty="0" smtClean="0">
                <a:latin typeface="+mj-lt"/>
              </a:rPr>
              <a:t>Örneğin </a:t>
            </a:r>
            <a:r>
              <a:rPr lang="tr-TR" sz="2400" dirty="0">
                <a:latin typeface="+mj-lt"/>
              </a:rPr>
              <a:t>bir İngiliz firması Hindistan’daki bir Hint işletmesi için kimya fabrikası kurmuş ve bunun karşılığının bir kısmını nakit olarak almıştır. Geri kalanının ise fabrikada üretilen malları alarak ödenmesini kabul etmiştir.</a:t>
            </a:r>
          </a:p>
        </p:txBody>
      </p:sp>
    </p:spTree>
    <p:extLst>
      <p:ext uri="{BB962C8B-B14F-4D97-AF65-F5344CB8AC3E}">
        <p14:creationId xmlns:p14="http://schemas.microsoft.com/office/powerpoint/2010/main" val="27842706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69625" y="335846"/>
            <a:ext cx="10672997" cy="5755422"/>
          </a:xfrm>
          <a:prstGeom prst="rect">
            <a:avLst/>
          </a:prstGeom>
        </p:spPr>
        <p:txBody>
          <a:bodyPr wrap="square">
            <a:spAutoFit/>
          </a:bodyPr>
          <a:lstStyle/>
          <a:p>
            <a:pPr algn="just"/>
            <a:r>
              <a:rPr lang="tr-TR" sz="2300" b="1" dirty="0" smtClean="0">
                <a:latin typeface="+mj-lt"/>
              </a:rPr>
              <a:t>3. Dengeleme </a:t>
            </a:r>
            <a:r>
              <a:rPr lang="tr-TR" sz="2300" b="1" dirty="0">
                <a:latin typeface="+mj-lt"/>
              </a:rPr>
              <a:t>(</a:t>
            </a:r>
            <a:r>
              <a:rPr lang="tr-TR" sz="2300" b="1" dirty="0" err="1">
                <a:latin typeface="+mj-lt"/>
              </a:rPr>
              <a:t>Offset</a:t>
            </a:r>
            <a:r>
              <a:rPr lang="tr-TR" sz="2300" b="1" dirty="0">
                <a:latin typeface="+mj-lt"/>
              </a:rPr>
              <a:t>) Anlaşmaları </a:t>
            </a:r>
            <a:endParaRPr lang="tr-TR" sz="2300" b="1" dirty="0" smtClean="0">
              <a:latin typeface="+mj-lt"/>
            </a:endParaRPr>
          </a:p>
          <a:p>
            <a:pPr algn="just"/>
            <a:endParaRPr lang="tr-TR" sz="2300" b="1" dirty="0">
              <a:latin typeface="+mj-lt"/>
            </a:endParaRPr>
          </a:p>
          <a:p>
            <a:pPr algn="just"/>
            <a:r>
              <a:rPr lang="tr-TR" sz="2300" dirty="0" smtClean="0">
                <a:latin typeface="+mj-lt"/>
              </a:rPr>
              <a:t>İleri </a:t>
            </a:r>
            <a:r>
              <a:rPr lang="tr-TR" sz="2300" dirty="0">
                <a:latin typeface="+mj-lt"/>
              </a:rPr>
              <a:t>teknoloji ve büyük ölçekli yatırım gerektiren alanlarda satış işlemi gerçekleşirken yapılması beklenen ödeme, alım yapacak ülkenin döviz rezervlerini olumsuz etkileyecek sonuçlar doğurabilir. Bu nedenle bu </a:t>
            </a:r>
            <a:r>
              <a:rPr lang="tr-TR" sz="2300" dirty="0" err="1">
                <a:latin typeface="+mj-lt"/>
              </a:rPr>
              <a:t>kısıtın</a:t>
            </a:r>
            <a:r>
              <a:rPr lang="tr-TR" sz="2300" dirty="0">
                <a:latin typeface="+mj-lt"/>
              </a:rPr>
              <a:t> farkında olan ve birbirleriyle rekabet eden firmalar bu tür malları satarken alıcı ülkeye döviz kazandırır veya döviz tasarrufu sağlayıcı hizmetlerde bulunmayı taahhüt eder. </a:t>
            </a:r>
            <a:r>
              <a:rPr lang="tr-TR" sz="2300" dirty="0" smtClean="0">
                <a:latin typeface="+mj-lt"/>
              </a:rPr>
              <a:t>Satıcı </a:t>
            </a:r>
            <a:r>
              <a:rPr lang="tr-TR" sz="2300" dirty="0">
                <a:latin typeface="+mj-lt"/>
              </a:rPr>
              <a:t>firmaların, alıcı ülkeye kazandırmayı veya tasarruf ettirmeyi taahhüt ettiği döviz miktarının, satış sonucunda ödenecek olan dövize oranına döviz taahhüt oranı denir. </a:t>
            </a:r>
            <a:r>
              <a:rPr lang="tr-TR" sz="2300" dirty="0" smtClean="0">
                <a:latin typeface="+mj-lt"/>
              </a:rPr>
              <a:t> </a:t>
            </a:r>
          </a:p>
          <a:p>
            <a:pPr algn="just"/>
            <a:endParaRPr lang="tr-TR" sz="2300" dirty="0">
              <a:latin typeface="+mj-lt"/>
            </a:endParaRPr>
          </a:p>
          <a:p>
            <a:pPr algn="just"/>
            <a:r>
              <a:rPr lang="tr-TR" sz="2300" dirty="0" smtClean="0">
                <a:latin typeface="+mj-lt"/>
              </a:rPr>
              <a:t>Dengeleme </a:t>
            </a:r>
            <a:r>
              <a:rPr lang="tr-TR" sz="2300" dirty="0">
                <a:latin typeface="+mj-lt"/>
              </a:rPr>
              <a:t>anlaşmaları özellikle büyük çaplı savunma sanayi ihalelerinde uygulanır. </a:t>
            </a:r>
            <a:r>
              <a:rPr lang="tr-TR" sz="2300" dirty="0" err="1">
                <a:latin typeface="+mj-lt"/>
              </a:rPr>
              <a:t>Offset</a:t>
            </a:r>
            <a:r>
              <a:rPr lang="tr-TR" sz="2300" dirty="0">
                <a:latin typeface="+mj-lt"/>
              </a:rPr>
              <a:t>, aslında bir dengeleme işlemidir. Bu sebeple </a:t>
            </a:r>
            <a:r>
              <a:rPr lang="tr-TR" sz="2300" dirty="0" err="1">
                <a:latin typeface="+mj-lt"/>
              </a:rPr>
              <a:t>offset</a:t>
            </a:r>
            <a:r>
              <a:rPr lang="tr-TR" sz="2300" dirty="0">
                <a:latin typeface="+mj-lt"/>
              </a:rPr>
              <a:t> anlaşmalarından kaynaklanan ticari işlemlere dengeleyici ticaret denilir. </a:t>
            </a:r>
            <a:r>
              <a:rPr lang="tr-TR" sz="2300" dirty="0" err="1">
                <a:latin typeface="+mj-lt"/>
              </a:rPr>
              <a:t>Offset</a:t>
            </a:r>
            <a:r>
              <a:rPr lang="tr-TR" sz="2300" dirty="0">
                <a:latin typeface="+mj-lt"/>
              </a:rPr>
              <a:t> işleminde karşı satın alma sadece mal satın almayı değil, döviz geliri yaratıcı çeşitli faaliyetleri de kapsamaktadır. Bunlar arasında en çok karşılaşılanlar, uluslararası pazarlama yardımı, yabancı sermaye yatırımları ve teknoloji transferleridir</a:t>
            </a:r>
          </a:p>
        </p:txBody>
      </p:sp>
    </p:spTree>
    <p:extLst>
      <p:ext uri="{BB962C8B-B14F-4D97-AF65-F5344CB8AC3E}">
        <p14:creationId xmlns:p14="http://schemas.microsoft.com/office/powerpoint/2010/main" val="18484168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4557" y="1158390"/>
            <a:ext cx="10852878" cy="3046988"/>
          </a:xfrm>
          <a:prstGeom prst="rect">
            <a:avLst/>
          </a:prstGeom>
        </p:spPr>
        <p:txBody>
          <a:bodyPr wrap="square">
            <a:spAutoFit/>
          </a:bodyPr>
          <a:lstStyle/>
          <a:p>
            <a:pPr algn="just"/>
            <a:r>
              <a:rPr lang="tr-TR" sz="2400" b="1" dirty="0" smtClean="0">
                <a:latin typeface="+mj-lt"/>
              </a:rPr>
              <a:t>4. Üçlü </a:t>
            </a:r>
            <a:r>
              <a:rPr lang="tr-TR" sz="2400" b="1" dirty="0">
                <a:latin typeface="+mj-lt"/>
              </a:rPr>
              <a:t>Ticaret (Switch) </a:t>
            </a:r>
            <a:endParaRPr lang="tr-TR" sz="2400" b="1" dirty="0" smtClean="0">
              <a:latin typeface="+mj-lt"/>
            </a:endParaRPr>
          </a:p>
          <a:p>
            <a:pPr algn="just"/>
            <a:endParaRPr lang="tr-TR" sz="2400" dirty="0">
              <a:latin typeface="+mj-lt"/>
            </a:endParaRPr>
          </a:p>
          <a:p>
            <a:pPr algn="just"/>
            <a:r>
              <a:rPr lang="tr-TR" sz="2400" dirty="0" smtClean="0">
                <a:latin typeface="+mj-lt"/>
              </a:rPr>
              <a:t>Karşılıklı </a:t>
            </a:r>
            <a:r>
              <a:rPr lang="tr-TR" sz="2400" dirty="0">
                <a:latin typeface="+mj-lt"/>
              </a:rPr>
              <a:t>iki ülkeden birinin satın almak istediği mal diğer ülkenin satmak istediği mal ile uyuşmadığı zaman, üçüncü bir ülkenin araya girmesi suretiyle gerçekleştirilen ticaret şeklidir. Aslında, işlem sırasında devreye bir </a:t>
            </a:r>
            <a:r>
              <a:rPr lang="tr-TR" sz="2400" dirty="0" err="1">
                <a:latin typeface="+mj-lt"/>
              </a:rPr>
              <a:t>switch</a:t>
            </a:r>
            <a:r>
              <a:rPr lang="tr-TR" sz="2400" dirty="0">
                <a:latin typeface="+mj-lt"/>
              </a:rPr>
              <a:t> işletmesi girmiş ise </a:t>
            </a:r>
            <a:r>
              <a:rPr lang="tr-TR" sz="2400" dirty="0" err="1">
                <a:latin typeface="+mj-lt"/>
              </a:rPr>
              <a:t>switch</a:t>
            </a:r>
            <a:r>
              <a:rPr lang="tr-TR" sz="2400" dirty="0">
                <a:latin typeface="+mj-lt"/>
              </a:rPr>
              <a:t>, böyle bir işletme yok ise üçlü ticaret söz konusudur. </a:t>
            </a:r>
            <a:r>
              <a:rPr lang="tr-TR" sz="2400" dirty="0" err="1">
                <a:latin typeface="+mj-lt"/>
              </a:rPr>
              <a:t>Switch’e</a:t>
            </a:r>
            <a:r>
              <a:rPr lang="tr-TR" sz="2400" dirty="0">
                <a:latin typeface="+mj-lt"/>
              </a:rPr>
              <a:t> taraf olan A ve B ülkelerinden A, B’ye sattığı malın karşılığında B yerine C’den ihtiyacı olan malı satın alır. C ise bu satışı, B’den yaptığı mal ithali ile </a:t>
            </a:r>
            <a:r>
              <a:rPr lang="tr-TR" sz="2400" dirty="0" smtClean="0">
                <a:latin typeface="+mj-lt"/>
              </a:rPr>
              <a:t>dengeler.</a:t>
            </a:r>
            <a:endParaRPr lang="tr-TR" sz="2400" dirty="0">
              <a:latin typeface="+mj-lt"/>
            </a:endParaRPr>
          </a:p>
        </p:txBody>
      </p:sp>
    </p:spTree>
    <p:extLst>
      <p:ext uri="{BB962C8B-B14F-4D97-AF65-F5344CB8AC3E}">
        <p14:creationId xmlns:p14="http://schemas.microsoft.com/office/powerpoint/2010/main" val="37560671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9705" y="285373"/>
            <a:ext cx="11152682" cy="6370975"/>
          </a:xfrm>
          <a:prstGeom prst="rect">
            <a:avLst/>
          </a:prstGeom>
        </p:spPr>
        <p:txBody>
          <a:bodyPr wrap="square">
            <a:spAutoFit/>
          </a:bodyPr>
          <a:lstStyle/>
          <a:p>
            <a:pPr algn="just"/>
            <a:r>
              <a:rPr lang="tr-TR" sz="2400" b="1" dirty="0" smtClean="0">
                <a:latin typeface="+mj-lt"/>
              </a:rPr>
              <a:t>5. </a:t>
            </a:r>
            <a:r>
              <a:rPr lang="tr-TR" sz="2400" b="1" dirty="0" err="1" smtClean="0">
                <a:latin typeface="+mj-lt"/>
              </a:rPr>
              <a:t>Barter</a:t>
            </a:r>
            <a:r>
              <a:rPr lang="tr-TR" sz="2400" b="1" dirty="0" smtClean="0">
                <a:latin typeface="+mj-lt"/>
              </a:rPr>
              <a:t> </a:t>
            </a:r>
          </a:p>
          <a:p>
            <a:pPr algn="just"/>
            <a:endParaRPr lang="tr-TR" sz="2400" b="1" dirty="0" smtClean="0">
              <a:latin typeface="+mj-lt"/>
            </a:endParaRPr>
          </a:p>
          <a:p>
            <a:pPr marL="342900" indent="-342900" algn="just">
              <a:buFont typeface="Arial" charset="0"/>
              <a:buChar char="•"/>
            </a:pPr>
            <a:r>
              <a:rPr lang="tr-TR" sz="2400" dirty="0" err="1" smtClean="0">
                <a:latin typeface="+mj-lt"/>
              </a:rPr>
              <a:t>Barter</a:t>
            </a:r>
            <a:r>
              <a:rPr lang="tr-TR" sz="2400" dirty="0">
                <a:latin typeface="+mj-lt"/>
              </a:rPr>
              <a:t>, karşılıklı ticaret yöntemlerinin en eskisi ve basiti olan takastan esinlenerek geliştirilmiş bir dış alış-veriş şeklidir. </a:t>
            </a:r>
            <a:endParaRPr lang="tr-TR" sz="2400" dirty="0" smtClean="0">
              <a:latin typeface="+mj-lt"/>
            </a:endParaRPr>
          </a:p>
          <a:p>
            <a:pPr marL="342900" indent="-342900" algn="just">
              <a:buFont typeface="Arial" charset="0"/>
              <a:buChar char="•"/>
            </a:pPr>
            <a:r>
              <a:rPr lang="tr-TR" sz="2400" dirty="0" err="1" smtClean="0">
                <a:latin typeface="+mj-lt"/>
              </a:rPr>
              <a:t>Barter</a:t>
            </a:r>
            <a:r>
              <a:rPr lang="tr-TR" sz="2400" dirty="0" smtClean="0">
                <a:latin typeface="+mj-lt"/>
              </a:rPr>
              <a:t> </a:t>
            </a:r>
            <a:r>
              <a:rPr lang="tr-TR" sz="2400" dirty="0">
                <a:latin typeface="+mj-lt"/>
              </a:rPr>
              <a:t>işleminin yapılabilmesi için, iki tarafın da dış ticarete ihtiyaç duyması gerekmektedir. </a:t>
            </a:r>
            <a:endParaRPr lang="tr-TR" sz="2400" dirty="0" smtClean="0">
              <a:latin typeface="+mj-lt"/>
            </a:endParaRPr>
          </a:p>
          <a:p>
            <a:pPr marL="342900" indent="-342900" algn="just">
              <a:buFont typeface="Arial" charset="0"/>
              <a:buChar char="•"/>
            </a:pPr>
            <a:r>
              <a:rPr lang="tr-TR" sz="2400" dirty="0" smtClean="0">
                <a:latin typeface="+mj-lt"/>
              </a:rPr>
              <a:t>Dış </a:t>
            </a:r>
            <a:r>
              <a:rPr lang="tr-TR" sz="2400" dirty="0">
                <a:latin typeface="+mj-lt"/>
              </a:rPr>
              <a:t>ticaret işlemi için, her iki tarafın kabul edilebilir bir dövizinin bulunmaması, işlemin gerçekleştirilmesini imkânsızlaştırmaktadır. Bu duruma engel olmak için devreye, </a:t>
            </a:r>
            <a:r>
              <a:rPr lang="tr-TR" sz="2400" dirty="0" err="1">
                <a:latin typeface="+mj-lt"/>
              </a:rPr>
              <a:t>switch</a:t>
            </a:r>
            <a:r>
              <a:rPr lang="tr-TR" sz="2400" dirty="0">
                <a:latin typeface="+mj-lt"/>
              </a:rPr>
              <a:t> işleminde olduğu gibi </a:t>
            </a:r>
            <a:r>
              <a:rPr lang="tr-TR" sz="2400" dirty="0" err="1">
                <a:latin typeface="+mj-lt"/>
              </a:rPr>
              <a:t>barter</a:t>
            </a:r>
            <a:r>
              <a:rPr lang="tr-TR" sz="2400" dirty="0">
                <a:latin typeface="+mj-lt"/>
              </a:rPr>
              <a:t> işletmesi girmektedir. </a:t>
            </a:r>
            <a:endParaRPr lang="tr-TR" sz="2400" dirty="0" smtClean="0">
              <a:latin typeface="+mj-lt"/>
            </a:endParaRPr>
          </a:p>
          <a:p>
            <a:pPr marL="342900" indent="-342900" algn="just">
              <a:buFont typeface="Arial" charset="0"/>
              <a:buChar char="•"/>
            </a:pPr>
            <a:r>
              <a:rPr lang="tr-TR" sz="2400" dirty="0" err="1" smtClean="0">
                <a:latin typeface="+mj-lt"/>
              </a:rPr>
              <a:t>Barter</a:t>
            </a:r>
            <a:r>
              <a:rPr lang="tr-TR" sz="2400" dirty="0" smtClean="0">
                <a:latin typeface="+mj-lt"/>
              </a:rPr>
              <a:t> </a:t>
            </a:r>
            <a:r>
              <a:rPr lang="tr-TR" sz="2400" dirty="0">
                <a:latin typeface="+mj-lt"/>
              </a:rPr>
              <a:t>işletmesi, karşılıklı ticarette talep edilemeyen malın, ona ihtiyaç duyan diğer bir işletmeye satılmasına aracılık etmektedir. </a:t>
            </a:r>
            <a:r>
              <a:rPr lang="tr-TR" sz="2400" dirty="0" err="1">
                <a:latin typeface="+mj-lt"/>
              </a:rPr>
              <a:t>Barter</a:t>
            </a:r>
            <a:r>
              <a:rPr lang="tr-TR" sz="2400" dirty="0">
                <a:latin typeface="+mj-lt"/>
              </a:rPr>
              <a:t> anlaşmaları, hükümetler arasında veya ilgili işletmeler </a:t>
            </a:r>
            <a:r>
              <a:rPr lang="tr-TR" sz="2400" dirty="0" smtClean="0">
                <a:latin typeface="+mj-lt"/>
              </a:rPr>
              <a:t>arasında </a:t>
            </a:r>
            <a:r>
              <a:rPr lang="tr-TR" sz="2400" dirty="0">
                <a:latin typeface="+mj-lt"/>
              </a:rPr>
              <a:t>yapılabilmektedir. Uygulama, daha çok hammaddelere karşılık gıda maddeleri, </a:t>
            </a:r>
            <a:r>
              <a:rPr lang="tr-TR" sz="2400" dirty="0" smtClean="0">
                <a:latin typeface="+mj-lt"/>
              </a:rPr>
              <a:t>hububat</a:t>
            </a:r>
            <a:r>
              <a:rPr lang="tr-TR" sz="2400" dirty="0">
                <a:latin typeface="+mj-lt"/>
              </a:rPr>
              <a:t>, petrol, kimyasal maddeler veya sınai maddelerin transferi şeklinde </a:t>
            </a:r>
            <a:r>
              <a:rPr lang="tr-TR" sz="2400" dirty="0" smtClean="0">
                <a:latin typeface="+mj-lt"/>
              </a:rPr>
              <a:t>olmaktadır.</a:t>
            </a:r>
            <a:endParaRPr lang="tr-TR" sz="2400" dirty="0">
              <a:latin typeface="+mj-lt"/>
            </a:endParaRPr>
          </a:p>
          <a:p>
            <a:pPr marL="342900" indent="-342900" algn="just">
              <a:buFont typeface="Arial" charset="0"/>
              <a:buChar char="•"/>
            </a:pPr>
            <a:r>
              <a:rPr lang="tr-TR" sz="2400" dirty="0">
                <a:latin typeface="+mj-lt"/>
              </a:rPr>
              <a:t>Bu yöntem, finansal ödeme veya fon transferlerinin yer almadığı bir tek sözleşme ile </a:t>
            </a:r>
            <a:r>
              <a:rPr lang="tr-TR" sz="2400" dirty="0" smtClean="0">
                <a:latin typeface="+mj-lt"/>
              </a:rPr>
              <a:t>gerçekleştirilir</a:t>
            </a:r>
            <a:r>
              <a:rPr lang="tr-TR" sz="2400" dirty="0">
                <a:latin typeface="+mj-lt"/>
              </a:rPr>
              <a:t>. Eşit değerde olduğu kabul edilen iki mal grubu, doğrudan ve eşanlı olarak </a:t>
            </a:r>
            <a:r>
              <a:rPr lang="tr-TR" sz="2400" dirty="0" smtClean="0">
                <a:latin typeface="+mj-lt"/>
              </a:rPr>
              <a:t>değiştirilir.</a:t>
            </a:r>
            <a:endParaRPr lang="tr-TR" sz="2400" dirty="0">
              <a:latin typeface="+mj-lt"/>
            </a:endParaRPr>
          </a:p>
        </p:txBody>
      </p:sp>
    </p:spTree>
    <p:extLst>
      <p:ext uri="{BB962C8B-B14F-4D97-AF65-F5344CB8AC3E}">
        <p14:creationId xmlns:p14="http://schemas.microsoft.com/office/powerpoint/2010/main" val="16877824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4616" y="915598"/>
            <a:ext cx="10418164" cy="4524315"/>
          </a:xfrm>
          <a:prstGeom prst="rect">
            <a:avLst/>
          </a:prstGeom>
        </p:spPr>
        <p:txBody>
          <a:bodyPr wrap="square">
            <a:spAutoFit/>
          </a:bodyPr>
          <a:lstStyle/>
          <a:p>
            <a:pPr algn="just"/>
            <a:r>
              <a:rPr lang="tr-TR" sz="2400" b="1" dirty="0" smtClean="0">
                <a:latin typeface="+mj-lt"/>
              </a:rPr>
              <a:t>6. Fason </a:t>
            </a:r>
            <a:r>
              <a:rPr lang="tr-TR" sz="2400" b="1" dirty="0">
                <a:latin typeface="+mj-lt"/>
              </a:rPr>
              <a:t>İmalat </a:t>
            </a:r>
            <a:endParaRPr lang="tr-TR" sz="2400" b="1" dirty="0" smtClean="0">
              <a:latin typeface="+mj-lt"/>
            </a:endParaRPr>
          </a:p>
          <a:p>
            <a:pPr algn="just"/>
            <a:endParaRPr lang="tr-TR" sz="2400" dirty="0">
              <a:latin typeface="+mj-lt"/>
            </a:endParaRPr>
          </a:p>
          <a:p>
            <a:pPr algn="just"/>
            <a:r>
              <a:rPr lang="tr-TR" sz="2400" dirty="0" smtClean="0">
                <a:latin typeface="+mj-lt"/>
              </a:rPr>
              <a:t>Fason </a:t>
            </a:r>
            <a:r>
              <a:rPr lang="tr-TR" sz="2400" dirty="0">
                <a:latin typeface="+mj-lt"/>
              </a:rPr>
              <a:t>imalat, sanayi üretim yönü ağır basan bir ticaret yöntemidir. Sanayileşmiş ülkeler, az gelişmiş ülkelerdeki ucuz işgücünden yararlanmak için, bazı emek yoğun imalat faaliyetlerini bu ülkelerde yaptırmaktadırlar. Gelişmiş ülke, üretim için gerekli olan hammadde ve yarı mamulleri az gelişmiş ülkeye sağlar. Az gelişmiş ülke de bunları işler, mamul mal hâline dönüştürür. İmal edilen bu mallar, girdileri sağlayan asıl işletme tarafından pazarlanmak üzere kendi ülkesine veya üçüncü bir ülkeye gönderilir. Yani gelişmiş ülke işletmeleri, emeğin ucuz olduğu ülkelerde üretim yapmış olmaktadır. Gelişmekte olan ülke işletmeleri de yarattıkları değer kadar döviz elde ederler. Ülkelerindeki istihdamın artmasına katkıda bulunurlar ve gelişmiş ülkeden teknolojiyi </a:t>
            </a:r>
            <a:r>
              <a:rPr lang="tr-TR" sz="2400" dirty="0" smtClean="0">
                <a:latin typeface="+mj-lt"/>
              </a:rPr>
              <a:t>öğrenirler.</a:t>
            </a:r>
            <a:endParaRPr lang="tr-TR" sz="2400" dirty="0">
              <a:latin typeface="+mj-lt"/>
            </a:endParaRPr>
          </a:p>
        </p:txBody>
      </p:sp>
    </p:spTree>
    <p:extLst>
      <p:ext uri="{BB962C8B-B14F-4D97-AF65-F5344CB8AC3E}">
        <p14:creationId xmlns:p14="http://schemas.microsoft.com/office/powerpoint/2010/main" val="37955259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9763" y="1305342"/>
            <a:ext cx="11212643" cy="3785652"/>
          </a:xfrm>
          <a:prstGeom prst="rect">
            <a:avLst/>
          </a:prstGeom>
        </p:spPr>
        <p:txBody>
          <a:bodyPr wrap="square">
            <a:spAutoFit/>
          </a:bodyPr>
          <a:lstStyle/>
          <a:p>
            <a:pPr algn="just"/>
            <a:r>
              <a:rPr lang="tr-TR" sz="2400" b="1" dirty="0" smtClean="0">
                <a:latin typeface="+mj-lt"/>
              </a:rPr>
              <a:t>7. Leasing </a:t>
            </a:r>
            <a:r>
              <a:rPr lang="tr-TR" sz="2400" b="1" dirty="0">
                <a:latin typeface="+mj-lt"/>
              </a:rPr>
              <a:t>(Finansal Kiralama ve Faaliyet-Hizmet Kiralaması) </a:t>
            </a:r>
            <a:endParaRPr lang="tr-TR" sz="2400" b="1" dirty="0" smtClean="0">
              <a:latin typeface="+mj-lt"/>
            </a:endParaRPr>
          </a:p>
          <a:p>
            <a:pPr algn="just"/>
            <a:endParaRPr lang="tr-TR" sz="2400" b="1" dirty="0">
              <a:latin typeface="+mj-lt"/>
            </a:endParaRPr>
          </a:p>
          <a:p>
            <a:pPr algn="just"/>
            <a:r>
              <a:rPr lang="tr-TR" sz="2400" dirty="0" smtClean="0">
                <a:latin typeface="+mj-lt"/>
              </a:rPr>
              <a:t>Leasing </a:t>
            </a:r>
            <a:r>
              <a:rPr lang="tr-TR" sz="2400" dirty="0">
                <a:latin typeface="+mj-lt"/>
              </a:rPr>
              <a:t>işlemi, işletmeler tarafından ihtiyaç duyulan yatırım mallarının kredili olarak ithal edilmesi yerine, finansman sağlamak amacıyla kiralanması anlamına gelmektedir. Kiralayanın, üçüncü kişilerden satın aldığı malın kullanım hakkını, belirli bir süre feshedilmemek üzere ve bir bedel karşılığı, kiracıya bırakmasını öngören bir sözleşmedir. Leasing sözleşmesi ile kiracı, her türlü faydayı sağlayacak biçimde kiralanan malın kullanım hakkını elde eder. Ancak malın mülkiyeti finansal kiralama işletmesinde kalmaktadır. Sözleşmelerin hemen hemen tamamında vade sonunda kiralanan varlığın sembolik bir bedelle kiralayan tarafından satın alınması öngörülmektedir.</a:t>
            </a:r>
          </a:p>
        </p:txBody>
      </p:sp>
    </p:spTree>
    <p:extLst>
      <p:ext uri="{BB962C8B-B14F-4D97-AF65-F5344CB8AC3E}">
        <p14:creationId xmlns:p14="http://schemas.microsoft.com/office/powerpoint/2010/main" val="7016852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4616" y="843597"/>
            <a:ext cx="10777928" cy="3046988"/>
          </a:xfrm>
          <a:prstGeom prst="rect">
            <a:avLst/>
          </a:prstGeom>
        </p:spPr>
        <p:txBody>
          <a:bodyPr wrap="square">
            <a:spAutoFit/>
          </a:bodyPr>
          <a:lstStyle/>
          <a:p>
            <a:pPr algn="just"/>
            <a:r>
              <a:rPr lang="tr-TR" sz="2400" b="1" dirty="0" smtClean="0">
                <a:latin typeface="+mj-lt"/>
              </a:rPr>
              <a:t>8. </a:t>
            </a:r>
            <a:r>
              <a:rPr lang="tr-TR" sz="2400" b="1" dirty="0" err="1" smtClean="0">
                <a:latin typeface="+mj-lt"/>
              </a:rPr>
              <a:t>Factoring</a:t>
            </a:r>
            <a:r>
              <a:rPr lang="tr-TR" sz="2400" b="1" dirty="0" smtClean="0">
                <a:latin typeface="+mj-lt"/>
              </a:rPr>
              <a:t> </a:t>
            </a:r>
          </a:p>
          <a:p>
            <a:pPr algn="just"/>
            <a:endParaRPr lang="tr-TR" sz="2400" dirty="0">
              <a:latin typeface="+mj-lt"/>
            </a:endParaRPr>
          </a:p>
          <a:p>
            <a:pPr algn="just"/>
            <a:r>
              <a:rPr lang="tr-TR" sz="2400" dirty="0" smtClean="0">
                <a:latin typeface="+mj-lt"/>
              </a:rPr>
              <a:t>Mal </a:t>
            </a:r>
            <a:r>
              <a:rPr lang="tr-TR" sz="2400" dirty="0">
                <a:latin typeface="+mj-lt"/>
              </a:rPr>
              <a:t>veya hizmet satan bir işletmenin bu satıştan doğan alacak haklarının bir </a:t>
            </a:r>
            <a:r>
              <a:rPr lang="tr-TR" sz="2400" dirty="0" err="1">
                <a:latin typeface="+mj-lt"/>
              </a:rPr>
              <a:t>iskonto</a:t>
            </a:r>
            <a:r>
              <a:rPr lang="tr-TR" sz="2400" dirty="0">
                <a:latin typeface="+mj-lt"/>
              </a:rPr>
              <a:t> karşılığında, genellikle geriye dönülmez biçimde, </a:t>
            </a:r>
            <a:r>
              <a:rPr lang="tr-TR" sz="2400" dirty="0" err="1">
                <a:latin typeface="+mj-lt"/>
              </a:rPr>
              <a:t>factor</a:t>
            </a:r>
            <a:r>
              <a:rPr lang="tr-TR" sz="2400" dirty="0">
                <a:latin typeface="+mj-lt"/>
              </a:rPr>
              <a:t> adı verilen mali kuruluşa devrini öngörür. </a:t>
            </a:r>
            <a:r>
              <a:rPr lang="tr-TR" sz="2400" dirty="0" err="1">
                <a:latin typeface="+mj-lt"/>
              </a:rPr>
              <a:t>Factoring</a:t>
            </a:r>
            <a:r>
              <a:rPr lang="tr-TR" sz="2400" dirty="0">
                <a:latin typeface="+mj-lt"/>
              </a:rPr>
              <a:t> sözleşmesi satıcı, ticari borçlu (alıcı) ve </a:t>
            </a:r>
            <a:r>
              <a:rPr lang="tr-TR" sz="2400" dirty="0" err="1">
                <a:latin typeface="+mj-lt"/>
              </a:rPr>
              <a:t>factor</a:t>
            </a:r>
            <a:r>
              <a:rPr lang="tr-TR" sz="2400" dirty="0">
                <a:latin typeface="+mj-lt"/>
              </a:rPr>
              <a:t> arasında imzalanır. İç ve dış piyasa satışlarından doğan alacakların tahsil edilmesi, satıcıya vadeden önce peşin ödeme yapılması ve tahsilat garantisi sağlama gibi hizmetler </a:t>
            </a:r>
            <a:r>
              <a:rPr lang="tr-TR" sz="2400" dirty="0" smtClean="0">
                <a:latin typeface="+mj-lt"/>
              </a:rPr>
              <a:t>sunulmaktadır.</a:t>
            </a:r>
            <a:endParaRPr lang="tr-TR" sz="2400" dirty="0">
              <a:latin typeface="+mj-lt"/>
            </a:endParaRPr>
          </a:p>
        </p:txBody>
      </p:sp>
    </p:spTree>
    <p:extLst>
      <p:ext uri="{BB962C8B-B14F-4D97-AF65-F5344CB8AC3E}">
        <p14:creationId xmlns:p14="http://schemas.microsoft.com/office/powerpoint/2010/main" val="19668807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4557" y="1203998"/>
            <a:ext cx="10628027" cy="3785652"/>
          </a:xfrm>
          <a:prstGeom prst="rect">
            <a:avLst/>
          </a:prstGeom>
        </p:spPr>
        <p:txBody>
          <a:bodyPr wrap="square">
            <a:spAutoFit/>
          </a:bodyPr>
          <a:lstStyle/>
          <a:p>
            <a:pPr algn="just"/>
            <a:r>
              <a:rPr lang="tr-TR" sz="2400" dirty="0" err="1">
                <a:latin typeface="+mj-lt"/>
              </a:rPr>
              <a:t>Factoring</a:t>
            </a:r>
            <a:r>
              <a:rPr lang="tr-TR" sz="2400" dirty="0">
                <a:latin typeface="+mj-lt"/>
              </a:rPr>
              <a:t>, Latince kökenli bir kelime olup bir başkası hesabına davranan kişiyi ifade etmektedir. </a:t>
            </a:r>
            <a:r>
              <a:rPr lang="tr-TR" sz="2400" dirty="0" err="1" smtClean="0">
                <a:latin typeface="+mj-lt"/>
              </a:rPr>
              <a:t>Factoring</a:t>
            </a:r>
            <a:r>
              <a:rPr lang="tr-TR" sz="2400" dirty="0" smtClean="0">
                <a:latin typeface="+mj-lt"/>
              </a:rPr>
              <a:t> </a:t>
            </a:r>
            <a:r>
              <a:rPr lang="tr-TR" sz="2400" dirty="0">
                <a:latin typeface="+mj-lt"/>
              </a:rPr>
              <a:t>işlemi, üretici veya satıcı ile </a:t>
            </a:r>
            <a:r>
              <a:rPr lang="tr-TR" sz="2400" dirty="0" err="1">
                <a:latin typeface="+mj-lt"/>
              </a:rPr>
              <a:t>factor</a:t>
            </a:r>
            <a:r>
              <a:rPr lang="tr-TR" sz="2400" dirty="0">
                <a:latin typeface="+mj-lt"/>
              </a:rPr>
              <a:t> arasında uzun vadeli bir sözleşmeyi gerektirir. Bu sözleşme gereğince, </a:t>
            </a:r>
            <a:r>
              <a:rPr lang="tr-TR" sz="2400" dirty="0" err="1">
                <a:latin typeface="+mj-lt"/>
              </a:rPr>
              <a:t>factor</a:t>
            </a:r>
            <a:r>
              <a:rPr lang="tr-TR" sz="2400" dirty="0">
                <a:latin typeface="+mj-lt"/>
              </a:rPr>
              <a:t>, kredili satış yapan üretici işletmeye aşağıdaki hizmetleri sunabilir; </a:t>
            </a:r>
            <a:endParaRPr lang="tr-TR" sz="2400" dirty="0" smtClean="0">
              <a:latin typeface="+mj-lt"/>
            </a:endParaRPr>
          </a:p>
          <a:p>
            <a:pPr marL="342900" indent="-342900" algn="just">
              <a:buFont typeface="Arial" charset="0"/>
              <a:buChar char="•"/>
            </a:pPr>
            <a:r>
              <a:rPr lang="tr-TR" sz="2400" dirty="0" smtClean="0">
                <a:latin typeface="+mj-lt"/>
              </a:rPr>
              <a:t>Muhasebe </a:t>
            </a:r>
            <a:r>
              <a:rPr lang="tr-TR" sz="2400" dirty="0">
                <a:latin typeface="+mj-lt"/>
              </a:rPr>
              <a:t>kayıtlarının tutulması, </a:t>
            </a:r>
            <a:endParaRPr lang="tr-TR" sz="2400" dirty="0" smtClean="0">
              <a:latin typeface="+mj-lt"/>
            </a:endParaRPr>
          </a:p>
          <a:p>
            <a:pPr marL="342900" indent="-342900" algn="just">
              <a:buFont typeface="Arial" charset="0"/>
              <a:buChar char="•"/>
            </a:pPr>
            <a:r>
              <a:rPr lang="tr-TR" sz="2400" dirty="0" smtClean="0">
                <a:latin typeface="+mj-lt"/>
              </a:rPr>
              <a:t>Kredili </a:t>
            </a:r>
            <a:r>
              <a:rPr lang="tr-TR" sz="2400" dirty="0">
                <a:latin typeface="+mj-lt"/>
              </a:rPr>
              <a:t>satışlardan doğan alacakların vadesinde tahsil ve takip </a:t>
            </a:r>
            <a:r>
              <a:rPr lang="tr-TR" sz="2400" dirty="0" smtClean="0">
                <a:latin typeface="+mj-lt"/>
              </a:rPr>
              <a:t>edilmesi,</a:t>
            </a:r>
          </a:p>
          <a:p>
            <a:pPr marL="342900" indent="-342900" algn="just">
              <a:buFont typeface="Arial" charset="0"/>
              <a:buChar char="•"/>
            </a:pPr>
            <a:r>
              <a:rPr lang="tr-TR" sz="2400" dirty="0" smtClean="0">
                <a:latin typeface="+mj-lt"/>
              </a:rPr>
              <a:t>Alacakların </a:t>
            </a:r>
            <a:r>
              <a:rPr lang="tr-TR" sz="2400" dirty="0">
                <a:latin typeface="+mj-lt"/>
              </a:rPr>
              <a:t>tahsil edilememesi hâlinde doğacak kayıpların karşılanması, </a:t>
            </a:r>
            <a:endParaRPr lang="tr-TR" sz="2400" dirty="0" smtClean="0">
              <a:latin typeface="+mj-lt"/>
            </a:endParaRPr>
          </a:p>
          <a:p>
            <a:pPr marL="342900" indent="-342900" algn="just">
              <a:buFont typeface="Arial" charset="0"/>
              <a:buChar char="•"/>
            </a:pPr>
            <a:r>
              <a:rPr lang="tr-TR" sz="2400" dirty="0" smtClean="0">
                <a:latin typeface="+mj-lt"/>
              </a:rPr>
              <a:t>Satıcı </a:t>
            </a:r>
            <a:r>
              <a:rPr lang="tr-TR" sz="2400" dirty="0">
                <a:latin typeface="+mj-lt"/>
              </a:rPr>
              <a:t>işletmeye kredili satış tutarının belli bir oranında kredi verilmesi, </a:t>
            </a:r>
            <a:endParaRPr lang="tr-TR" sz="2400" dirty="0" smtClean="0">
              <a:latin typeface="+mj-lt"/>
            </a:endParaRPr>
          </a:p>
          <a:p>
            <a:pPr marL="342900" indent="-342900" algn="just">
              <a:buFont typeface="Arial" charset="0"/>
              <a:buChar char="•"/>
            </a:pPr>
            <a:r>
              <a:rPr lang="tr-TR" sz="2400" dirty="0" smtClean="0">
                <a:latin typeface="+mj-lt"/>
              </a:rPr>
              <a:t>Potansiyel </a:t>
            </a:r>
            <a:r>
              <a:rPr lang="tr-TR" sz="2400" dirty="0">
                <a:latin typeface="+mj-lt"/>
              </a:rPr>
              <a:t>ve mevcut müşterilerin mali durumları hakkında bilgi toplanması</a:t>
            </a:r>
            <a:r>
              <a:rPr lang="tr-TR" sz="2400" dirty="0" smtClean="0">
                <a:latin typeface="+mj-lt"/>
              </a:rPr>
              <a:t>,</a:t>
            </a:r>
          </a:p>
          <a:p>
            <a:pPr marL="342900" indent="-342900" algn="just">
              <a:buFont typeface="Arial" charset="0"/>
              <a:buChar char="•"/>
            </a:pPr>
            <a:r>
              <a:rPr lang="tr-TR" sz="2400" dirty="0" smtClean="0">
                <a:latin typeface="+mj-lt"/>
              </a:rPr>
              <a:t>Malların </a:t>
            </a:r>
            <a:r>
              <a:rPr lang="tr-TR" sz="2400" dirty="0">
                <a:latin typeface="+mj-lt"/>
              </a:rPr>
              <a:t>satış olanaklarını arttırmak amacıyla piyasa araştırmaları yapılmasıdır</a:t>
            </a:r>
            <a:r>
              <a:rPr lang="tr-TR" dirty="0"/>
              <a:t>.</a:t>
            </a:r>
          </a:p>
        </p:txBody>
      </p:sp>
    </p:spTree>
    <p:extLst>
      <p:ext uri="{BB962C8B-B14F-4D97-AF65-F5344CB8AC3E}">
        <p14:creationId xmlns:p14="http://schemas.microsoft.com/office/powerpoint/2010/main" val="19660006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64498" y="1121233"/>
            <a:ext cx="10373194" cy="3785652"/>
          </a:xfrm>
          <a:prstGeom prst="rect">
            <a:avLst/>
          </a:prstGeom>
        </p:spPr>
        <p:txBody>
          <a:bodyPr wrap="square">
            <a:spAutoFit/>
          </a:bodyPr>
          <a:lstStyle/>
          <a:p>
            <a:pPr algn="just"/>
            <a:r>
              <a:rPr lang="tr-TR" sz="2400" b="1" dirty="0" smtClean="0">
                <a:latin typeface="+mj-lt"/>
              </a:rPr>
              <a:t>9. Forfaiting </a:t>
            </a:r>
          </a:p>
          <a:p>
            <a:pPr algn="just"/>
            <a:endParaRPr lang="tr-TR" sz="2400" dirty="0">
              <a:latin typeface="+mj-lt"/>
            </a:endParaRPr>
          </a:p>
          <a:p>
            <a:pPr algn="just"/>
            <a:r>
              <a:rPr lang="tr-TR" sz="2400" dirty="0" smtClean="0">
                <a:latin typeface="+mj-lt"/>
              </a:rPr>
              <a:t>Forfaiting</a:t>
            </a:r>
            <a:r>
              <a:rPr lang="tr-TR" sz="2400" dirty="0">
                <a:latin typeface="+mj-lt"/>
              </a:rPr>
              <a:t>, ihracattan doğan orta vadeli bir alacağın </a:t>
            </a:r>
            <a:r>
              <a:rPr lang="tr-TR" sz="2400" dirty="0" err="1">
                <a:latin typeface="+mj-lt"/>
              </a:rPr>
              <a:t>iskonto</a:t>
            </a:r>
            <a:r>
              <a:rPr lang="tr-TR" sz="2400" dirty="0">
                <a:latin typeface="+mj-lt"/>
              </a:rPr>
              <a:t> karşılığı bir forfaiting işlemine satışı işlemidir. Genelde sermaye mallarına uygulanır. Forfaiting özellikle mal ve hizmet ihracatından (yatırım malları) kaynaklanan ve belli bir ödeme planına bağlı olarak tahsil edilecek vadeli alacakların, </a:t>
            </a:r>
            <a:r>
              <a:rPr lang="tr-TR" sz="2400" dirty="0" err="1">
                <a:latin typeface="+mj-lt"/>
              </a:rPr>
              <a:t>rücusuz</a:t>
            </a:r>
            <a:r>
              <a:rPr lang="tr-TR" sz="2400" dirty="0">
                <a:latin typeface="+mj-lt"/>
              </a:rPr>
              <a:t> olarak bir banka veya bu alanda ihtisaslaşmış bir finans kurumu (</a:t>
            </a:r>
            <a:r>
              <a:rPr lang="tr-TR" sz="2400" dirty="0" err="1">
                <a:latin typeface="+mj-lt"/>
              </a:rPr>
              <a:t>forfaiter</a:t>
            </a:r>
            <a:r>
              <a:rPr lang="tr-TR" sz="2400" dirty="0">
                <a:latin typeface="+mj-lt"/>
              </a:rPr>
              <a:t>) tarafından belirli bir </a:t>
            </a:r>
            <a:r>
              <a:rPr lang="tr-TR" sz="2400" dirty="0" err="1">
                <a:latin typeface="+mj-lt"/>
              </a:rPr>
              <a:t>iskonto</a:t>
            </a:r>
            <a:r>
              <a:rPr lang="tr-TR" sz="2400" dirty="0">
                <a:latin typeface="+mj-lt"/>
              </a:rPr>
              <a:t> oranı ile satın alınması işlemidir. Forfaitingin genel özelliği; ithali istenen bir yatırım malı bedelinin, bu malın ekonomik ömrüne yayılarak taksitlerle ihracatçıya ödenmesidir.</a:t>
            </a:r>
          </a:p>
        </p:txBody>
      </p:sp>
    </p:spTree>
    <p:extLst>
      <p:ext uri="{BB962C8B-B14F-4D97-AF65-F5344CB8AC3E}">
        <p14:creationId xmlns:p14="http://schemas.microsoft.com/office/powerpoint/2010/main" val="41359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ikdörtgen 1"/>
          <p:cNvSpPr>
            <a:spLocks noChangeArrowheads="1"/>
          </p:cNvSpPr>
          <p:nvPr/>
        </p:nvSpPr>
        <p:spPr bwMode="auto">
          <a:xfrm>
            <a:off x="427038" y="333375"/>
            <a:ext cx="11168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2400" b="1">
                <a:latin typeface="Tahoma" pitchFamily="34" charset="0"/>
                <a:cs typeface="Tahoma" pitchFamily="34" charset="0"/>
              </a:rPr>
              <a:t>GÜMRÜK VERGİSİNİN EKONOMİK ETKİLERİ</a:t>
            </a:r>
          </a:p>
          <a:p>
            <a:pPr algn="ctr"/>
            <a:r>
              <a:rPr lang="tr-TR" sz="2400" b="1">
                <a:latin typeface="Tahoma" pitchFamily="34" charset="0"/>
                <a:cs typeface="Tahoma" pitchFamily="34" charset="0"/>
              </a:rPr>
              <a:t/>
            </a:r>
            <a:br>
              <a:rPr lang="tr-TR" sz="2400" b="1">
                <a:latin typeface="Tahoma" pitchFamily="34" charset="0"/>
                <a:cs typeface="Tahoma" pitchFamily="34" charset="0"/>
              </a:rPr>
            </a:br>
            <a:r>
              <a:rPr lang="tr-TR" sz="2400" b="1">
                <a:latin typeface="Tahoma" pitchFamily="34" charset="0"/>
                <a:cs typeface="Tahoma" pitchFamily="34" charset="0"/>
              </a:rPr>
              <a:t>A- Dar Anlamda Etkiler Kısmi Denge Yaklaşımı</a:t>
            </a:r>
          </a:p>
        </p:txBody>
      </p:sp>
      <p:sp>
        <p:nvSpPr>
          <p:cNvPr id="17411" name="Dikdörtgen 2"/>
          <p:cNvSpPr>
            <a:spLocks noChangeArrowheads="1"/>
          </p:cNvSpPr>
          <p:nvPr/>
        </p:nvSpPr>
        <p:spPr bwMode="auto">
          <a:xfrm>
            <a:off x="360363" y="1687513"/>
            <a:ext cx="1130141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400">
                <a:latin typeface="Tahoma" pitchFamily="34" charset="0"/>
                <a:cs typeface="Tahoma" pitchFamily="34" charset="0"/>
              </a:rPr>
              <a:t>	 Tarife uygulamasının analizi tüketiciler, üreticiler ve aynı zamanda ticaret politikasını belirleyen ve uluslararası mal ve hizmet ticaretine aktif olarak katılan hükümet için büyük önem taşımaktadır. Küçük bir ülke genellikle uluslararası fiyatları etkileyemeyeceği için dünyanın geri kalanı tarafından belirlenen ticaret koşullarını değiştiremez. Bu gibi durumlarda, belirli bir ürün için piyasa ile ilgili kısmi denge analizi en uygun hâle gelir. Küçük ülke varsayımı altında, standart iktisat teorisinde uluslararası ticareti kısıtlayan en iyi çözüm tarife olarak kabul edilirken, ikinci en iyi çözüm olarak kota olarak kabul edilmektedir (Jošić ve Jošić, 2015, s. 52).</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7588" y="184150"/>
            <a:ext cx="8243887" cy="652490"/>
          </a:xfrm>
        </p:spPr>
        <p:txBody>
          <a:bodyPr>
            <a:normAutofit fontScale="90000"/>
          </a:bodyPr>
          <a:lstStyle/>
          <a:p>
            <a:r>
              <a:rPr lang="tr-TR" altLang="tr-TR" dirty="0" smtClean="0">
                <a:solidFill>
                  <a:schemeClr val="tx1"/>
                </a:solidFill>
              </a:rPr>
              <a:t>Kaynakça</a:t>
            </a:r>
          </a:p>
        </p:txBody>
      </p:sp>
      <p:sp>
        <p:nvSpPr>
          <p:cNvPr id="132100" name="Rectangle 3"/>
          <p:cNvSpPr>
            <a:spLocks noGrp="1" noChangeArrowheads="1"/>
          </p:cNvSpPr>
          <p:nvPr>
            <p:ph sz="quarter" idx="1"/>
          </p:nvPr>
        </p:nvSpPr>
        <p:spPr>
          <a:xfrm>
            <a:off x="527227" y="980661"/>
            <a:ext cx="11329573" cy="5315208"/>
          </a:xfrm>
        </p:spPr>
        <p:txBody>
          <a:bodyPr rtlCol="0">
            <a:normAutofit/>
          </a:bodyPr>
          <a:lstStyle/>
          <a:p>
            <a:pPr marL="274320" indent="-274320" algn="just" fontAlgn="auto">
              <a:lnSpc>
                <a:spcPct val="80000"/>
              </a:lnSpc>
              <a:spcBef>
                <a:spcPts val="580"/>
              </a:spcBef>
              <a:spcAft>
                <a:spcPts val="0"/>
              </a:spcAft>
              <a:buFont typeface="Wingdings 3" charset="2"/>
              <a:buChar char=""/>
              <a:defRPr/>
            </a:pPr>
            <a:r>
              <a:rPr lang="tr-TR" altLang="tr-TR" sz="1800" dirty="0"/>
              <a:t>Acar, Sadık, (2004), Uluslararası Reel Ticaret: Teori, Politika, Dokuz Eylül Üniversitesi Yayınları, İzmir. </a:t>
            </a:r>
            <a:endParaRPr lang="tr-TR" altLang="tr-TR" sz="1800" dirty="0" smtClean="0"/>
          </a:p>
          <a:p>
            <a:pPr marL="274320" indent="-274320" algn="just" fontAlgn="auto">
              <a:lnSpc>
                <a:spcPct val="80000"/>
              </a:lnSpc>
              <a:spcBef>
                <a:spcPts val="580"/>
              </a:spcBef>
              <a:spcAft>
                <a:spcPts val="0"/>
              </a:spcAft>
              <a:buFont typeface="Wingdings 3" charset="2"/>
              <a:buChar char=""/>
              <a:defRPr/>
            </a:pPr>
            <a:r>
              <a:rPr lang="tr-TR" altLang="tr-TR" sz="1800" dirty="0" smtClean="0"/>
              <a:t>Gökmen</a:t>
            </a:r>
            <a:r>
              <a:rPr lang="tr-TR" altLang="tr-TR" sz="1800" dirty="0"/>
              <a:t>, A. (2013). Tarife ve tarife dışı </a:t>
            </a:r>
            <a:r>
              <a:rPr lang="tr-TR" altLang="tr-TR" sz="1800" dirty="0" err="1"/>
              <a:t>engeller:Uluslararası</a:t>
            </a:r>
            <a:r>
              <a:rPr lang="tr-TR" altLang="tr-TR" sz="1800" dirty="0"/>
              <a:t> ticaret uygulamaları, </a:t>
            </a:r>
            <a:r>
              <a:rPr lang="tr-TR" altLang="tr-TR" sz="1800" dirty="0" err="1" smtClean="0"/>
              <a:t>ayırtedici</a:t>
            </a:r>
            <a:r>
              <a:rPr lang="tr-TR" altLang="tr-TR" sz="1800" dirty="0" smtClean="0"/>
              <a:t> </a:t>
            </a:r>
            <a:r>
              <a:rPr lang="tr-TR" altLang="tr-TR" sz="1800" dirty="0"/>
              <a:t>özellikler ve Türkiye. Ekonomi Bilimleri Dergisi, 5(1), 21. </a:t>
            </a:r>
          </a:p>
          <a:p>
            <a:pPr marL="274320" indent="-274320" algn="just" fontAlgn="auto">
              <a:lnSpc>
                <a:spcPct val="80000"/>
              </a:lnSpc>
              <a:spcBef>
                <a:spcPts val="580"/>
              </a:spcBef>
              <a:spcAft>
                <a:spcPts val="0"/>
              </a:spcAft>
              <a:buFont typeface="Wingdings 3" charset="2"/>
              <a:buChar char=""/>
              <a:defRPr/>
            </a:pPr>
            <a:r>
              <a:rPr lang="tr-TR" altLang="tr-TR" sz="1800" dirty="0" err="1"/>
              <a:t>Hoekman</a:t>
            </a:r>
            <a:r>
              <a:rPr lang="tr-TR" altLang="tr-TR" sz="1800" dirty="0"/>
              <a:t>, Bernard ve </a:t>
            </a:r>
            <a:r>
              <a:rPr lang="tr-TR" altLang="tr-TR" sz="1800" dirty="0" err="1"/>
              <a:t>Michel</a:t>
            </a:r>
            <a:r>
              <a:rPr lang="tr-TR" altLang="tr-TR" sz="1800" dirty="0"/>
              <a:t> </a:t>
            </a:r>
            <a:r>
              <a:rPr lang="tr-TR" altLang="tr-TR" sz="1800" dirty="0" err="1"/>
              <a:t>Kostecki</a:t>
            </a:r>
            <a:r>
              <a:rPr lang="tr-TR" altLang="tr-TR" sz="1800" dirty="0"/>
              <a:t>, (1995), </a:t>
            </a:r>
            <a:r>
              <a:rPr lang="tr-TR" altLang="tr-TR" sz="1800" dirty="0" err="1"/>
              <a:t>The</a:t>
            </a:r>
            <a:r>
              <a:rPr lang="tr-TR" altLang="tr-TR" sz="1800" dirty="0"/>
              <a:t> </a:t>
            </a:r>
            <a:r>
              <a:rPr lang="tr-TR" altLang="tr-TR" sz="1800" dirty="0" err="1"/>
              <a:t>Political</a:t>
            </a:r>
            <a:r>
              <a:rPr lang="tr-TR" altLang="tr-TR" sz="1800" dirty="0"/>
              <a:t> </a:t>
            </a:r>
            <a:r>
              <a:rPr lang="tr-TR" altLang="tr-TR" sz="1800" dirty="0" err="1"/>
              <a:t>Economy</a:t>
            </a:r>
            <a:r>
              <a:rPr lang="tr-TR" altLang="tr-TR" sz="1800" dirty="0"/>
              <a:t> of </a:t>
            </a:r>
            <a:r>
              <a:rPr lang="tr-TR" altLang="tr-TR" sz="1800" dirty="0" err="1"/>
              <a:t>the</a:t>
            </a:r>
            <a:r>
              <a:rPr lang="tr-TR" altLang="tr-TR" sz="1800" dirty="0"/>
              <a:t> World </a:t>
            </a:r>
            <a:r>
              <a:rPr lang="tr-TR" altLang="tr-TR" sz="1800" dirty="0" err="1"/>
              <a:t>Trading</a:t>
            </a:r>
            <a:r>
              <a:rPr lang="tr-TR" altLang="tr-TR" sz="1800" dirty="0"/>
              <a:t> </a:t>
            </a:r>
            <a:r>
              <a:rPr lang="tr-TR" altLang="tr-TR" sz="1800" dirty="0" err="1"/>
              <a:t>System</a:t>
            </a:r>
            <a:r>
              <a:rPr lang="tr-TR" altLang="tr-TR" sz="1800" dirty="0"/>
              <a:t>, </a:t>
            </a:r>
            <a:r>
              <a:rPr lang="tr-TR" altLang="tr-TR" sz="1800" dirty="0" err="1"/>
              <a:t>From</a:t>
            </a:r>
            <a:r>
              <a:rPr lang="tr-TR" altLang="tr-TR" sz="1800" dirty="0"/>
              <a:t> GATT </a:t>
            </a:r>
            <a:r>
              <a:rPr lang="tr-TR" altLang="tr-TR" sz="1800" dirty="0" err="1"/>
              <a:t>to</a:t>
            </a:r>
            <a:r>
              <a:rPr lang="tr-TR" altLang="tr-TR" sz="1800" dirty="0"/>
              <a:t> WTO, Oxford </a:t>
            </a:r>
            <a:r>
              <a:rPr lang="tr-TR" altLang="tr-TR" sz="1800" dirty="0" err="1"/>
              <a:t>University</a:t>
            </a:r>
            <a:r>
              <a:rPr lang="tr-TR" altLang="tr-TR" sz="1800" dirty="0"/>
              <a:t> </a:t>
            </a:r>
            <a:r>
              <a:rPr lang="tr-TR" altLang="tr-TR" sz="1800" dirty="0" err="1"/>
              <a:t>Press</a:t>
            </a:r>
            <a:r>
              <a:rPr lang="tr-TR" altLang="tr-TR" sz="1800" dirty="0"/>
              <a:t>. </a:t>
            </a:r>
          </a:p>
          <a:p>
            <a:pPr marL="274320" indent="-274320" algn="just" fontAlgn="auto">
              <a:lnSpc>
                <a:spcPct val="80000"/>
              </a:lnSpc>
              <a:spcBef>
                <a:spcPts val="580"/>
              </a:spcBef>
              <a:spcAft>
                <a:spcPts val="0"/>
              </a:spcAft>
              <a:buFont typeface="Wingdings 3" charset="2"/>
              <a:buChar char=""/>
              <a:defRPr/>
            </a:pPr>
            <a:r>
              <a:rPr lang="tr-TR" altLang="tr-TR" sz="1800" dirty="0"/>
              <a:t>Krugman, Paul, Maurice </a:t>
            </a:r>
            <a:r>
              <a:rPr lang="tr-TR" altLang="tr-TR" sz="1800" dirty="0" err="1"/>
              <a:t>Obstfeld</a:t>
            </a:r>
            <a:r>
              <a:rPr lang="tr-TR" altLang="tr-TR" sz="1800" dirty="0"/>
              <a:t> ve </a:t>
            </a:r>
            <a:r>
              <a:rPr lang="tr-TR" altLang="tr-TR" sz="1800" dirty="0" err="1"/>
              <a:t>Marc</a:t>
            </a:r>
            <a:r>
              <a:rPr lang="tr-TR" altLang="tr-TR" sz="1800" dirty="0"/>
              <a:t> </a:t>
            </a:r>
            <a:r>
              <a:rPr lang="tr-TR" altLang="tr-TR" sz="1800" dirty="0" err="1"/>
              <a:t>Melitz</a:t>
            </a:r>
            <a:r>
              <a:rPr lang="tr-TR" altLang="tr-TR" sz="1800" dirty="0"/>
              <a:t>, (2012), International </a:t>
            </a:r>
            <a:r>
              <a:rPr lang="tr-TR" altLang="tr-TR" sz="1800" dirty="0" err="1"/>
              <a:t>Economics</a:t>
            </a:r>
            <a:r>
              <a:rPr lang="tr-TR" altLang="tr-TR" sz="1800" dirty="0"/>
              <a:t>: </a:t>
            </a:r>
            <a:r>
              <a:rPr lang="tr-TR" altLang="tr-TR" sz="1800" dirty="0" err="1"/>
              <a:t>Theory</a:t>
            </a:r>
            <a:r>
              <a:rPr lang="tr-TR" altLang="tr-TR" sz="1800" dirty="0"/>
              <a:t> and </a:t>
            </a:r>
            <a:r>
              <a:rPr lang="tr-TR" altLang="tr-TR" sz="1800" dirty="0" err="1"/>
              <a:t>Policy</a:t>
            </a:r>
            <a:r>
              <a:rPr lang="tr-TR" altLang="tr-TR" sz="1800" dirty="0"/>
              <a:t> , 9/E, </a:t>
            </a:r>
            <a:r>
              <a:rPr lang="tr-TR" altLang="tr-TR" sz="1800" dirty="0" err="1"/>
              <a:t>Pearson</a:t>
            </a:r>
            <a:r>
              <a:rPr lang="tr-TR" altLang="tr-TR" sz="1800" dirty="0" smtClean="0"/>
              <a:t>.</a:t>
            </a:r>
            <a:endParaRPr lang="tr-TR" altLang="tr-TR" sz="1800" dirty="0"/>
          </a:p>
          <a:p>
            <a:pPr marL="274320" indent="-274320" algn="just" fontAlgn="auto">
              <a:lnSpc>
                <a:spcPct val="80000"/>
              </a:lnSpc>
              <a:spcBef>
                <a:spcPts val="580"/>
              </a:spcBef>
              <a:spcAft>
                <a:spcPts val="0"/>
              </a:spcAft>
              <a:buFont typeface="Wingdings 3" charset="2"/>
              <a:buChar char=""/>
              <a:defRPr/>
            </a:pPr>
            <a:r>
              <a:rPr lang="tr-TR" altLang="tr-TR" sz="1800" dirty="0"/>
              <a:t>Seymen, Dilek, (2002), “Dış Ticarette Yeni Korumacı Eğilimler ve Türk Dış Ticareti Açısından Değerlendirilmesi”, (Dan. Prof. Dr. Sadık Acar), </a:t>
            </a:r>
            <a:r>
              <a:rPr lang="tr-TR" altLang="tr-TR" sz="1800" i="1" dirty="0"/>
              <a:t>Dokuz Eylül Üniversitesi Sosyal Bilimler Enstitüsü Dergisi,</a:t>
            </a:r>
            <a:r>
              <a:rPr lang="tr-TR" altLang="tr-TR" sz="1800" dirty="0"/>
              <a:t> Cilt: 4, Sayı: 4, Yıl: Ekim-Aralık 2002</a:t>
            </a:r>
            <a:r>
              <a:rPr lang="tr-TR" altLang="tr-TR" sz="1800" dirty="0" smtClean="0"/>
              <a:t>.</a:t>
            </a:r>
            <a:r>
              <a:rPr lang="nn-NO" altLang="tr-TR" sz="1800" dirty="0"/>
              <a:t> </a:t>
            </a:r>
            <a:endParaRPr lang="tr-TR" altLang="tr-TR" sz="1800" dirty="0" smtClean="0"/>
          </a:p>
          <a:p>
            <a:pPr marL="274320" indent="-274320" algn="just" fontAlgn="auto">
              <a:lnSpc>
                <a:spcPct val="80000"/>
              </a:lnSpc>
              <a:spcBef>
                <a:spcPts val="580"/>
              </a:spcBef>
              <a:spcAft>
                <a:spcPts val="0"/>
              </a:spcAft>
              <a:buFont typeface="Wingdings 3" charset="2"/>
              <a:buChar char=""/>
              <a:defRPr/>
            </a:pPr>
            <a:r>
              <a:rPr lang="nn-NO" altLang="tr-TR" sz="1800" dirty="0" smtClean="0"/>
              <a:t>Tunç</a:t>
            </a:r>
            <a:r>
              <a:rPr lang="nn-NO" altLang="tr-TR" sz="1800" dirty="0"/>
              <a:t>, H. (2014). Uluslararası Ticaret Para ve Finans. İstanbul: Sümer </a:t>
            </a:r>
            <a:r>
              <a:rPr lang="nn-NO" altLang="tr-TR" sz="1800" dirty="0" smtClean="0"/>
              <a:t>Kitabevi</a:t>
            </a:r>
            <a:endParaRPr lang="tr-TR" altLang="tr-TR" sz="1800" dirty="0"/>
          </a:p>
          <a:p>
            <a:pPr marL="274320" indent="-274320" algn="just" fontAlgn="auto">
              <a:lnSpc>
                <a:spcPct val="80000"/>
              </a:lnSpc>
              <a:spcBef>
                <a:spcPts val="580"/>
              </a:spcBef>
              <a:spcAft>
                <a:spcPts val="0"/>
              </a:spcAft>
              <a:buFont typeface="Wingdings 3" charset="2"/>
              <a:buChar char=""/>
              <a:defRPr/>
            </a:pPr>
            <a:r>
              <a:rPr lang="tr-TR" altLang="tr-TR" sz="1800" dirty="0"/>
              <a:t>Dünya Ticaret Örgütü’nün Resmi İnternet Sitesi:  www.wto.org </a:t>
            </a:r>
            <a:endParaRPr lang="tr-TR" altLang="tr-TR" sz="1800" dirty="0" smtClean="0"/>
          </a:p>
          <a:p>
            <a:pPr marL="274320" indent="-274320" algn="just" fontAlgn="auto">
              <a:lnSpc>
                <a:spcPct val="80000"/>
              </a:lnSpc>
              <a:spcBef>
                <a:spcPts val="580"/>
              </a:spcBef>
              <a:spcAft>
                <a:spcPts val="0"/>
              </a:spcAft>
              <a:buFont typeface="Wingdings 3" charset="2"/>
              <a:buChar char=""/>
              <a:defRPr/>
            </a:pPr>
            <a:r>
              <a:rPr lang="tr-TR" sz="1800" dirty="0"/>
              <a:t>Ali Ceylan, Finansal Teknikler, 6.Baskı., Bursa, Ekin Basım Yayın Dağıtım, 2008, s.1</a:t>
            </a:r>
            <a:r>
              <a:rPr lang="tr-TR" sz="1800" dirty="0" smtClean="0"/>
              <a:t>.</a:t>
            </a:r>
          </a:p>
          <a:p>
            <a:pPr marL="274320" indent="-274320" algn="just" fontAlgn="auto">
              <a:lnSpc>
                <a:spcPct val="80000"/>
              </a:lnSpc>
              <a:spcBef>
                <a:spcPts val="580"/>
              </a:spcBef>
              <a:spcAft>
                <a:spcPts val="0"/>
              </a:spcAft>
              <a:buFont typeface="Wingdings 3" charset="2"/>
              <a:buChar char=""/>
              <a:defRPr/>
            </a:pPr>
            <a:r>
              <a:rPr lang="tr-TR" sz="1800" dirty="0"/>
              <a:t>Turhan </a:t>
            </a:r>
            <a:r>
              <a:rPr lang="tr-TR" sz="1800" dirty="0" err="1"/>
              <a:t>Tumay</a:t>
            </a:r>
            <a:r>
              <a:rPr lang="tr-TR" sz="1800" dirty="0"/>
              <a:t>, Dış Ticaret Banka </a:t>
            </a:r>
            <a:r>
              <a:rPr lang="tr-TR" sz="1800" dirty="0" err="1"/>
              <a:t>Teknigi</a:t>
            </a:r>
            <a:r>
              <a:rPr lang="tr-TR" sz="1800" dirty="0"/>
              <a:t>, İkinci Baskı, Kambiyo Yayınları, İstanbul, 1987,s.218. </a:t>
            </a:r>
            <a:endParaRPr lang="tr-TR" sz="1800" dirty="0" smtClean="0"/>
          </a:p>
          <a:p>
            <a:pPr marL="274320" indent="-274320" algn="just" fontAlgn="auto">
              <a:lnSpc>
                <a:spcPct val="80000"/>
              </a:lnSpc>
              <a:spcBef>
                <a:spcPts val="580"/>
              </a:spcBef>
              <a:spcAft>
                <a:spcPts val="0"/>
              </a:spcAft>
              <a:buFont typeface="Wingdings 3" charset="2"/>
              <a:buChar char=""/>
              <a:defRPr/>
            </a:pPr>
            <a:r>
              <a:rPr lang="tr-TR" sz="1800" dirty="0" smtClean="0"/>
              <a:t>Sudi </a:t>
            </a:r>
            <a:r>
              <a:rPr lang="tr-TR" sz="1800" dirty="0"/>
              <a:t>Apak, Uluslararası Bankacılık - Finansal Sistemler, 2.Baskı. İstanbul, Bilim Teknik Yayınevi, 1995, s.89</a:t>
            </a:r>
            <a:r>
              <a:rPr lang="tr-TR" sz="1800" dirty="0" smtClean="0"/>
              <a:t>.</a:t>
            </a:r>
          </a:p>
          <a:p>
            <a:pPr marL="274320" indent="-274320" algn="just" fontAlgn="auto">
              <a:lnSpc>
                <a:spcPct val="80000"/>
              </a:lnSpc>
              <a:spcBef>
                <a:spcPts val="580"/>
              </a:spcBef>
              <a:spcAft>
                <a:spcPts val="0"/>
              </a:spcAft>
              <a:buFont typeface="Wingdings 3" charset="2"/>
              <a:buChar char=""/>
              <a:defRPr/>
            </a:pPr>
            <a:r>
              <a:rPr lang="tr-TR" sz="1800" dirty="0"/>
              <a:t>Edip Yetik, “Dış Ticarette Ödeme Şekilleri”, Gümrük Dünyası Dergisi, Sayı 55, 2013, </a:t>
            </a:r>
            <a:r>
              <a:rPr lang="tr-TR" sz="1800" dirty="0" smtClean="0"/>
              <a:t>s.8</a:t>
            </a:r>
          </a:p>
          <a:p>
            <a:pPr marL="274320" indent="-274320" algn="just" fontAlgn="auto">
              <a:lnSpc>
                <a:spcPct val="80000"/>
              </a:lnSpc>
              <a:spcBef>
                <a:spcPts val="580"/>
              </a:spcBef>
              <a:spcAft>
                <a:spcPts val="0"/>
              </a:spcAft>
              <a:buFont typeface="Wingdings 3" charset="2"/>
              <a:buChar char=""/>
              <a:defRPr/>
            </a:pPr>
            <a:r>
              <a:rPr lang="tr-TR" sz="1800" dirty="0"/>
              <a:t>Seyidoğlu, H. (2009). Uluslararası İktisat, İstanbul: </a:t>
            </a:r>
            <a:r>
              <a:rPr lang="tr-TR" sz="1800" dirty="0" err="1" smtClean="0"/>
              <a:t>Güzem</a:t>
            </a:r>
            <a:r>
              <a:rPr lang="tr-TR" sz="1800" dirty="0" smtClean="0"/>
              <a:t>.</a:t>
            </a:r>
          </a:p>
          <a:p>
            <a:pPr marL="274320" indent="-274320" algn="just" fontAlgn="auto">
              <a:lnSpc>
                <a:spcPct val="80000"/>
              </a:lnSpc>
              <a:spcBef>
                <a:spcPts val="580"/>
              </a:spcBef>
              <a:spcAft>
                <a:spcPts val="0"/>
              </a:spcAft>
              <a:buFont typeface="Wingdings 3" charset="2"/>
              <a:buChar char=""/>
              <a:defRPr/>
            </a:pPr>
            <a:r>
              <a:rPr lang="tr-TR" sz="1800" dirty="0"/>
              <a:t>Karluk, R. (Eylül 2002). Uluslararası Ekonomi, Teori ve Politika İstanbul: Beta. Yayın No:1249. 6.Baskı. </a:t>
            </a:r>
            <a:endParaRPr lang="tr-TR" altLang="tr-TR" sz="1800" dirty="0"/>
          </a:p>
          <a:p>
            <a:pPr marL="274320" indent="-274320" fontAlgn="auto">
              <a:lnSpc>
                <a:spcPct val="80000"/>
              </a:lnSpc>
              <a:spcBef>
                <a:spcPts val="580"/>
              </a:spcBef>
              <a:spcAft>
                <a:spcPts val="0"/>
              </a:spcAft>
              <a:buFont typeface="Wingdings 3" charset="2"/>
              <a:buChar char=""/>
              <a:defRPr/>
            </a:pPr>
            <a:endParaRPr lang="tr-TR" altLang="tr-TR" sz="2000" dirty="0"/>
          </a:p>
        </p:txBody>
      </p:sp>
    </p:spTree>
    <p:extLst>
      <p:ext uri="{BB962C8B-B14F-4D97-AF65-F5344CB8AC3E}">
        <p14:creationId xmlns:p14="http://schemas.microsoft.com/office/powerpoint/2010/main" val="840926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a:spLocks noGrp="1" noChangeArrowheads="1"/>
          </p:cNvSpPr>
          <p:nvPr>
            <p:ph type="title"/>
          </p:nvPr>
        </p:nvSpPr>
        <p:spPr>
          <a:xfrm>
            <a:off x="330200" y="274638"/>
            <a:ext cx="11252200" cy="595312"/>
          </a:xfrm>
        </p:spPr>
        <p:txBody>
          <a:bodyPr/>
          <a:lstStyle/>
          <a:p>
            <a:pPr eaLnBrk="1" hangingPunct="1"/>
            <a:r>
              <a:rPr lang="tr-TR" sz="2800" smtClean="0">
                <a:solidFill>
                  <a:schemeClr val="tx1"/>
                </a:solidFill>
              </a:rPr>
              <a:t>Tarifelerin etkilerinin analizini aşağıdaki grafik yardımıyla inceleyelim. </a:t>
            </a:r>
          </a:p>
        </p:txBody>
      </p:sp>
      <p:sp>
        <p:nvSpPr>
          <p:cNvPr id="18435" name="Rectangle 2" descr="Büyük konfeti"/>
          <p:cNvSpPr>
            <a:spLocks noChangeArrowheads="1"/>
          </p:cNvSpPr>
          <p:nvPr/>
        </p:nvSpPr>
        <p:spPr bwMode="auto">
          <a:xfrm>
            <a:off x="1200150" y="4365625"/>
            <a:ext cx="1631950"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18436" name="AutoShape 3" descr="Açık yukarı köşegen"/>
          <p:cNvSpPr>
            <a:spLocks noChangeArrowheads="1"/>
          </p:cNvSpPr>
          <p:nvPr/>
        </p:nvSpPr>
        <p:spPr bwMode="auto">
          <a:xfrm>
            <a:off x="5135563" y="4365625"/>
            <a:ext cx="768350"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a:t>b</a:t>
            </a:r>
          </a:p>
        </p:txBody>
      </p:sp>
      <p:sp>
        <p:nvSpPr>
          <p:cNvPr id="18438" name="Text Box 5"/>
          <p:cNvSpPr txBox="1">
            <a:spLocks noChangeArrowheads="1"/>
          </p:cNvSpPr>
          <p:nvPr/>
        </p:nvSpPr>
        <p:spPr bwMode="auto">
          <a:xfrm>
            <a:off x="5327650" y="21336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18439" name="Text Box 6"/>
          <p:cNvSpPr txBox="1">
            <a:spLocks noChangeArrowheads="1"/>
          </p:cNvSpPr>
          <p:nvPr/>
        </p:nvSpPr>
        <p:spPr bwMode="auto">
          <a:xfrm>
            <a:off x="719138" y="3573463"/>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P3</a:t>
            </a:r>
          </a:p>
        </p:txBody>
      </p:sp>
      <p:sp>
        <p:nvSpPr>
          <p:cNvPr id="18440" name="Text Box 7"/>
          <p:cNvSpPr txBox="1">
            <a:spLocks noChangeArrowheads="1"/>
          </p:cNvSpPr>
          <p:nvPr/>
        </p:nvSpPr>
        <p:spPr bwMode="auto">
          <a:xfrm>
            <a:off x="6577013" y="4652963"/>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18441" name="Text Box 8"/>
          <p:cNvSpPr txBox="1">
            <a:spLocks noChangeArrowheads="1"/>
          </p:cNvSpPr>
          <p:nvPr/>
        </p:nvSpPr>
        <p:spPr bwMode="auto">
          <a:xfrm>
            <a:off x="1390650" y="2420938"/>
            <a:ext cx="490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18442" name="Text Box 9"/>
          <p:cNvSpPr txBox="1">
            <a:spLocks noChangeArrowheads="1"/>
          </p:cNvSpPr>
          <p:nvPr/>
        </p:nvSpPr>
        <p:spPr bwMode="auto">
          <a:xfrm>
            <a:off x="717550" y="4221163"/>
            <a:ext cx="960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P2</a:t>
            </a:r>
          </a:p>
        </p:txBody>
      </p:sp>
      <p:sp>
        <p:nvSpPr>
          <p:cNvPr id="18443" name="Line 10"/>
          <p:cNvSpPr>
            <a:spLocks noChangeShapeType="1"/>
          </p:cNvSpPr>
          <p:nvPr/>
        </p:nvSpPr>
        <p:spPr bwMode="auto">
          <a:xfrm>
            <a:off x="1204913" y="5813425"/>
            <a:ext cx="5500687"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444" name="Line 11"/>
          <p:cNvSpPr>
            <a:spLocks noChangeShapeType="1"/>
          </p:cNvSpPr>
          <p:nvPr/>
        </p:nvSpPr>
        <p:spPr bwMode="auto">
          <a:xfrm flipV="1">
            <a:off x="1204913" y="2128838"/>
            <a:ext cx="1587"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445" name="Text Box 12"/>
          <p:cNvSpPr txBox="1">
            <a:spLocks noChangeArrowheads="1"/>
          </p:cNvSpPr>
          <p:nvPr/>
        </p:nvSpPr>
        <p:spPr bwMode="auto">
          <a:xfrm>
            <a:off x="6288088" y="5949950"/>
            <a:ext cx="140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Miktar</a:t>
            </a:r>
          </a:p>
        </p:txBody>
      </p:sp>
      <p:sp>
        <p:nvSpPr>
          <p:cNvPr id="18446" name="Text Box 13"/>
          <p:cNvSpPr txBox="1">
            <a:spLocks noChangeArrowheads="1"/>
          </p:cNvSpPr>
          <p:nvPr/>
        </p:nvSpPr>
        <p:spPr bwMode="auto">
          <a:xfrm>
            <a:off x="112713" y="2128838"/>
            <a:ext cx="152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Fiyat</a:t>
            </a:r>
          </a:p>
        </p:txBody>
      </p:sp>
      <p:sp>
        <p:nvSpPr>
          <p:cNvPr id="18447" name="Line 14"/>
          <p:cNvSpPr>
            <a:spLocks noChangeShapeType="1"/>
          </p:cNvSpPr>
          <p:nvPr/>
        </p:nvSpPr>
        <p:spPr bwMode="auto">
          <a:xfrm rot="1089205" flipV="1">
            <a:off x="2030413" y="1724025"/>
            <a:ext cx="3171825" cy="4176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448" name="Line 15"/>
          <p:cNvSpPr>
            <a:spLocks noChangeShapeType="1"/>
          </p:cNvSpPr>
          <p:nvPr/>
        </p:nvSpPr>
        <p:spPr bwMode="auto">
          <a:xfrm>
            <a:off x="1200150" y="2565400"/>
            <a:ext cx="5568950" cy="2519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449" name="Text Box 16"/>
          <p:cNvSpPr txBox="1">
            <a:spLocks noChangeArrowheads="1"/>
          </p:cNvSpPr>
          <p:nvPr/>
        </p:nvSpPr>
        <p:spPr bwMode="auto">
          <a:xfrm>
            <a:off x="1008063" y="6308725"/>
            <a:ext cx="556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400">
                <a:latin typeface="Tahoma" pitchFamily="34" charset="0"/>
              </a:rPr>
              <a:t>Grafik 1: Gümrük Vergilerinin Kısmi Denge Etkileri</a:t>
            </a:r>
          </a:p>
        </p:txBody>
      </p:sp>
      <p:sp>
        <p:nvSpPr>
          <p:cNvPr id="18450" name="Text Box 17"/>
          <p:cNvSpPr txBox="1">
            <a:spLocks noChangeArrowheads="1"/>
          </p:cNvSpPr>
          <p:nvPr/>
        </p:nvSpPr>
        <p:spPr bwMode="auto">
          <a:xfrm>
            <a:off x="814388" y="5300663"/>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H</a:t>
            </a:r>
          </a:p>
        </p:txBody>
      </p:sp>
      <p:sp>
        <p:nvSpPr>
          <p:cNvPr id="18451" name="Text Box 18"/>
          <p:cNvSpPr txBox="1">
            <a:spLocks noChangeArrowheads="1"/>
          </p:cNvSpPr>
          <p:nvPr/>
        </p:nvSpPr>
        <p:spPr bwMode="auto">
          <a:xfrm>
            <a:off x="4945063" y="5805488"/>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18452" name="Text Box 20"/>
          <p:cNvSpPr txBox="1">
            <a:spLocks noChangeArrowheads="1"/>
          </p:cNvSpPr>
          <p:nvPr/>
        </p:nvSpPr>
        <p:spPr bwMode="auto">
          <a:xfrm>
            <a:off x="719138" y="4581525"/>
            <a:ext cx="671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P1</a:t>
            </a:r>
          </a:p>
        </p:txBody>
      </p:sp>
      <p:sp>
        <p:nvSpPr>
          <p:cNvPr id="18453" name="Text Box 21"/>
          <p:cNvSpPr txBox="1">
            <a:spLocks noChangeArrowheads="1"/>
          </p:cNvSpPr>
          <p:nvPr/>
        </p:nvSpPr>
        <p:spPr bwMode="auto">
          <a:xfrm>
            <a:off x="26400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18454" name="Text Box 22"/>
          <p:cNvSpPr txBox="1">
            <a:spLocks noChangeArrowheads="1"/>
          </p:cNvSpPr>
          <p:nvPr/>
        </p:nvSpPr>
        <p:spPr bwMode="auto">
          <a:xfrm>
            <a:off x="57134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18455" name="Text Box 23"/>
          <p:cNvSpPr txBox="1">
            <a:spLocks noChangeArrowheads="1"/>
          </p:cNvSpPr>
          <p:nvPr/>
        </p:nvSpPr>
        <p:spPr bwMode="auto">
          <a:xfrm>
            <a:off x="2159000" y="5805488"/>
            <a:ext cx="49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18456" name="Rectangle 24" descr="Kesik çizgili dikey"/>
          <p:cNvSpPr>
            <a:spLocks noChangeArrowheads="1"/>
          </p:cNvSpPr>
          <p:nvPr/>
        </p:nvSpPr>
        <p:spPr bwMode="auto">
          <a:xfrm>
            <a:off x="2832100" y="4365625"/>
            <a:ext cx="230346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2800"/>
              <a:t>c</a:t>
            </a:r>
          </a:p>
        </p:txBody>
      </p:sp>
      <p:sp>
        <p:nvSpPr>
          <p:cNvPr id="18457" name="AutoShape 25" descr="Açık yukarı köşegen"/>
          <p:cNvSpPr>
            <a:spLocks noChangeArrowheads="1"/>
          </p:cNvSpPr>
          <p:nvPr/>
        </p:nvSpPr>
        <p:spPr bwMode="auto">
          <a:xfrm rot="-5400000">
            <a:off x="2411413" y="4305300"/>
            <a:ext cx="358775" cy="479425"/>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a:t>a</a:t>
            </a:r>
          </a:p>
        </p:txBody>
      </p:sp>
      <p:sp>
        <p:nvSpPr>
          <p:cNvPr id="18458" name="Line 26"/>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8459" name="Line 27"/>
          <p:cNvSpPr>
            <a:spLocks noChangeShapeType="1"/>
          </p:cNvSpPr>
          <p:nvPr/>
        </p:nvSpPr>
        <p:spPr bwMode="auto">
          <a:xfrm>
            <a:off x="513556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8460" name="Line 28"/>
          <p:cNvSpPr>
            <a:spLocks noChangeShapeType="1"/>
          </p:cNvSpPr>
          <p:nvPr/>
        </p:nvSpPr>
        <p:spPr bwMode="auto">
          <a:xfrm>
            <a:off x="2351088"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8461" name="Line 29"/>
          <p:cNvSpPr>
            <a:spLocks noChangeShapeType="1"/>
          </p:cNvSpPr>
          <p:nvPr/>
        </p:nvSpPr>
        <p:spPr bwMode="auto">
          <a:xfrm>
            <a:off x="590391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8462" name="Line 30"/>
          <p:cNvSpPr>
            <a:spLocks noChangeShapeType="1"/>
          </p:cNvSpPr>
          <p:nvPr/>
        </p:nvSpPr>
        <p:spPr bwMode="auto">
          <a:xfrm flipH="1">
            <a:off x="1200150" y="3716338"/>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8463" name="Text Box 31"/>
          <p:cNvSpPr txBox="1">
            <a:spLocks noChangeArrowheads="1"/>
          </p:cNvSpPr>
          <p:nvPr/>
        </p:nvSpPr>
        <p:spPr bwMode="auto">
          <a:xfrm>
            <a:off x="5122863" y="4724400"/>
            <a:ext cx="490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18464" name="Text Box 32"/>
          <p:cNvSpPr txBox="1">
            <a:spLocks noChangeArrowheads="1"/>
          </p:cNvSpPr>
          <p:nvPr/>
        </p:nvSpPr>
        <p:spPr bwMode="auto">
          <a:xfrm>
            <a:off x="28178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18465" name="Text Box 33"/>
          <p:cNvSpPr txBox="1">
            <a:spLocks noChangeArrowheads="1"/>
          </p:cNvSpPr>
          <p:nvPr/>
        </p:nvSpPr>
        <p:spPr bwMode="auto">
          <a:xfrm>
            <a:off x="58912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18466" name="Text Box 34"/>
          <p:cNvSpPr txBox="1">
            <a:spLocks noChangeArrowheads="1"/>
          </p:cNvSpPr>
          <p:nvPr/>
        </p:nvSpPr>
        <p:spPr bwMode="auto">
          <a:xfrm>
            <a:off x="2336800" y="4724400"/>
            <a:ext cx="49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18467" name="Text Box 35"/>
          <p:cNvSpPr txBox="1">
            <a:spLocks noChangeArrowheads="1"/>
          </p:cNvSpPr>
          <p:nvPr/>
        </p:nvSpPr>
        <p:spPr bwMode="auto">
          <a:xfrm>
            <a:off x="1485900" y="5157788"/>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18468" name="Text Box 36"/>
          <p:cNvSpPr txBox="1">
            <a:spLocks noChangeArrowheads="1"/>
          </p:cNvSpPr>
          <p:nvPr/>
        </p:nvSpPr>
        <p:spPr bwMode="auto">
          <a:xfrm>
            <a:off x="5029200" y="4076700"/>
            <a:ext cx="490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N</a:t>
            </a:r>
          </a:p>
        </p:txBody>
      </p:sp>
      <p:sp>
        <p:nvSpPr>
          <p:cNvPr id="18469" name="Text Box 37"/>
          <p:cNvSpPr txBox="1">
            <a:spLocks noChangeArrowheads="1"/>
          </p:cNvSpPr>
          <p:nvPr/>
        </p:nvSpPr>
        <p:spPr bwMode="auto">
          <a:xfrm>
            <a:off x="2544763" y="40767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M</a:t>
            </a:r>
          </a:p>
        </p:txBody>
      </p:sp>
      <p:sp>
        <p:nvSpPr>
          <p:cNvPr id="18470" name="Text Box 38"/>
          <p:cNvSpPr txBox="1">
            <a:spLocks noChangeArrowheads="1"/>
          </p:cNvSpPr>
          <p:nvPr/>
        </p:nvSpPr>
        <p:spPr bwMode="auto">
          <a:xfrm>
            <a:off x="719138" y="2420938"/>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F</a:t>
            </a:r>
          </a:p>
        </p:txBody>
      </p:sp>
      <p:sp>
        <p:nvSpPr>
          <p:cNvPr id="18471" name="Rectangle 39"/>
          <p:cNvSpPr>
            <a:spLocks noChangeArrowheads="1"/>
          </p:cNvSpPr>
          <p:nvPr/>
        </p:nvSpPr>
        <p:spPr bwMode="auto">
          <a:xfrm>
            <a:off x="7345363" y="1562100"/>
            <a:ext cx="46069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tr-TR" sz="2000">
                <a:latin typeface="Calibri" pitchFamily="34" charset="0"/>
              </a:rPr>
              <a:t>Gümrük vergisi konulmadan önce</a:t>
            </a:r>
          </a:p>
          <a:p>
            <a:pPr marL="342900" indent="-342900"/>
            <a:endParaRPr lang="tr-TR" sz="2000">
              <a:latin typeface="Calibri" pitchFamily="34" charset="0"/>
            </a:endParaRPr>
          </a:p>
          <a:p>
            <a:pPr marL="342900" indent="-342900"/>
            <a:r>
              <a:rPr lang="tr-TR" sz="2000">
                <a:solidFill>
                  <a:srgbClr val="000099"/>
                </a:solidFill>
                <a:latin typeface="Calibri" pitchFamily="34" charset="0"/>
              </a:rPr>
              <a:t>	Serbest dünya fiyatı </a:t>
            </a:r>
            <a:r>
              <a:rPr lang="tr-TR" sz="2000">
                <a:solidFill>
                  <a:schemeClr val="hlink"/>
                </a:solidFill>
                <a:latin typeface="Calibri" pitchFamily="34" charset="0"/>
              </a:rPr>
              <a:t>OP1, </a:t>
            </a:r>
          </a:p>
          <a:p>
            <a:pPr marL="342900" indent="-342900"/>
            <a:r>
              <a:rPr lang="tr-TR" sz="2000">
                <a:solidFill>
                  <a:srgbClr val="000099"/>
                </a:solidFill>
                <a:latin typeface="Calibri" pitchFamily="34" charset="0"/>
              </a:rPr>
              <a:t>	Yurtiçi tüketim </a:t>
            </a:r>
            <a:r>
              <a:rPr lang="tr-TR" sz="2000">
                <a:solidFill>
                  <a:schemeClr val="hlink"/>
                </a:solidFill>
                <a:latin typeface="Calibri" pitchFamily="34" charset="0"/>
              </a:rPr>
              <a:t>OR,</a:t>
            </a:r>
          </a:p>
          <a:p>
            <a:pPr marL="342900" indent="-342900"/>
            <a:r>
              <a:rPr lang="tr-TR" sz="2000">
                <a:solidFill>
                  <a:srgbClr val="000099"/>
                </a:solidFill>
                <a:latin typeface="Calibri" pitchFamily="34" charset="0"/>
              </a:rPr>
              <a:t>	Yurtiçi üretim </a:t>
            </a:r>
            <a:r>
              <a:rPr lang="tr-TR" sz="2000">
                <a:solidFill>
                  <a:schemeClr val="hlink"/>
                </a:solidFill>
                <a:latin typeface="Calibri" pitchFamily="34" charset="0"/>
              </a:rPr>
              <a:t>OK</a:t>
            </a:r>
          </a:p>
          <a:p>
            <a:pPr marL="342900" indent="-342900"/>
            <a:r>
              <a:rPr lang="tr-TR" sz="2000">
                <a:solidFill>
                  <a:srgbClr val="000099"/>
                </a:solidFill>
                <a:latin typeface="Calibri" pitchFamily="34" charset="0"/>
              </a:rPr>
              <a:t>	İthalat</a:t>
            </a:r>
            <a:r>
              <a:rPr lang="tr-TR" sz="2000">
                <a:solidFill>
                  <a:schemeClr val="hlink"/>
                </a:solidFill>
                <a:latin typeface="Calibri" pitchFamily="34" charset="0"/>
              </a:rPr>
              <a:t> KR </a:t>
            </a:r>
          </a:p>
          <a:p>
            <a:pPr marL="342900" indent="-342900"/>
            <a:endParaRPr lang="tr-TR" sz="2000">
              <a:solidFill>
                <a:schemeClr val="hlink"/>
              </a:solidFill>
              <a:latin typeface="Calibri" pitchFamily="34" charset="0"/>
            </a:endParaRPr>
          </a:p>
          <a:p>
            <a:pPr marL="342900" indent="-342900"/>
            <a:r>
              <a:rPr lang="tr-TR" sz="2000">
                <a:latin typeface="Calibri" pitchFamily="34" charset="0"/>
              </a:rPr>
              <a:t>Mal Başına P1P2 kadar spesifik (veya eşdeğeri ad valorem bir vergi) konulsun</a:t>
            </a:r>
            <a:r>
              <a:rPr lang="tr-TR" sz="2000">
                <a:solidFill>
                  <a:schemeClr val="tx2"/>
                </a:solidFill>
                <a:latin typeface="Calibri" pitchFamily="34" charset="0"/>
              </a:rPr>
              <a:t>.</a:t>
            </a:r>
          </a:p>
          <a:p>
            <a:pPr marL="342900" indent="-342900"/>
            <a:endParaRPr lang="tr-TR" sz="2000">
              <a:solidFill>
                <a:schemeClr val="tx2"/>
              </a:solidFill>
              <a:latin typeface="Calibri" pitchFamily="34" charset="0"/>
            </a:endParaRPr>
          </a:p>
          <a:p>
            <a:pPr marL="342900" indent="-342900"/>
            <a:r>
              <a:rPr lang="tr-TR" sz="2000">
                <a:latin typeface="Calibri" pitchFamily="34" charset="0"/>
              </a:rPr>
              <a:t>	Y</a:t>
            </a:r>
            <a:r>
              <a:rPr lang="tr-TR" sz="2000">
                <a:solidFill>
                  <a:srgbClr val="000099"/>
                </a:solidFill>
                <a:latin typeface="Calibri" pitchFamily="34" charset="0"/>
              </a:rPr>
              <a:t>urtiçi fiyatı </a:t>
            </a:r>
            <a:r>
              <a:rPr lang="tr-TR" sz="2000">
                <a:solidFill>
                  <a:schemeClr val="hlink"/>
                </a:solidFill>
                <a:latin typeface="Calibri" pitchFamily="34" charset="0"/>
              </a:rPr>
              <a:t>OP2,      (artar)</a:t>
            </a:r>
          </a:p>
          <a:p>
            <a:pPr marL="342900" indent="-342900"/>
            <a:r>
              <a:rPr lang="tr-TR" sz="2000">
                <a:solidFill>
                  <a:schemeClr val="hlink"/>
                </a:solidFill>
                <a:latin typeface="Calibri" pitchFamily="34" charset="0"/>
              </a:rPr>
              <a:t>	</a:t>
            </a:r>
            <a:r>
              <a:rPr lang="tr-TR" sz="2000">
                <a:solidFill>
                  <a:srgbClr val="000099"/>
                </a:solidFill>
                <a:latin typeface="Calibri" pitchFamily="34" charset="0"/>
              </a:rPr>
              <a:t>Yurtiçi tüketim </a:t>
            </a:r>
            <a:r>
              <a:rPr lang="tr-TR" sz="2000">
                <a:solidFill>
                  <a:schemeClr val="hlink"/>
                </a:solidFill>
                <a:latin typeface="Calibri" pitchFamily="34" charset="0"/>
              </a:rPr>
              <a:t>OU,   (azalır)</a:t>
            </a:r>
          </a:p>
          <a:p>
            <a:pPr marL="342900" indent="-342900"/>
            <a:r>
              <a:rPr lang="tr-TR" sz="2000">
                <a:solidFill>
                  <a:schemeClr val="hlink"/>
                </a:solidFill>
                <a:latin typeface="Calibri" pitchFamily="34" charset="0"/>
              </a:rPr>
              <a:t>	</a:t>
            </a:r>
            <a:r>
              <a:rPr lang="tr-TR" sz="2000">
                <a:solidFill>
                  <a:srgbClr val="000099"/>
                </a:solidFill>
                <a:latin typeface="Calibri" pitchFamily="34" charset="0"/>
              </a:rPr>
              <a:t>Yurtiçi üretim </a:t>
            </a:r>
            <a:r>
              <a:rPr lang="tr-TR" sz="2000">
                <a:solidFill>
                  <a:schemeClr val="hlink"/>
                </a:solidFill>
                <a:latin typeface="Calibri" pitchFamily="34" charset="0"/>
              </a:rPr>
              <a:t>OS,      (artar)</a:t>
            </a:r>
          </a:p>
          <a:p>
            <a:pPr marL="342900" indent="-342900"/>
            <a:r>
              <a:rPr lang="tr-TR" sz="2000">
                <a:solidFill>
                  <a:srgbClr val="000099"/>
                </a:solidFill>
                <a:latin typeface="Calibri" pitchFamily="34" charset="0"/>
              </a:rPr>
              <a:t>	İthalat</a:t>
            </a:r>
            <a:r>
              <a:rPr lang="tr-TR" sz="2000">
                <a:solidFill>
                  <a:schemeClr val="hlink"/>
                </a:solidFill>
                <a:latin typeface="Calibri" pitchFamily="34" charset="0"/>
              </a:rPr>
              <a:t> SU</a:t>
            </a:r>
            <a:r>
              <a:rPr lang="tr-TR" sz="2000">
                <a:latin typeface="Calibri" pitchFamily="34" charset="0"/>
              </a:rPr>
              <a:t>                   </a:t>
            </a:r>
            <a:r>
              <a:rPr lang="tr-TR" sz="2000">
                <a:solidFill>
                  <a:schemeClr val="hlink"/>
                </a:solidFill>
                <a:latin typeface="Calibri" pitchFamily="34" charset="0"/>
              </a:rPr>
              <a:t>(azalır)</a:t>
            </a:r>
          </a:p>
        </p:txBody>
      </p:sp>
      <p:sp>
        <p:nvSpPr>
          <p:cNvPr id="18472" name="Text Box 40"/>
          <p:cNvSpPr txBox="1">
            <a:spLocks noChangeArrowheads="1"/>
          </p:cNvSpPr>
          <p:nvPr/>
        </p:nvSpPr>
        <p:spPr bwMode="auto">
          <a:xfrm>
            <a:off x="814388" y="5805488"/>
            <a:ext cx="493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7" descr="Büyük konfeti"/>
          <p:cNvSpPr>
            <a:spLocks noChangeArrowheads="1"/>
          </p:cNvSpPr>
          <p:nvPr/>
        </p:nvSpPr>
        <p:spPr bwMode="auto">
          <a:xfrm>
            <a:off x="1200150" y="4365625"/>
            <a:ext cx="1631950"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19460" name="AutoShape 48" descr="Açık yukarı köşegen"/>
          <p:cNvSpPr>
            <a:spLocks noChangeArrowheads="1"/>
          </p:cNvSpPr>
          <p:nvPr/>
        </p:nvSpPr>
        <p:spPr bwMode="auto">
          <a:xfrm>
            <a:off x="5135563" y="4365625"/>
            <a:ext cx="768350"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a:t>b</a:t>
            </a:r>
          </a:p>
        </p:txBody>
      </p:sp>
      <p:sp>
        <p:nvSpPr>
          <p:cNvPr id="19461" name="Text Box 8"/>
          <p:cNvSpPr txBox="1">
            <a:spLocks noChangeArrowheads="1"/>
          </p:cNvSpPr>
          <p:nvPr/>
        </p:nvSpPr>
        <p:spPr bwMode="auto">
          <a:xfrm>
            <a:off x="5327650" y="21336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19462" name="Text Box 11"/>
          <p:cNvSpPr txBox="1">
            <a:spLocks noChangeArrowheads="1"/>
          </p:cNvSpPr>
          <p:nvPr/>
        </p:nvSpPr>
        <p:spPr bwMode="auto">
          <a:xfrm>
            <a:off x="719138" y="3573463"/>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P3</a:t>
            </a:r>
          </a:p>
        </p:txBody>
      </p:sp>
      <p:sp>
        <p:nvSpPr>
          <p:cNvPr id="19463" name="Text Box 20"/>
          <p:cNvSpPr txBox="1">
            <a:spLocks noChangeArrowheads="1"/>
          </p:cNvSpPr>
          <p:nvPr/>
        </p:nvSpPr>
        <p:spPr bwMode="auto">
          <a:xfrm>
            <a:off x="6577013" y="4652963"/>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19464" name="Text Box 21"/>
          <p:cNvSpPr txBox="1">
            <a:spLocks noChangeArrowheads="1"/>
          </p:cNvSpPr>
          <p:nvPr/>
        </p:nvSpPr>
        <p:spPr bwMode="auto">
          <a:xfrm>
            <a:off x="1390650" y="2420938"/>
            <a:ext cx="490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19465" name="Text Box 22"/>
          <p:cNvSpPr txBox="1">
            <a:spLocks noChangeArrowheads="1"/>
          </p:cNvSpPr>
          <p:nvPr/>
        </p:nvSpPr>
        <p:spPr bwMode="auto">
          <a:xfrm>
            <a:off x="717550" y="4221163"/>
            <a:ext cx="960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P2</a:t>
            </a:r>
          </a:p>
        </p:txBody>
      </p:sp>
      <p:sp>
        <p:nvSpPr>
          <p:cNvPr id="19466" name="Line 4"/>
          <p:cNvSpPr>
            <a:spLocks noChangeShapeType="1"/>
          </p:cNvSpPr>
          <p:nvPr/>
        </p:nvSpPr>
        <p:spPr bwMode="auto">
          <a:xfrm>
            <a:off x="1204913" y="5813425"/>
            <a:ext cx="5500687"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9467" name="Line 5"/>
          <p:cNvSpPr>
            <a:spLocks noChangeShapeType="1"/>
          </p:cNvSpPr>
          <p:nvPr/>
        </p:nvSpPr>
        <p:spPr bwMode="auto">
          <a:xfrm flipV="1">
            <a:off x="1204913" y="2128838"/>
            <a:ext cx="1587"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9468" name="Text Box 6"/>
          <p:cNvSpPr txBox="1">
            <a:spLocks noChangeArrowheads="1"/>
          </p:cNvSpPr>
          <p:nvPr/>
        </p:nvSpPr>
        <p:spPr bwMode="auto">
          <a:xfrm>
            <a:off x="6288088" y="5949950"/>
            <a:ext cx="140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Miktar</a:t>
            </a:r>
          </a:p>
        </p:txBody>
      </p:sp>
      <p:sp>
        <p:nvSpPr>
          <p:cNvPr id="19469" name="Text Box 7"/>
          <p:cNvSpPr txBox="1">
            <a:spLocks noChangeArrowheads="1"/>
          </p:cNvSpPr>
          <p:nvPr/>
        </p:nvSpPr>
        <p:spPr bwMode="auto">
          <a:xfrm>
            <a:off x="112713" y="2128838"/>
            <a:ext cx="152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Fiyat</a:t>
            </a:r>
          </a:p>
        </p:txBody>
      </p:sp>
      <p:sp>
        <p:nvSpPr>
          <p:cNvPr id="19470" name="Line 31"/>
          <p:cNvSpPr>
            <a:spLocks noChangeShapeType="1"/>
          </p:cNvSpPr>
          <p:nvPr/>
        </p:nvSpPr>
        <p:spPr bwMode="auto">
          <a:xfrm rot="1089205" flipV="1">
            <a:off x="2030413" y="1724025"/>
            <a:ext cx="3171825" cy="4176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471" name="Line 32"/>
          <p:cNvSpPr>
            <a:spLocks noChangeShapeType="1"/>
          </p:cNvSpPr>
          <p:nvPr/>
        </p:nvSpPr>
        <p:spPr bwMode="auto">
          <a:xfrm>
            <a:off x="1200150" y="2565400"/>
            <a:ext cx="5568950" cy="2519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472" name="Text Box 35"/>
          <p:cNvSpPr txBox="1">
            <a:spLocks noChangeArrowheads="1"/>
          </p:cNvSpPr>
          <p:nvPr/>
        </p:nvSpPr>
        <p:spPr bwMode="auto">
          <a:xfrm>
            <a:off x="1008063" y="6308725"/>
            <a:ext cx="556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400">
                <a:latin typeface="Tahoma" pitchFamily="34" charset="0"/>
              </a:rPr>
              <a:t>Grafik 1: Gümrük Vergilerinin Kısmi Denge Etkileri</a:t>
            </a:r>
          </a:p>
        </p:txBody>
      </p:sp>
      <p:sp>
        <p:nvSpPr>
          <p:cNvPr id="19473" name="Text Box 36"/>
          <p:cNvSpPr txBox="1">
            <a:spLocks noChangeArrowheads="1"/>
          </p:cNvSpPr>
          <p:nvPr/>
        </p:nvSpPr>
        <p:spPr bwMode="auto">
          <a:xfrm>
            <a:off x="814388" y="5300663"/>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H</a:t>
            </a:r>
          </a:p>
        </p:txBody>
      </p:sp>
      <p:sp>
        <p:nvSpPr>
          <p:cNvPr id="19474" name="Text Box 37"/>
          <p:cNvSpPr txBox="1">
            <a:spLocks noChangeArrowheads="1"/>
          </p:cNvSpPr>
          <p:nvPr/>
        </p:nvSpPr>
        <p:spPr bwMode="auto">
          <a:xfrm>
            <a:off x="4945063" y="5805488"/>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19475" name="Text Box 49"/>
          <p:cNvSpPr txBox="1">
            <a:spLocks noChangeArrowheads="1"/>
          </p:cNvSpPr>
          <p:nvPr/>
        </p:nvSpPr>
        <p:spPr bwMode="auto">
          <a:xfrm>
            <a:off x="719138" y="4581525"/>
            <a:ext cx="671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P1</a:t>
            </a:r>
          </a:p>
        </p:txBody>
      </p:sp>
      <p:sp>
        <p:nvSpPr>
          <p:cNvPr id="19476" name="Text Box 50"/>
          <p:cNvSpPr txBox="1">
            <a:spLocks noChangeArrowheads="1"/>
          </p:cNvSpPr>
          <p:nvPr/>
        </p:nvSpPr>
        <p:spPr bwMode="auto">
          <a:xfrm>
            <a:off x="26400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19477" name="Text Box 51"/>
          <p:cNvSpPr txBox="1">
            <a:spLocks noChangeArrowheads="1"/>
          </p:cNvSpPr>
          <p:nvPr/>
        </p:nvSpPr>
        <p:spPr bwMode="auto">
          <a:xfrm>
            <a:off x="57134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19478" name="Text Box 53"/>
          <p:cNvSpPr txBox="1">
            <a:spLocks noChangeArrowheads="1"/>
          </p:cNvSpPr>
          <p:nvPr/>
        </p:nvSpPr>
        <p:spPr bwMode="auto">
          <a:xfrm>
            <a:off x="2159000" y="5805488"/>
            <a:ext cx="49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19479" name="Rectangle 55" descr="Kesik çizgili dikey"/>
          <p:cNvSpPr>
            <a:spLocks noChangeArrowheads="1"/>
          </p:cNvSpPr>
          <p:nvPr/>
        </p:nvSpPr>
        <p:spPr bwMode="auto">
          <a:xfrm>
            <a:off x="2832100" y="4365625"/>
            <a:ext cx="230346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2800"/>
              <a:t>c</a:t>
            </a:r>
          </a:p>
        </p:txBody>
      </p:sp>
      <p:sp>
        <p:nvSpPr>
          <p:cNvPr id="19480" name="AutoShape 56" descr="Açık yukarı köşegen"/>
          <p:cNvSpPr>
            <a:spLocks noChangeArrowheads="1"/>
          </p:cNvSpPr>
          <p:nvPr/>
        </p:nvSpPr>
        <p:spPr bwMode="auto">
          <a:xfrm rot="-5400000">
            <a:off x="2411413" y="4305300"/>
            <a:ext cx="358775" cy="479425"/>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a:t>a</a:t>
            </a:r>
          </a:p>
        </p:txBody>
      </p:sp>
      <p:sp>
        <p:nvSpPr>
          <p:cNvPr id="19481" name="Line 58"/>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9482" name="Line 59"/>
          <p:cNvSpPr>
            <a:spLocks noChangeShapeType="1"/>
          </p:cNvSpPr>
          <p:nvPr/>
        </p:nvSpPr>
        <p:spPr bwMode="auto">
          <a:xfrm>
            <a:off x="513556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9483" name="Line 60"/>
          <p:cNvSpPr>
            <a:spLocks noChangeShapeType="1"/>
          </p:cNvSpPr>
          <p:nvPr/>
        </p:nvSpPr>
        <p:spPr bwMode="auto">
          <a:xfrm>
            <a:off x="2351088"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9484" name="Line 61"/>
          <p:cNvSpPr>
            <a:spLocks noChangeShapeType="1"/>
          </p:cNvSpPr>
          <p:nvPr/>
        </p:nvSpPr>
        <p:spPr bwMode="auto">
          <a:xfrm>
            <a:off x="590391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9485" name="Line 62"/>
          <p:cNvSpPr>
            <a:spLocks noChangeShapeType="1"/>
          </p:cNvSpPr>
          <p:nvPr/>
        </p:nvSpPr>
        <p:spPr bwMode="auto">
          <a:xfrm flipH="1">
            <a:off x="1200150" y="3716338"/>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9486" name="Text Box 63"/>
          <p:cNvSpPr txBox="1">
            <a:spLocks noChangeArrowheads="1"/>
          </p:cNvSpPr>
          <p:nvPr/>
        </p:nvSpPr>
        <p:spPr bwMode="auto">
          <a:xfrm>
            <a:off x="5122863" y="4724400"/>
            <a:ext cx="490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19487" name="Text Box 64"/>
          <p:cNvSpPr txBox="1">
            <a:spLocks noChangeArrowheads="1"/>
          </p:cNvSpPr>
          <p:nvPr/>
        </p:nvSpPr>
        <p:spPr bwMode="auto">
          <a:xfrm>
            <a:off x="28178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19488" name="Text Box 65"/>
          <p:cNvSpPr txBox="1">
            <a:spLocks noChangeArrowheads="1"/>
          </p:cNvSpPr>
          <p:nvPr/>
        </p:nvSpPr>
        <p:spPr bwMode="auto">
          <a:xfrm>
            <a:off x="58912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19489" name="Text Box 66"/>
          <p:cNvSpPr txBox="1">
            <a:spLocks noChangeArrowheads="1"/>
          </p:cNvSpPr>
          <p:nvPr/>
        </p:nvSpPr>
        <p:spPr bwMode="auto">
          <a:xfrm>
            <a:off x="2336800" y="4724400"/>
            <a:ext cx="49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19490" name="Text Box 67"/>
          <p:cNvSpPr txBox="1">
            <a:spLocks noChangeArrowheads="1"/>
          </p:cNvSpPr>
          <p:nvPr/>
        </p:nvSpPr>
        <p:spPr bwMode="auto">
          <a:xfrm>
            <a:off x="1485900" y="5157788"/>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19491" name="Text Box 68"/>
          <p:cNvSpPr txBox="1">
            <a:spLocks noChangeArrowheads="1"/>
          </p:cNvSpPr>
          <p:nvPr/>
        </p:nvSpPr>
        <p:spPr bwMode="auto">
          <a:xfrm>
            <a:off x="5029200" y="4076700"/>
            <a:ext cx="490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N</a:t>
            </a:r>
          </a:p>
        </p:txBody>
      </p:sp>
      <p:sp>
        <p:nvSpPr>
          <p:cNvPr id="19492" name="Text Box 69"/>
          <p:cNvSpPr txBox="1">
            <a:spLocks noChangeArrowheads="1"/>
          </p:cNvSpPr>
          <p:nvPr/>
        </p:nvSpPr>
        <p:spPr bwMode="auto">
          <a:xfrm>
            <a:off x="2544763" y="40767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M</a:t>
            </a:r>
          </a:p>
        </p:txBody>
      </p:sp>
      <p:sp>
        <p:nvSpPr>
          <p:cNvPr id="19493" name="Text Box 70"/>
          <p:cNvSpPr txBox="1">
            <a:spLocks noChangeArrowheads="1"/>
          </p:cNvSpPr>
          <p:nvPr/>
        </p:nvSpPr>
        <p:spPr bwMode="auto">
          <a:xfrm>
            <a:off x="719138" y="2420938"/>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F</a:t>
            </a:r>
          </a:p>
        </p:txBody>
      </p:sp>
      <p:sp>
        <p:nvSpPr>
          <p:cNvPr id="19494" name="Rectangle 71"/>
          <p:cNvSpPr>
            <a:spLocks noChangeArrowheads="1"/>
          </p:cNvSpPr>
          <p:nvPr/>
        </p:nvSpPr>
        <p:spPr bwMode="auto">
          <a:xfrm>
            <a:off x="6989763" y="582613"/>
            <a:ext cx="5135562"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tr-TR" sz="2000" b="1">
                <a:solidFill>
                  <a:srgbClr val="000099"/>
                </a:solidFill>
                <a:latin typeface="Calibri" pitchFamily="34" charset="0"/>
              </a:rPr>
              <a:t>Gümrük vergisi 5 farklı dolaysız etki doğurur: üretim, tüketim, dış ticaret (ithalat), gelir dağılımı ve hazineye gelir sağlama.</a:t>
            </a:r>
          </a:p>
          <a:p>
            <a:pPr marL="342900" indent="-342900"/>
            <a:endParaRPr lang="tr-TR" sz="2000" b="1">
              <a:solidFill>
                <a:srgbClr val="000099"/>
              </a:solidFill>
              <a:latin typeface="Calibri" pitchFamily="34" charset="0"/>
            </a:endParaRPr>
          </a:p>
          <a:p>
            <a:pPr marL="342900" indent="-342900">
              <a:buFontTx/>
              <a:buAutoNum type="alphaLcParenR"/>
            </a:pPr>
            <a:r>
              <a:rPr lang="tr-TR" sz="2000" b="1">
                <a:solidFill>
                  <a:srgbClr val="FF0000"/>
                </a:solidFill>
                <a:latin typeface="Calibri" pitchFamily="34" charset="0"/>
              </a:rPr>
              <a:t>Üretim Etkisi </a:t>
            </a:r>
          </a:p>
          <a:p>
            <a:pPr marL="342900" indent="-342900">
              <a:buFontTx/>
              <a:buAutoNum type="alphaLcParenR"/>
            </a:pPr>
            <a:endParaRPr lang="tr-TR" sz="2000">
              <a:solidFill>
                <a:srgbClr val="000099"/>
              </a:solidFill>
              <a:latin typeface="Calibri" pitchFamily="34" charset="0"/>
            </a:endParaRPr>
          </a:p>
          <a:p>
            <a:pPr marL="342900" indent="-342900" fontAlgn="ctr"/>
            <a:r>
              <a:rPr lang="tr-TR" sz="2000">
                <a:solidFill>
                  <a:srgbClr val="000099"/>
                </a:solidFill>
                <a:latin typeface="Calibri" pitchFamily="34" charset="0"/>
              </a:rPr>
              <a:t>	Gümrük vergileri ithal malın iş fiyatının yükselmesine neden olur. Dış piyasa rekabetinden korunan yurtiçi üretim artar.</a:t>
            </a:r>
          </a:p>
          <a:p>
            <a:pPr marL="342900" indent="-342900" fontAlgn="ctr"/>
            <a:endParaRPr lang="tr-TR" sz="2000">
              <a:solidFill>
                <a:srgbClr val="000099"/>
              </a:solidFill>
              <a:latin typeface="Calibri" pitchFamily="34" charset="0"/>
            </a:endParaRPr>
          </a:p>
          <a:p>
            <a:pPr marL="342900" indent="-342900" fontAlgn="ctr"/>
            <a:r>
              <a:rPr lang="tr-TR" sz="2000">
                <a:solidFill>
                  <a:srgbClr val="000099"/>
                </a:solidFill>
                <a:latin typeface="Calibri" pitchFamily="34" charset="0"/>
              </a:rPr>
              <a:t>	 Bu durum kaynakların israf edilmesine neden olur. Tam çalışma varsayımı altında ithalata rakip malları üretmek için gerekli kaynaklar ihracat kesiminden çekilir.</a:t>
            </a:r>
          </a:p>
          <a:p>
            <a:pPr marL="342900" indent="-342900" fontAlgn="ctr"/>
            <a:r>
              <a:rPr lang="tr-TR" sz="2000">
                <a:solidFill>
                  <a:srgbClr val="000099"/>
                </a:solidFill>
                <a:latin typeface="Calibri" pitchFamily="34" charset="0"/>
              </a:rPr>
              <a:t>	</a:t>
            </a:r>
          </a:p>
          <a:p>
            <a:pPr marL="342900" indent="-342900" fontAlgn="ctr"/>
            <a:r>
              <a:rPr lang="tr-TR" sz="2000">
                <a:solidFill>
                  <a:srgbClr val="000099"/>
                </a:solidFill>
                <a:latin typeface="Calibri" pitchFamily="34" charset="0"/>
              </a:rPr>
              <a:t>	Vergiler olmasaydı KS kadar mal daha ucuza elde edilmiş olurdu. </a:t>
            </a:r>
            <a:r>
              <a:rPr lang="tr-TR" sz="2000">
                <a:solidFill>
                  <a:schemeClr val="hlink"/>
                </a:solidFill>
                <a:latin typeface="Calibri" pitchFamily="34" charset="0"/>
              </a:rPr>
              <a:t>Üretimin yurtiçinde yapılmasından uğranılan kayıp “a” üçgeninin alanına eşittir.</a:t>
            </a:r>
          </a:p>
          <a:p>
            <a:pPr marL="342900" indent="-342900" fontAlgn="ctr"/>
            <a:r>
              <a:rPr lang="tr-TR" sz="1600">
                <a:solidFill>
                  <a:srgbClr val="000099"/>
                </a:solidFill>
                <a:latin typeface="Arial" charset="0"/>
              </a:rPr>
              <a:t>	</a:t>
            </a:r>
          </a:p>
        </p:txBody>
      </p:sp>
      <p:sp>
        <p:nvSpPr>
          <p:cNvPr id="19495" name="Text Box 72"/>
          <p:cNvSpPr txBox="1">
            <a:spLocks noChangeArrowheads="1"/>
          </p:cNvSpPr>
          <p:nvPr/>
        </p:nvSpPr>
        <p:spPr bwMode="auto">
          <a:xfrm>
            <a:off x="814388" y="5805488"/>
            <a:ext cx="493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descr="Büyük konfeti"/>
          <p:cNvSpPr>
            <a:spLocks noChangeArrowheads="1"/>
          </p:cNvSpPr>
          <p:nvPr/>
        </p:nvSpPr>
        <p:spPr bwMode="auto">
          <a:xfrm>
            <a:off x="1200150" y="4365625"/>
            <a:ext cx="1631950"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20484" name="AutoShape 3" descr="Açık yukarı köşegen"/>
          <p:cNvSpPr>
            <a:spLocks noChangeArrowheads="1"/>
          </p:cNvSpPr>
          <p:nvPr/>
        </p:nvSpPr>
        <p:spPr bwMode="auto">
          <a:xfrm>
            <a:off x="5135563" y="4365625"/>
            <a:ext cx="768350"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a:t>b</a:t>
            </a:r>
          </a:p>
        </p:txBody>
      </p:sp>
      <p:sp>
        <p:nvSpPr>
          <p:cNvPr id="20485" name="Text Box 5"/>
          <p:cNvSpPr txBox="1">
            <a:spLocks noChangeArrowheads="1"/>
          </p:cNvSpPr>
          <p:nvPr/>
        </p:nvSpPr>
        <p:spPr bwMode="auto">
          <a:xfrm>
            <a:off x="5327650" y="21336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20486" name="Text Box 6"/>
          <p:cNvSpPr txBox="1">
            <a:spLocks noChangeArrowheads="1"/>
          </p:cNvSpPr>
          <p:nvPr/>
        </p:nvSpPr>
        <p:spPr bwMode="auto">
          <a:xfrm>
            <a:off x="719138" y="3573463"/>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P3</a:t>
            </a:r>
          </a:p>
        </p:txBody>
      </p:sp>
      <p:sp>
        <p:nvSpPr>
          <p:cNvPr id="20487" name="Text Box 7"/>
          <p:cNvSpPr txBox="1">
            <a:spLocks noChangeArrowheads="1"/>
          </p:cNvSpPr>
          <p:nvPr/>
        </p:nvSpPr>
        <p:spPr bwMode="auto">
          <a:xfrm>
            <a:off x="6577013" y="4652963"/>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20488" name="Text Box 8"/>
          <p:cNvSpPr txBox="1">
            <a:spLocks noChangeArrowheads="1"/>
          </p:cNvSpPr>
          <p:nvPr/>
        </p:nvSpPr>
        <p:spPr bwMode="auto">
          <a:xfrm>
            <a:off x="1390650" y="2420938"/>
            <a:ext cx="490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20489" name="Text Box 9"/>
          <p:cNvSpPr txBox="1">
            <a:spLocks noChangeArrowheads="1"/>
          </p:cNvSpPr>
          <p:nvPr/>
        </p:nvSpPr>
        <p:spPr bwMode="auto">
          <a:xfrm>
            <a:off x="717550" y="4221163"/>
            <a:ext cx="960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P2</a:t>
            </a:r>
          </a:p>
        </p:txBody>
      </p:sp>
      <p:sp>
        <p:nvSpPr>
          <p:cNvPr id="20490" name="Line 10"/>
          <p:cNvSpPr>
            <a:spLocks noChangeShapeType="1"/>
          </p:cNvSpPr>
          <p:nvPr/>
        </p:nvSpPr>
        <p:spPr bwMode="auto">
          <a:xfrm>
            <a:off x="1204913" y="5813425"/>
            <a:ext cx="5500687"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91" name="Line 11"/>
          <p:cNvSpPr>
            <a:spLocks noChangeShapeType="1"/>
          </p:cNvSpPr>
          <p:nvPr/>
        </p:nvSpPr>
        <p:spPr bwMode="auto">
          <a:xfrm flipV="1">
            <a:off x="1204913" y="2128838"/>
            <a:ext cx="1587"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92" name="Text Box 12"/>
          <p:cNvSpPr txBox="1">
            <a:spLocks noChangeArrowheads="1"/>
          </p:cNvSpPr>
          <p:nvPr/>
        </p:nvSpPr>
        <p:spPr bwMode="auto">
          <a:xfrm>
            <a:off x="6288088" y="5949950"/>
            <a:ext cx="140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Miktar</a:t>
            </a:r>
          </a:p>
        </p:txBody>
      </p:sp>
      <p:sp>
        <p:nvSpPr>
          <p:cNvPr id="20493" name="Text Box 13"/>
          <p:cNvSpPr txBox="1">
            <a:spLocks noChangeArrowheads="1"/>
          </p:cNvSpPr>
          <p:nvPr/>
        </p:nvSpPr>
        <p:spPr bwMode="auto">
          <a:xfrm>
            <a:off x="112713" y="2128838"/>
            <a:ext cx="152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Fiyat</a:t>
            </a:r>
          </a:p>
        </p:txBody>
      </p:sp>
      <p:sp>
        <p:nvSpPr>
          <p:cNvPr id="20494" name="Line 14"/>
          <p:cNvSpPr>
            <a:spLocks noChangeShapeType="1"/>
          </p:cNvSpPr>
          <p:nvPr/>
        </p:nvSpPr>
        <p:spPr bwMode="auto">
          <a:xfrm rot="1089205" flipV="1">
            <a:off x="2030413" y="1724025"/>
            <a:ext cx="3171825" cy="4176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495" name="Line 15"/>
          <p:cNvSpPr>
            <a:spLocks noChangeShapeType="1"/>
          </p:cNvSpPr>
          <p:nvPr/>
        </p:nvSpPr>
        <p:spPr bwMode="auto">
          <a:xfrm>
            <a:off x="1200150" y="2565400"/>
            <a:ext cx="5568950" cy="2519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496" name="Text Box 16"/>
          <p:cNvSpPr txBox="1">
            <a:spLocks noChangeArrowheads="1"/>
          </p:cNvSpPr>
          <p:nvPr/>
        </p:nvSpPr>
        <p:spPr bwMode="auto">
          <a:xfrm>
            <a:off x="1008063" y="6308725"/>
            <a:ext cx="556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400">
                <a:latin typeface="Tahoma" pitchFamily="34" charset="0"/>
              </a:rPr>
              <a:t>Grafik 1: Gümrük Vergilerinin Kısmi Denge Etkileri</a:t>
            </a:r>
          </a:p>
        </p:txBody>
      </p:sp>
      <p:sp>
        <p:nvSpPr>
          <p:cNvPr id="20497" name="Text Box 17"/>
          <p:cNvSpPr txBox="1">
            <a:spLocks noChangeArrowheads="1"/>
          </p:cNvSpPr>
          <p:nvPr/>
        </p:nvSpPr>
        <p:spPr bwMode="auto">
          <a:xfrm>
            <a:off x="814388" y="5300663"/>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H</a:t>
            </a:r>
          </a:p>
        </p:txBody>
      </p:sp>
      <p:sp>
        <p:nvSpPr>
          <p:cNvPr id="20498" name="Text Box 18"/>
          <p:cNvSpPr txBox="1">
            <a:spLocks noChangeArrowheads="1"/>
          </p:cNvSpPr>
          <p:nvPr/>
        </p:nvSpPr>
        <p:spPr bwMode="auto">
          <a:xfrm>
            <a:off x="4945063" y="5805488"/>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20499" name="Text Box 19"/>
          <p:cNvSpPr txBox="1">
            <a:spLocks noChangeArrowheads="1"/>
          </p:cNvSpPr>
          <p:nvPr/>
        </p:nvSpPr>
        <p:spPr bwMode="auto">
          <a:xfrm>
            <a:off x="719138" y="4581525"/>
            <a:ext cx="671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P1</a:t>
            </a:r>
          </a:p>
        </p:txBody>
      </p:sp>
      <p:sp>
        <p:nvSpPr>
          <p:cNvPr id="20500" name="Text Box 20"/>
          <p:cNvSpPr txBox="1">
            <a:spLocks noChangeArrowheads="1"/>
          </p:cNvSpPr>
          <p:nvPr/>
        </p:nvSpPr>
        <p:spPr bwMode="auto">
          <a:xfrm>
            <a:off x="26400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20501" name="Text Box 21"/>
          <p:cNvSpPr txBox="1">
            <a:spLocks noChangeArrowheads="1"/>
          </p:cNvSpPr>
          <p:nvPr/>
        </p:nvSpPr>
        <p:spPr bwMode="auto">
          <a:xfrm>
            <a:off x="57134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20502" name="Text Box 22"/>
          <p:cNvSpPr txBox="1">
            <a:spLocks noChangeArrowheads="1"/>
          </p:cNvSpPr>
          <p:nvPr/>
        </p:nvSpPr>
        <p:spPr bwMode="auto">
          <a:xfrm>
            <a:off x="2159000" y="5805488"/>
            <a:ext cx="49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20503" name="Rectangle 23" descr="Kesik çizgili dikey"/>
          <p:cNvSpPr>
            <a:spLocks noChangeArrowheads="1"/>
          </p:cNvSpPr>
          <p:nvPr/>
        </p:nvSpPr>
        <p:spPr bwMode="auto">
          <a:xfrm>
            <a:off x="2832100" y="4365625"/>
            <a:ext cx="230346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2800"/>
              <a:t>c</a:t>
            </a:r>
          </a:p>
        </p:txBody>
      </p:sp>
      <p:sp>
        <p:nvSpPr>
          <p:cNvPr id="20504" name="AutoShape 24" descr="Açık yukarı köşegen"/>
          <p:cNvSpPr>
            <a:spLocks noChangeArrowheads="1"/>
          </p:cNvSpPr>
          <p:nvPr/>
        </p:nvSpPr>
        <p:spPr bwMode="auto">
          <a:xfrm rot="-5400000">
            <a:off x="2411413" y="4305300"/>
            <a:ext cx="358775" cy="479425"/>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a:t>a</a:t>
            </a:r>
          </a:p>
        </p:txBody>
      </p:sp>
      <p:sp>
        <p:nvSpPr>
          <p:cNvPr id="20505" name="Line 25"/>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0506" name="Line 26"/>
          <p:cNvSpPr>
            <a:spLocks noChangeShapeType="1"/>
          </p:cNvSpPr>
          <p:nvPr/>
        </p:nvSpPr>
        <p:spPr bwMode="auto">
          <a:xfrm>
            <a:off x="513556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0507" name="Line 27"/>
          <p:cNvSpPr>
            <a:spLocks noChangeShapeType="1"/>
          </p:cNvSpPr>
          <p:nvPr/>
        </p:nvSpPr>
        <p:spPr bwMode="auto">
          <a:xfrm>
            <a:off x="2351088"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0508" name="Line 28"/>
          <p:cNvSpPr>
            <a:spLocks noChangeShapeType="1"/>
          </p:cNvSpPr>
          <p:nvPr/>
        </p:nvSpPr>
        <p:spPr bwMode="auto">
          <a:xfrm>
            <a:off x="590391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0509" name="Line 29"/>
          <p:cNvSpPr>
            <a:spLocks noChangeShapeType="1"/>
          </p:cNvSpPr>
          <p:nvPr/>
        </p:nvSpPr>
        <p:spPr bwMode="auto">
          <a:xfrm flipH="1">
            <a:off x="1200150" y="3716338"/>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0510" name="Text Box 30"/>
          <p:cNvSpPr txBox="1">
            <a:spLocks noChangeArrowheads="1"/>
          </p:cNvSpPr>
          <p:nvPr/>
        </p:nvSpPr>
        <p:spPr bwMode="auto">
          <a:xfrm>
            <a:off x="5122863" y="4724400"/>
            <a:ext cx="490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20511" name="Text Box 31"/>
          <p:cNvSpPr txBox="1">
            <a:spLocks noChangeArrowheads="1"/>
          </p:cNvSpPr>
          <p:nvPr/>
        </p:nvSpPr>
        <p:spPr bwMode="auto">
          <a:xfrm>
            <a:off x="28178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20512" name="Text Box 32"/>
          <p:cNvSpPr txBox="1">
            <a:spLocks noChangeArrowheads="1"/>
          </p:cNvSpPr>
          <p:nvPr/>
        </p:nvSpPr>
        <p:spPr bwMode="auto">
          <a:xfrm>
            <a:off x="58912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20513" name="Text Box 33"/>
          <p:cNvSpPr txBox="1">
            <a:spLocks noChangeArrowheads="1"/>
          </p:cNvSpPr>
          <p:nvPr/>
        </p:nvSpPr>
        <p:spPr bwMode="auto">
          <a:xfrm>
            <a:off x="2336800" y="4724400"/>
            <a:ext cx="49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20514" name="Text Box 34"/>
          <p:cNvSpPr txBox="1">
            <a:spLocks noChangeArrowheads="1"/>
          </p:cNvSpPr>
          <p:nvPr/>
        </p:nvSpPr>
        <p:spPr bwMode="auto">
          <a:xfrm>
            <a:off x="1485900" y="5157788"/>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20515" name="Text Box 35"/>
          <p:cNvSpPr txBox="1">
            <a:spLocks noChangeArrowheads="1"/>
          </p:cNvSpPr>
          <p:nvPr/>
        </p:nvSpPr>
        <p:spPr bwMode="auto">
          <a:xfrm>
            <a:off x="5029200" y="4076700"/>
            <a:ext cx="490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N</a:t>
            </a:r>
          </a:p>
        </p:txBody>
      </p:sp>
      <p:sp>
        <p:nvSpPr>
          <p:cNvPr id="20516" name="Text Box 36"/>
          <p:cNvSpPr txBox="1">
            <a:spLocks noChangeArrowheads="1"/>
          </p:cNvSpPr>
          <p:nvPr/>
        </p:nvSpPr>
        <p:spPr bwMode="auto">
          <a:xfrm>
            <a:off x="2544763" y="40767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M</a:t>
            </a:r>
          </a:p>
        </p:txBody>
      </p:sp>
      <p:sp>
        <p:nvSpPr>
          <p:cNvPr id="20517" name="Text Box 37"/>
          <p:cNvSpPr txBox="1">
            <a:spLocks noChangeArrowheads="1"/>
          </p:cNvSpPr>
          <p:nvPr/>
        </p:nvSpPr>
        <p:spPr bwMode="auto">
          <a:xfrm>
            <a:off x="719138" y="2420938"/>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F</a:t>
            </a:r>
          </a:p>
        </p:txBody>
      </p:sp>
      <p:sp>
        <p:nvSpPr>
          <p:cNvPr id="20518" name="Rectangle 38"/>
          <p:cNvSpPr>
            <a:spLocks noChangeArrowheads="1"/>
          </p:cNvSpPr>
          <p:nvPr/>
        </p:nvSpPr>
        <p:spPr bwMode="auto">
          <a:xfrm>
            <a:off x="7056438" y="1876425"/>
            <a:ext cx="513556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tr-TR" sz="2400" b="1">
                <a:solidFill>
                  <a:srgbClr val="FF0000"/>
                </a:solidFill>
                <a:latin typeface="Arial" charset="0"/>
              </a:rPr>
              <a:t>b)  Tüketim Etkisi</a:t>
            </a:r>
          </a:p>
          <a:p>
            <a:pPr marL="342900" indent="-342900">
              <a:buFontTx/>
              <a:buChar char="•"/>
            </a:pPr>
            <a:endParaRPr lang="tr-TR" sz="2400">
              <a:solidFill>
                <a:schemeClr val="hlink"/>
              </a:solidFill>
              <a:latin typeface="Arial" charset="0"/>
            </a:endParaRPr>
          </a:p>
          <a:p>
            <a:pPr marL="342900" indent="-342900" fontAlgn="ctr"/>
            <a:r>
              <a:rPr lang="tr-TR" sz="2400">
                <a:solidFill>
                  <a:srgbClr val="000099"/>
                </a:solidFill>
                <a:latin typeface="Arial" charset="0"/>
              </a:rPr>
              <a:t>	Gümrük tarifeleri iç fiyatları yükselterek bir yandan yerli üretimi özendirirken, diğer yandan tüketimin kısılmasına yol açtığından </a:t>
            </a:r>
            <a:r>
              <a:rPr lang="tr-TR" sz="2400">
                <a:solidFill>
                  <a:schemeClr val="hlink"/>
                </a:solidFill>
                <a:latin typeface="Arial" charset="0"/>
              </a:rPr>
              <a:t>“b” üçgeninin alanı tüketim kaybını gösterir.</a:t>
            </a:r>
          </a:p>
        </p:txBody>
      </p:sp>
      <p:sp>
        <p:nvSpPr>
          <p:cNvPr id="20519" name="Text Box 39"/>
          <p:cNvSpPr txBox="1">
            <a:spLocks noChangeArrowheads="1"/>
          </p:cNvSpPr>
          <p:nvPr/>
        </p:nvSpPr>
        <p:spPr bwMode="auto">
          <a:xfrm>
            <a:off x="814388" y="5805488"/>
            <a:ext cx="493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descr="Büyük konfeti"/>
          <p:cNvSpPr>
            <a:spLocks noChangeArrowheads="1"/>
          </p:cNvSpPr>
          <p:nvPr/>
        </p:nvSpPr>
        <p:spPr bwMode="auto">
          <a:xfrm>
            <a:off x="1200150" y="4365625"/>
            <a:ext cx="1631950"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21508" name="AutoShape 3" descr="Açık yukarı köşegen"/>
          <p:cNvSpPr>
            <a:spLocks noChangeArrowheads="1"/>
          </p:cNvSpPr>
          <p:nvPr/>
        </p:nvSpPr>
        <p:spPr bwMode="auto">
          <a:xfrm>
            <a:off x="5135563" y="4365625"/>
            <a:ext cx="768350"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a:t>b</a:t>
            </a:r>
          </a:p>
        </p:txBody>
      </p:sp>
      <p:sp>
        <p:nvSpPr>
          <p:cNvPr id="21509" name="Text Box 5"/>
          <p:cNvSpPr txBox="1">
            <a:spLocks noChangeArrowheads="1"/>
          </p:cNvSpPr>
          <p:nvPr/>
        </p:nvSpPr>
        <p:spPr bwMode="auto">
          <a:xfrm>
            <a:off x="5327650" y="21336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21510" name="Text Box 6"/>
          <p:cNvSpPr txBox="1">
            <a:spLocks noChangeArrowheads="1"/>
          </p:cNvSpPr>
          <p:nvPr/>
        </p:nvSpPr>
        <p:spPr bwMode="auto">
          <a:xfrm>
            <a:off x="719138" y="3573463"/>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P3</a:t>
            </a:r>
          </a:p>
        </p:txBody>
      </p:sp>
      <p:sp>
        <p:nvSpPr>
          <p:cNvPr id="21511" name="Text Box 7"/>
          <p:cNvSpPr txBox="1">
            <a:spLocks noChangeArrowheads="1"/>
          </p:cNvSpPr>
          <p:nvPr/>
        </p:nvSpPr>
        <p:spPr bwMode="auto">
          <a:xfrm>
            <a:off x="6577013" y="4652963"/>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21512" name="Text Box 8"/>
          <p:cNvSpPr txBox="1">
            <a:spLocks noChangeArrowheads="1"/>
          </p:cNvSpPr>
          <p:nvPr/>
        </p:nvSpPr>
        <p:spPr bwMode="auto">
          <a:xfrm>
            <a:off x="1390650" y="2420938"/>
            <a:ext cx="490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21513" name="Text Box 9"/>
          <p:cNvSpPr txBox="1">
            <a:spLocks noChangeArrowheads="1"/>
          </p:cNvSpPr>
          <p:nvPr/>
        </p:nvSpPr>
        <p:spPr bwMode="auto">
          <a:xfrm>
            <a:off x="717550" y="4221163"/>
            <a:ext cx="960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P2</a:t>
            </a:r>
          </a:p>
        </p:txBody>
      </p:sp>
      <p:sp>
        <p:nvSpPr>
          <p:cNvPr id="21514" name="Line 10"/>
          <p:cNvSpPr>
            <a:spLocks noChangeShapeType="1"/>
          </p:cNvSpPr>
          <p:nvPr/>
        </p:nvSpPr>
        <p:spPr bwMode="auto">
          <a:xfrm>
            <a:off x="1204913" y="5813425"/>
            <a:ext cx="5500687"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15" name="Line 11"/>
          <p:cNvSpPr>
            <a:spLocks noChangeShapeType="1"/>
          </p:cNvSpPr>
          <p:nvPr/>
        </p:nvSpPr>
        <p:spPr bwMode="auto">
          <a:xfrm flipV="1">
            <a:off x="1204913" y="2128838"/>
            <a:ext cx="1587"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16" name="Text Box 12"/>
          <p:cNvSpPr txBox="1">
            <a:spLocks noChangeArrowheads="1"/>
          </p:cNvSpPr>
          <p:nvPr/>
        </p:nvSpPr>
        <p:spPr bwMode="auto">
          <a:xfrm>
            <a:off x="6288088" y="5949950"/>
            <a:ext cx="140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Miktar</a:t>
            </a:r>
          </a:p>
        </p:txBody>
      </p:sp>
      <p:sp>
        <p:nvSpPr>
          <p:cNvPr id="21517" name="Text Box 13"/>
          <p:cNvSpPr txBox="1">
            <a:spLocks noChangeArrowheads="1"/>
          </p:cNvSpPr>
          <p:nvPr/>
        </p:nvSpPr>
        <p:spPr bwMode="auto">
          <a:xfrm>
            <a:off x="112713" y="2128838"/>
            <a:ext cx="152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Fiyat</a:t>
            </a:r>
          </a:p>
        </p:txBody>
      </p:sp>
      <p:sp>
        <p:nvSpPr>
          <p:cNvPr id="21518" name="Line 14"/>
          <p:cNvSpPr>
            <a:spLocks noChangeShapeType="1"/>
          </p:cNvSpPr>
          <p:nvPr/>
        </p:nvSpPr>
        <p:spPr bwMode="auto">
          <a:xfrm rot="1089205" flipV="1">
            <a:off x="2030413" y="1724025"/>
            <a:ext cx="3171825" cy="4176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1519" name="Line 15"/>
          <p:cNvSpPr>
            <a:spLocks noChangeShapeType="1"/>
          </p:cNvSpPr>
          <p:nvPr/>
        </p:nvSpPr>
        <p:spPr bwMode="auto">
          <a:xfrm>
            <a:off x="1200150" y="2565400"/>
            <a:ext cx="5568950" cy="2519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1520" name="Text Box 16"/>
          <p:cNvSpPr txBox="1">
            <a:spLocks noChangeArrowheads="1"/>
          </p:cNvSpPr>
          <p:nvPr/>
        </p:nvSpPr>
        <p:spPr bwMode="auto">
          <a:xfrm>
            <a:off x="1008063" y="6308725"/>
            <a:ext cx="556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400">
                <a:latin typeface="Tahoma" pitchFamily="34" charset="0"/>
              </a:rPr>
              <a:t>Grafik 1: Gümrük Vergilerinin Kısmi Denge Etkileri</a:t>
            </a:r>
          </a:p>
        </p:txBody>
      </p:sp>
      <p:sp>
        <p:nvSpPr>
          <p:cNvPr id="21521" name="Text Box 17"/>
          <p:cNvSpPr txBox="1">
            <a:spLocks noChangeArrowheads="1"/>
          </p:cNvSpPr>
          <p:nvPr/>
        </p:nvSpPr>
        <p:spPr bwMode="auto">
          <a:xfrm>
            <a:off x="814388" y="5300663"/>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H</a:t>
            </a:r>
          </a:p>
        </p:txBody>
      </p:sp>
      <p:sp>
        <p:nvSpPr>
          <p:cNvPr id="21522" name="Text Box 18"/>
          <p:cNvSpPr txBox="1">
            <a:spLocks noChangeArrowheads="1"/>
          </p:cNvSpPr>
          <p:nvPr/>
        </p:nvSpPr>
        <p:spPr bwMode="auto">
          <a:xfrm>
            <a:off x="4945063" y="5805488"/>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21523" name="Text Box 19"/>
          <p:cNvSpPr txBox="1">
            <a:spLocks noChangeArrowheads="1"/>
          </p:cNvSpPr>
          <p:nvPr/>
        </p:nvSpPr>
        <p:spPr bwMode="auto">
          <a:xfrm>
            <a:off x="719138" y="4581525"/>
            <a:ext cx="671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P1</a:t>
            </a:r>
          </a:p>
        </p:txBody>
      </p:sp>
      <p:sp>
        <p:nvSpPr>
          <p:cNvPr id="21524" name="Text Box 20"/>
          <p:cNvSpPr txBox="1">
            <a:spLocks noChangeArrowheads="1"/>
          </p:cNvSpPr>
          <p:nvPr/>
        </p:nvSpPr>
        <p:spPr bwMode="auto">
          <a:xfrm>
            <a:off x="26400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21525" name="Text Box 21"/>
          <p:cNvSpPr txBox="1">
            <a:spLocks noChangeArrowheads="1"/>
          </p:cNvSpPr>
          <p:nvPr/>
        </p:nvSpPr>
        <p:spPr bwMode="auto">
          <a:xfrm>
            <a:off x="57134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21526" name="Text Box 22"/>
          <p:cNvSpPr txBox="1">
            <a:spLocks noChangeArrowheads="1"/>
          </p:cNvSpPr>
          <p:nvPr/>
        </p:nvSpPr>
        <p:spPr bwMode="auto">
          <a:xfrm>
            <a:off x="2159000" y="5805488"/>
            <a:ext cx="49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21527" name="Rectangle 23" descr="Kesik çizgili dikey"/>
          <p:cNvSpPr>
            <a:spLocks noChangeArrowheads="1"/>
          </p:cNvSpPr>
          <p:nvPr/>
        </p:nvSpPr>
        <p:spPr bwMode="auto">
          <a:xfrm>
            <a:off x="2832100" y="4365625"/>
            <a:ext cx="230346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2800"/>
              <a:t>c</a:t>
            </a:r>
          </a:p>
        </p:txBody>
      </p:sp>
      <p:sp>
        <p:nvSpPr>
          <p:cNvPr id="21528" name="AutoShape 24" descr="Açık yukarı köşegen"/>
          <p:cNvSpPr>
            <a:spLocks noChangeArrowheads="1"/>
          </p:cNvSpPr>
          <p:nvPr/>
        </p:nvSpPr>
        <p:spPr bwMode="auto">
          <a:xfrm rot="-5400000">
            <a:off x="2411413" y="4305300"/>
            <a:ext cx="358775" cy="479425"/>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a:t>a</a:t>
            </a:r>
          </a:p>
        </p:txBody>
      </p:sp>
      <p:sp>
        <p:nvSpPr>
          <p:cNvPr id="21529" name="Line 25"/>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30" name="Line 26"/>
          <p:cNvSpPr>
            <a:spLocks noChangeShapeType="1"/>
          </p:cNvSpPr>
          <p:nvPr/>
        </p:nvSpPr>
        <p:spPr bwMode="auto">
          <a:xfrm>
            <a:off x="513556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31" name="Line 27"/>
          <p:cNvSpPr>
            <a:spLocks noChangeShapeType="1"/>
          </p:cNvSpPr>
          <p:nvPr/>
        </p:nvSpPr>
        <p:spPr bwMode="auto">
          <a:xfrm>
            <a:off x="2351088"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32" name="Line 28"/>
          <p:cNvSpPr>
            <a:spLocks noChangeShapeType="1"/>
          </p:cNvSpPr>
          <p:nvPr/>
        </p:nvSpPr>
        <p:spPr bwMode="auto">
          <a:xfrm>
            <a:off x="590391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33" name="Line 29"/>
          <p:cNvSpPr>
            <a:spLocks noChangeShapeType="1"/>
          </p:cNvSpPr>
          <p:nvPr/>
        </p:nvSpPr>
        <p:spPr bwMode="auto">
          <a:xfrm flipH="1">
            <a:off x="1200150" y="3716338"/>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34" name="Text Box 30"/>
          <p:cNvSpPr txBox="1">
            <a:spLocks noChangeArrowheads="1"/>
          </p:cNvSpPr>
          <p:nvPr/>
        </p:nvSpPr>
        <p:spPr bwMode="auto">
          <a:xfrm>
            <a:off x="5122863" y="4724400"/>
            <a:ext cx="490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21535" name="Text Box 31"/>
          <p:cNvSpPr txBox="1">
            <a:spLocks noChangeArrowheads="1"/>
          </p:cNvSpPr>
          <p:nvPr/>
        </p:nvSpPr>
        <p:spPr bwMode="auto">
          <a:xfrm>
            <a:off x="28178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21536" name="Text Box 32"/>
          <p:cNvSpPr txBox="1">
            <a:spLocks noChangeArrowheads="1"/>
          </p:cNvSpPr>
          <p:nvPr/>
        </p:nvSpPr>
        <p:spPr bwMode="auto">
          <a:xfrm>
            <a:off x="58912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21537" name="Text Box 33"/>
          <p:cNvSpPr txBox="1">
            <a:spLocks noChangeArrowheads="1"/>
          </p:cNvSpPr>
          <p:nvPr/>
        </p:nvSpPr>
        <p:spPr bwMode="auto">
          <a:xfrm>
            <a:off x="2336800" y="4724400"/>
            <a:ext cx="49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21538" name="Text Box 34"/>
          <p:cNvSpPr txBox="1">
            <a:spLocks noChangeArrowheads="1"/>
          </p:cNvSpPr>
          <p:nvPr/>
        </p:nvSpPr>
        <p:spPr bwMode="auto">
          <a:xfrm>
            <a:off x="1485900" y="5157788"/>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21539" name="Text Box 35"/>
          <p:cNvSpPr txBox="1">
            <a:spLocks noChangeArrowheads="1"/>
          </p:cNvSpPr>
          <p:nvPr/>
        </p:nvSpPr>
        <p:spPr bwMode="auto">
          <a:xfrm>
            <a:off x="5029200" y="4076700"/>
            <a:ext cx="490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N</a:t>
            </a:r>
          </a:p>
        </p:txBody>
      </p:sp>
      <p:sp>
        <p:nvSpPr>
          <p:cNvPr id="21540" name="Text Box 36"/>
          <p:cNvSpPr txBox="1">
            <a:spLocks noChangeArrowheads="1"/>
          </p:cNvSpPr>
          <p:nvPr/>
        </p:nvSpPr>
        <p:spPr bwMode="auto">
          <a:xfrm>
            <a:off x="2544763" y="40767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M</a:t>
            </a:r>
          </a:p>
        </p:txBody>
      </p:sp>
      <p:sp>
        <p:nvSpPr>
          <p:cNvPr id="21541" name="Text Box 37"/>
          <p:cNvSpPr txBox="1">
            <a:spLocks noChangeArrowheads="1"/>
          </p:cNvSpPr>
          <p:nvPr/>
        </p:nvSpPr>
        <p:spPr bwMode="auto">
          <a:xfrm>
            <a:off x="719138" y="2420938"/>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F</a:t>
            </a:r>
          </a:p>
        </p:txBody>
      </p:sp>
      <p:sp>
        <p:nvSpPr>
          <p:cNvPr id="21542" name="Rectangle 38"/>
          <p:cNvSpPr>
            <a:spLocks noChangeArrowheads="1"/>
          </p:cNvSpPr>
          <p:nvPr/>
        </p:nvSpPr>
        <p:spPr bwMode="auto">
          <a:xfrm>
            <a:off x="7056438" y="1876425"/>
            <a:ext cx="51355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tr-TR" sz="2400" b="1">
                <a:solidFill>
                  <a:srgbClr val="FF0000"/>
                </a:solidFill>
                <a:latin typeface="Arial" charset="0"/>
              </a:rPr>
              <a:t>c)   Dış Ticaret Etkisi</a:t>
            </a:r>
          </a:p>
          <a:p>
            <a:pPr marL="342900" indent="-342900"/>
            <a:r>
              <a:rPr lang="tr-TR" sz="2400">
                <a:solidFill>
                  <a:srgbClr val="000099"/>
                </a:solidFill>
                <a:latin typeface="Arial" charset="0"/>
              </a:rPr>
              <a:t>	</a:t>
            </a:r>
          </a:p>
          <a:p>
            <a:pPr marL="342900" indent="-342900"/>
            <a:r>
              <a:rPr lang="tr-TR" sz="2400">
                <a:solidFill>
                  <a:srgbClr val="000099"/>
                </a:solidFill>
                <a:latin typeface="Arial" charset="0"/>
              </a:rPr>
              <a:t>	Üretimdeki artış ve tüketimdeki azalış nedeni ile ithalattaki daralma yani </a:t>
            </a:r>
            <a:r>
              <a:rPr lang="tr-TR" sz="2400">
                <a:solidFill>
                  <a:schemeClr val="hlink"/>
                </a:solidFill>
                <a:latin typeface="Arial" charset="0"/>
              </a:rPr>
              <a:t>dış ticaret etkisi KS+UR kadardır.</a:t>
            </a:r>
            <a:r>
              <a:rPr lang="tr-TR" sz="2400">
                <a:solidFill>
                  <a:srgbClr val="000099"/>
                </a:solidFill>
                <a:latin typeface="Arial" charset="0"/>
              </a:rPr>
              <a:t>	</a:t>
            </a:r>
          </a:p>
        </p:txBody>
      </p:sp>
      <p:sp>
        <p:nvSpPr>
          <p:cNvPr id="21543" name="Text Box 39"/>
          <p:cNvSpPr txBox="1">
            <a:spLocks noChangeArrowheads="1"/>
          </p:cNvSpPr>
          <p:nvPr/>
        </p:nvSpPr>
        <p:spPr bwMode="auto">
          <a:xfrm>
            <a:off x="814388" y="5805488"/>
            <a:ext cx="493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descr="Büyük konfeti"/>
          <p:cNvSpPr>
            <a:spLocks noChangeArrowheads="1"/>
          </p:cNvSpPr>
          <p:nvPr/>
        </p:nvSpPr>
        <p:spPr bwMode="auto">
          <a:xfrm>
            <a:off x="1200150" y="4365625"/>
            <a:ext cx="1631950"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22532" name="AutoShape 3" descr="Açık yukarı köşegen"/>
          <p:cNvSpPr>
            <a:spLocks noChangeArrowheads="1"/>
          </p:cNvSpPr>
          <p:nvPr/>
        </p:nvSpPr>
        <p:spPr bwMode="auto">
          <a:xfrm>
            <a:off x="5135563" y="4365625"/>
            <a:ext cx="768350"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a:t>b</a:t>
            </a:r>
          </a:p>
        </p:txBody>
      </p:sp>
      <p:sp>
        <p:nvSpPr>
          <p:cNvPr id="22533" name="Text Box 5"/>
          <p:cNvSpPr txBox="1">
            <a:spLocks noChangeArrowheads="1"/>
          </p:cNvSpPr>
          <p:nvPr/>
        </p:nvSpPr>
        <p:spPr bwMode="auto">
          <a:xfrm>
            <a:off x="5327650" y="21336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22534" name="Text Box 6"/>
          <p:cNvSpPr txBox="1">
            <a:spLocks noChangeArrowheads="1"/>
          </p:cNvSpPr>
          <p:nvPr/>
        </p:nvSpPr>
        <p:spPr bwMode="auto">
          <a:xfrm>
            <a:off x="719138" y="3573463"/>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P3</a:t>
            </a:r>
          </a:p>
        </p:txBody>
      </p:sp>
      <p:sp>
        <p:nvSpPr>
          <p:cNvPr id="22535" name="Text Box 7"/>
          <p:cNvSpPr txBox="1">
            <a:spLocks noChangeArrowheads="1"/>
          </p:cNvSpPr>
          <p:nvPr/>
        </p:nvSpPr>
        <p:spPr bwMode="auto">
          <a:xfrm>
            <a:off x="6577013" y="4652963"/>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22536" name="Text Box 8"/>
          <p:cNvSpPr txBox="1">
            <a:spLocks noChangeArrowheads="1"/>
          </p:cNvSpPr>
          <p:nvPr/>
        </p:nvSpPr>
        <p:spPr bwMode="auto">
          <a:xfrm>
            <a:off x="1390650" y="2420938"/>
            <a:ext cx="490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22537" name="Text Box 9"/>
          <p:cNvSpPr txBox="1">
            <a:spLocks noChangeArrowheads="1"/>
          </p:cNvSpPr>
          <p:nvPr/>
        </p:nvSpPr>
        <p:spPr bwMode="auto">
          <a:xfrm>
            <a:off x="717550" y="4221163"/>
            <a:ext cx="960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P2</a:t>
            </a:r>
          </a:p>
        </p:txBody>
      </p:sp>
      <p:sp>
        <p:nvSpPr>
          <p:cNvPr id="22538" name="Line 10"/>
          <p:cNvSpPr>
            <a:spLocks noChangeShapeType="1"/>
          </p:cNvSpPr>
          <p:nvPr/>
        </p:nvSpPr>
        <p:spPr bwMode="auto">
          <a:xfrm>
            <a:off x="1204913" y="5813425"/>
            <a:ext cx="5500687"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39" name="Line 11"/>
          <p:cNvSpPr>
            <a:spLocks noChangeShapeType="1"/>
          </p:cNvSpPr>
          <p:nvPr/>
        </p:nvSpPr>
        <p:spPr bwMode="auto">
          <a:xfrm flipV="1">
            <a:off x="1204913" y="2128838"/>
            <a:ext cx="1587"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40" name="Text Box 12"/>
          <p:cNvSpPr txBox="1">
            <a:spLocks noChangeArrowheads="1"/>
          </p:cNvSpPr>
          <p:nvPr/>
        </p:nvSpPr>
        <p:spPr bwMode="auto">
          <a:xfrm>
            <a:off x="6288088" y="5949950"/>
            <a:ext cx="140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Miktar</a:t>
            </a:r>
          </a:p>
        </p:txBody>
      </p:sp>
      <p:sp>
        <p:nvSpPr>
          <p:cNvPr id="22541" name="Text Box 13"/>
          <p:cNvSpPr txBox="1">
            <a:spLocks noChangeArrowheads="1"/>
          </p:cNvSpPr>
          <p:nvPr/>
        </p:nvSpPr>
        <p:spPr bwMode="auto">
          <a:xfrm>
            <a:off x="112713" y="2128838"/>
            <a:ext cx="152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Fiyat</a:t>
            </a:r>
          </a:p>
        </p:txBody>
      </p:sp>
      <p:sp>
        <p:nvSpPr>
          <p:cNvPr id="22542" name="Line 14"/>
          <p:cNvSpPr>
            <a:spLocks noChangeShapeType="1"/>
          </p:cNvSpPr>
          <p:nvPr/>
        </p:nvSpPr>
        <p:spPr bwMode="auto">
          <a:xfrm rot="1089205" flipV="1">
            <a:off x="2030413" y="1724025"/>
            <a:ext cx="3171825" cy="4176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43" name="Line 15"/>
          <p:cNvSpPr>
            <a:spLocks noChangeShapeType="1"/>
          </p:cNvSpPr>
          <p:nvPr/>
        </p:nvSpPr>
        <p:spPr bwMode="auto">
          <a:xfrm>
            <a:off x="1200150" y="2565400"/>
            <a:ext cx="5568950" cy="2519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44" name="Text Box 16"/>
          <p:cNvSpPr txBox="1">
            <a:spLocks noChangeArrowheads="1"/>
          </p:cNvSpPr>
          <p:nvPr/>
        </p:nvSpPr>
        <p:spPr bwMode="auto">
          <a:xfrm>
            <a:off x="1008063" y="6308725"/>
            <a:ext cx="556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400">
                <a:latin typeface="Tahoma" pitchFamily="34" charset="0"/>
              </a:rPr>
              <a:t>Grafik 1: Gümrük Vergilerinin Kısmi Denge Etkileri</a:t>
            </a:r>
          </a:p>
        </p:txBody>
      </p:sp>
      <p:sp>
        <p:nvSpPr>
          <p:cNvPr id="22545" name="Text Box 17"/>
          <p:cNvSpPr txBox="1">
            <a:spLocks noChangeArrowheads="1"/>
          </p:cNvSpPr>
          <p:nvPr/>
        </p:nvSpPr>
        <p:spPr bwMode="auto">
          <a:xfrm>
            <a:off x="814388" y="5300663"/>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H</a:t>
            </a:r>
          </a:p>
        </p:txBody>
      </p:sp>
      <p:sp>
        <p:nvSpPr>
          <p:cNvPr id="22546" name="Text Box 18"/>
          <p:cNvSpPr txBox="1">
            <a:spLocks noChangeArrowheads="1"/>
          </p:cNvSpPr>
          <p:nvPr/>
        </p:nvSpPr>
        <p:spPr bwMode="auto">
          <a:xfrm>
            <a:off x="4945063" y="5805488"/>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22547" name="Text Box 19"/>
          <p:cNvSpPr txBox="1">
            <a:spLocks noChangeArrowheads="1"/>
          </p:cNvSpPr>
          <p:nvPr/>
        </p:nvSpPr>
        <p:spPr bwMode="auto">
          <a:xfrm>
            <a:off x="719138" y="4581525"/>
            <a:ext cx="671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P1</a:t>
            </a:r>
          </a:p>
        </p:txBody>
      </p:sp>
      <p:sp>
        <p:nvSpPr>
          <p:cNvPr id="22548" name="Text Box 20"/>
          <p:cNvSpPr txBox="1">
            <a:spLocks noChangeArrowheads="1"/>
          </p:cNvSpPr>
          <p:nvPr/>
        </p:nvSpPr>
        <p:spPr bwMode="auto">
          <a:xfrm>
            <a:off x="26400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22549" name="Text Box 21"/>
          <p:cNvSpPr txBox="1">
            <a:spLocks noChangeArrowheads="1"/>
          </p:cNvSpPr>
          <p:nvPr/>
        </p:nvSpPr>
        <p:spPr bwMode="auto">
          <a:xfrm>
            <a:off x="57134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22550" name="Text Box 22"/>
          <p:cNvSpPr txBox="1">
            <a:spLocks noChangeArrowheads="1"/>
          </p:cNvSpPr>
          <p:nvPr/>
        </p:nvSpPr>
        <p:spPr bwMode="auto">
          <a:xfrm>
            <a:off x="2159000" y="5805488"/>
            <a:ext cx="49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22551" name="Rectangle 23" descr="Kesik çizgili dikey"/>
          <p:cNvSpPr>
            <a:spLocks noChangeArrowheads="1"/>
          </p:cNvSpPr>
          <p:nvPr/>
        </p:nvSpPr>
        <p:spPr bwMode="auto">
          <a:xfrm>
            <a:off x="2832100" y="4365625"/>
            <a:ext cx="230346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2800"/>
              <a:t>c</a:t>
            </a:r>
          </a:p>
        </p:txBody>
      </p:sp>
      <p:sp>
        <p:nvSpPr>
          <p:cNvPr id="22552" name="AutoShape 24" descr="Açık yukarı köşegen"/>
          <p:cNvSpPr>
            <a:spLocks noChangeArrowheads="1"/>
          </p:cNvSpPr>
          <p:nvPr/>
        </p:nvSpPr>
        <p:spPr bwMode="auto">
          <a:xfrm rot="-5400000">
            <a:off x="2411413" y="4305300"/>
            <a:ext cx="358775" cy="479425"/>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a:t>a</a:t>
            </a:r>
          </a:p>
        </p:txBody>
      </p:sp>
      <p:sp>
        <p:nvSpPr>
          <p:cNvPr id="22553" name="Line 25"/>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2554" name="Line 26"/>
          <p:cNvSpPr>
            <a:spLocks noChangeShapeType="1"/>
          </p:cNvSpPr>
          <p:nvPr/>
        </p:nvSpPr>
        <p:spPr bwMode="auto">
          <a:xfrm>
            <a:off x="513556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2555" name="Line 27"/>
          <p:cNvSpPr>
            <a:spLocks noChangeShapeType="1"/>
          </p:cNvSpPr>
          <p:nvPr/>
        </p:nvSpPr>
        <p:spPr bwMode="auto">
          <a:xfrm>
            <a:off x="2351088"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2556" name="Line 28"/>
          <p:cNvSpPr>
            <a:spLocks noChangeShapeType="1"/>
          </p:cNvSpPr>
          <p:nvPr/>
        </p:nvSpPr>
        <p:spPr bwMode="auto">
          <a:xfrm>
            <a:off x="590391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2557" name="Line 29"/>
          <p:cNvSpPr>
            <a:spLocks noChangeShapeType="1"/>
          </p:cNvSpPr>
          <p:nvPr/>
        </p:nvSpPr>
        <p:spPr bwMode="auto">
          <a:xfrm flipH="1">
            <a:off x="1200150" y="3716338"/>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2558" name="Text Box 30"/>
          <p:cNvSpPr txBox="1">
            <a:spLocks noChangeArrowheads="1"/>
          </p:cNvSpPr>
          <p:nvPr/>
        </p:nvSpPr>
        <p:spPr bwMode="auto">
          <a:xfrm>
            <a:off x="5122863" y="4724400"/>
            <a:ext cx="490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22559" name="Text Box 31"/>
          <p:cNvSpPr txBox="1">
            <a:spLocks noChangeArrowheads="1"/>
          </p:cNvSpPr>
          <p:nvPr/>
        </p:nvSpPr>
        <p:spPr bwMode="auto">
          <a:xfrm>
            <a:off x="28178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22560" name="Text Box 32"/>
          <p:cNvSpPr txBox="1">
            <a:spLocks noChangeArrowheads="1"/>
          </p:cNvSpPr>
          <p:nvPr/>
        </p:nvSpPr>
        <p:spPr bwMode="auto">
          <a:xfrm>
            <a:off x="58912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22561" name="Text Box 33"/>
          <p:cNvSpPr txBox="1">
            <a:spLocks noChangeArrowheads="1"/>
          </p:cNvSpPr>
          <p:nvPr/>
        </p:nvSpPr>
        <p:spPr bwMode="auto">
          <a:xfrm>
            <a:off x="2336800" y="4724400"/>
            <a:ext cx="49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22562" name="Text Box 34"/>
          <p:cNvSpPr txBox="1">
            <a:spLocks noChangeArrowheads="1"/>
          </p:cNvSpPr>
          <p:nvPr/>
        </p:nvSpPr>
        <p:spPr bwMode="auto">
          <a:xfrm>
            <a:off x="1485900" y="5157788"/>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22563" name="Text Box 35"/>
          <p:cNvSpPr txBox="1">
            <a:spLocks noChangeArrowheads="1"/>
          </p:cNvSpPr>
          <p:nvPr/>
        </p:nvSpPr>
        <p:spPr bwMode="auto">
          <a:xfrm>
            <a:off x="5029200" y="4076700"/>
            <a:ext cx="490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N</a:t>
            </a:r>
          </a:p>
        </p:txBody>
      </p:sp>
      <p:sp>
        <p:nvSpPr>
          <p:cNvPr id="22564" name="Text Box 36"/>
          <p:cNvSpPr txBox="1">
            <a:spLocks noChangeArrowheads="1"/>
          </p:cNvSpPr>
          <p:nvPr/>
        </p:nvSpPr>
        <p:spPr bwMode="auto">
          <a:xfrm>
            <a:off x="2544763" y="40767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M</a:t>
            </a:r>
          </a:p>
        </p:txBody>
      </p:sp>
      <p:sp>
        <p:nvSpPr>
          <p:cNvPr id="22565" name="Text Box 37"/>
          <p:cNvSpPr txBox="1">
            <a:spLocks noChangeArrowheads="1"/>
          </p:cNvSpPr>
          <p:nvPr/>
        </p:nvSpPr>
        <p:spPr bwMode="auto">
          <a:xfrm>
            <a:off x="719138" y="2420938"/>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F</a:t>
            </a:r>
          </a:p>
        </p:txBody>
      </p:sp>
      <p:sp>
        <p:nvSpPr>
          <p:cNvPr id="22566" name="Rectangle 38"/>
          <p:cNvSpPr>
            <a:spLocks noChangeArrowheads="1"/>
          </p:cNvSpPr>
          <p:nvPr/>
        </p:nvSpPr>
        <p:spPr bwMode="auto">
          <a:xfrm>
            <a:off x="7056438" y="1876425"/>
            <a:ext cx="5135562"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Tx/>
              <a:buAutoNum type="alphaLcParenR" startAt="4"/>
            </a:pPr>
            <a:r>
              <a:rPr lang="tr-TR" sz="2400" b="1">
                <a:solidFill>
                  <a:srgbClr val="FF0000"/>
                </a:solidFill>
                <a:latin typeface="Arial" charset="0"/>
              </a:rPr>
              <a:t>Gelir Etkisi :</a:t>
            </a:r>
          </a:p>
          <a:p>
            <a:pPr marL="342900" indent="-342900"/>
            <a:endParaRPr lang="tr-TR" sz="2400">
              <a:solidFill>
                <a:srgbClr val="000099"/>
              </a:solidFill>
              <a:latin typeface="Arial" charset="0"/>
            </a:endParaRPr>
          </a:p>
          <a:p>
            <a:pPr marL="342900" indent="-342900"/>
            <a:r>
              <a:rPr lang="tr-TR" sz="2400">
                <a:solidFill>
                  <a:srgbClr val="000099"/>
                </a:solidFill>
                <a:latin typeface="Arial" charset="0"/>
              </a:rPr>
              <a:t>	Gümrük tarifeleri ithalat hacmini sıfıra indirecek kadar yüksek olmadığı sürece hazineye gelir sağlar.</a:t>
            </a:r>
          </a:p>
          <a:p>
            <a:pPr marL="342900" indent="-342900"/>
            <a:endParaRPr lang="tr-TR" sz="2400">
              <a:solidFill>
                <a:srgbClr val="000099"/>
              </a:solidFill>
              <a:latin typeface="Arial" charset="0"/>
            </a:endParaRPr>
          </a:p>
          <a:p>
            <a:pPr marL="342900" indent="-342900"/>
            <a:r>
              <a:rPr lang="tr-TR" sz="2400">
                <a:solidFill>
                  <a:srgbClr val="000099"/>
                </a:solidFill>
                <a:latin typeface="Arial" charset="0"/>
              </a:rPr>
              <a:t>	</a:t>
            </a:r>
            <a:r>
              <a:rPr lang="tr-TR" sz="2400">
                <a:solidFill>
                  <a:schemeClr val="hlink"/>
                </a:solidFill>
                <a:latin typeface="Arial" charset="0"/>
              </a:rPr>
              <a:t>“c” dikdörtgeninin alanı gelir etkisini gösterir.</a:t>
            </a:r>
          </a:p>
          <a:p>
            <a:pPr marL="342900" indent="-342900"/>
            <a:r>
              <a:rPr lang="tr-TR" sz="2400">
                <a:solidFill>
                  <a:srgbClr val="000099"/>
                </a:solidFill>
                <a:latin typeface="Arial" charset="0"/>
              </a:rPr>
              <a:t>	</a:t>
            </a:r>
          </a:p>
          <a:p>
            <a:pPr marL="342900" indent="-342900"/>
            <a:r>
              <a:rPr lang="tr-TR" sz="2000">
                <a:solidFill>
                  <a:srgbClr val="000099"/>
                </a:solidFill>
                <a:latin typeface="Arial" charset="0"/>
              </a:rPr>
              <a:t>		</a:t>
            </a:r>
          </a:p>
        </p:txBody>
      </p:sp>
      <p:sp>
        <p:nvSpPr>
          <p:cNvPr id="22567" name="Text Box 39"/>
          <p:cNvSpPr txBox="1">
            <a:spLocks noChangeArrowheads="1"/>
          </p:cNvSpPr>
          <p:nvPr/>
        </p:nvSpPr>
        <p:spPr bwMode="auto">
          <a:xfrm>
            <a:off x="814388" y="5805488"/>
            <a:ext cx="493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descr="Büyük konfeti"/>
          <p:cNvSpPr>
            <a:spLocks noChangeArrowheads="1"/>
          </p:cNvSpPr>
          <p:nvPr/>
        </p:nvSpPr>
        <p:spPr bwMode="auto">
          <a:xfrm>
            <a:off x="1200150" y="4365625"/>
            <a:ext cx="1631950"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23556" name="AutoShape 3" descr="Açık yukarı köşegen"/>
          <p:cNvSpPr>
            <a:spLocks noChangeArrowheads="1"/>
          </p:cNvSpPr>
          <p:nvPr/>
        </p:nvSpPr>
        <p:spPr bwMode="auto">
          <a:xfrm>
            <a:off x="5135563" y="4365625"/>
            <a:ext cx="768350"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a:t>b</a:t>
            </a:r>
          </a:p>
        </p:txBody>
      </p:sp>
      <p:sp>
        <p:nvSpPr>
          <p:cNvPr id="23557" name="Text Box 5"/>
          <p:cNvSpPr txBox="1">
            <a:spLocks noChangeArrowheads="1"/>
          </p:cNvSpPr>
          <p:nvPr/>
        </p:nvSpPr>
        <p:spPr bwMode="auto">
          <a:xfrm>
            <a:off x="5327650" y="21336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23558" name="Text Box 6"/>
          <p:cNvSpPr txBox="1">
            <a:spLocks noChangeArrowheads="1"/>
          </p:cNvSpPr>
          <p:nvPr/>
        </p:nvSpPr>
        <p:spPr bwMode="auto">
          <a:xfrm>
            <a:off x="719138" y="3573463"/>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P3</a:t>
            </a:r>
          </a:p>
        </p:txBody>
      </p:sp>
      <p:sp>
        <p:nvSpPr>
          <p:cNvPr id="23559" name="Text Box 7"/>
          <p:cNvSpPr txBox="1">
            <a:spLocks noChangeArrowheads="1"/>
          </p:cNvSpPr>
          <p:nvPr/>
        </p:nvSpPr>
        <p:spPr bwMode="auto">
          <a:xfrm>
            <a:off x="6577013" y="4652963"/>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23560" name="Text Box 8"/>
          <p:cNvSpPr txBox="1">
            <a:spLocks noChangeArrowheads="1"/>
          </p:cNvSpPr>
          <p:nvPr/>
        </p:nvSpPr>
        <p:spPr bwMode="auto">
          <a:xfrm>
            <a:off x="1390650" y="2420938"/>
            <a:ext cx="490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23561" name="Text Box 9"/>
          <p:cNvSpPr txBox="1">
            <a:spLocks noChangeArrowheads="1"/>
          </p:cNvSpPr>
          <p:nvPr/>
        </p:nvSpPr>
        <p:spPr bwMode="auto">
          <a:xfrm>
            <a:off x="717550" y="4221163"/>
            <a:ext cx="960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P2</a:t>
            </a:r>
          </a:p>
        </p:txBody>
      </p:sp>
      <p:sp>
        <p:nvSpPr>
          <p:cNvPr id="23562" name="Line 10"/>
          <p:cNvSpPr>
            <a:spLocks noChangeShapeType="1"/>
          </p:cNvSpPr>
          <p:nvPr/>
        </p:nvSpPr>
        <p:spPr bwMode="auto">
          <a:xfrm>
            <a:off x="1204913" y="5813425"/>
            <a:ext cx="5500687"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3563" name="Line 11"/>
          <p:cNvSpPr>
            <a:spLocks noChangeShapeType="1"/>
          </p:cNvSpPr>
          <p:nvPr/>
        </p:nvSpPr>
        <p:spPr bwMode="auto">
          <a:xfrm flipV="1">
            <a:off x="1204913" y="2128838"/>
            <a:ext cx="1587"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3564" name="Text Box 12"/>
          <p:cNvSpPr txBox="1">
            <a:spLocks noChangeArrowheads="1"/>
          </p:cNvSpPr>
          <p:nvPr/>
        </p:nvSpPr>
        <p:spPr bwMode="auto">
          <a:xfrm>
            <a:off x="6288088" y="5949950"/>
            <a:ext cx="140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Miktar</a:t>
            </a:r>
          </a:p>
        </p:txBody>
      </p:sp>
      <p:sp>
        <p:nvSpPr>
          <p:cNvPr id="23565" name="Text Box 13"/>
          <p:cNvSpPr txBox="1">
            <a:spLocks noChangeArrowheads="1"/>
          </p:cNvSpPr>
          <p:nvPr/>
        </p:nvSpPr>
        <p:spPr bwMode="auto">
          <a:xfrm>
            <a:off x="112713" y="2128838"/>
            <a:ext cx="152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Fiyat</a:t>
            </a:r>
          </a:p>
        </p:txBody>
      </p:sp>
      <p:sp>
        <p:nvSpPr>
          <p:cNvPr id="23566" name="Line 14"/>
          <p:cNvSpPr>
            <a:spLocks noChangeShapeType="1"/>
          </p:cNvSpPr>
          <p:nvPr/>
        </p:nvSpPr>
        <p:spPr bwMode="auto">
          <a:xfrm rot="1089205" flipV="1">
            <a:off x="2030413" y="1724025"/>
            <a:ext cx="3171825" cy="4176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67" name="Line 15"/>
          <p:cNvSpPr>
            <a:spLocks noChangeShapeType="1"/>
          </p:cNvSpPr>
          <p:nvPr/>
        </p:nvSpPr>
        <p:spPr bwMode="auto">
          <a:xfrm>
            <a:off x="1200150" y="2565400"/>
            <a:ext cx="5568950" cy="2519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68" name="Text Box 16"/>
          <p:cNvSpPr txBox="1">
            <a:spLocks noChangeArrowheads="1"/>
          </p:cNvSpPr>
          <p:nvPr/>
        </p:nvSpPr>
        <p:spPr bwMode="auto">
          <a:xfrm>
            <a:off x="1008063" y="6308725"/>
            <a:ext cx="556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400">
                <a:latin typeface="Tahoma" pitchFamily="34" charset="0"/>
              </a:rPr>
              <a:t>Grafik 1: Gümrük Vergilerinin Kısmi Denge Etkileri</a:t>
            </a:r>
          </a:p>
        </p:txBody>
      </p:sp>
      <p:sp>
        <p:nvSpPr>
          <p:cNvPr id="23569" name="Text Box 17"/>
          <p:cNvSpPr txBox="1">
            <a:spLocks noChangeArrowheads="1"/>
          </p:cNvSpPr>
          <p:nvPr/>
        </p:nvSpPr>
        <p:spPr bwMode="auto">
          <a:xfrm>
            <a:off x="814388" y="5300663"/>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H</a:t>
            </a:r>
          </a:p>
        </p:txBody>
      </p:sp>
      <p:sp>
        <p:nvSpPr>
          <p:cNvPr id="23570" name="Text Box 18"/>
          <p:cNvSpPr txBox="1">
            <a:spLocks noChangeArrowheads="1"/>
          </p:cNvSpPr>
          <p:nvPr/>
        </p:nvSpPr>
        <p:spPr bwMode="auto">
          <a:xfrm>
            <a:off x="4945063" y="5805488"/>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23571" name="Text Box 19"/>
          <p:cNvSpPr txBox="1">
            <a:spLocks noChangeArrowheads="1"/>
          </p:cNvSpPr>
          <p:nvPr/>
        </p:nvSpPr>
        <p:spPr bwMode="auto">
          <a:xfrm>
            <a:off x="719138" y="4581525"/>
            <a:ext cx="671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P1</a:t>
            </a:r>
          </a:p>
        </p:txBody>
      </p:sp>
      <p:sp>
        <p:nvSpPr>
          <p:cNvPr id="23572" name="Text Box 20"/>
          <p:cNvSpPr txBox="1">
            <a:spLocks noChangeArrowheads="1"/>
          </p:cNvSpPr>
          <p:nvPr/>
        </p:nvSpPr>
        <p:spPr bwMode="auto">
          <a:xfrm>
            <a:off x="26400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23573" name="Text Box 21"/>
          <p:cNvSpPr txBox="1">
            <a:spLocks noChangeArrowheads="1"/>
          </p:cNvSpPr>
          <p:nvPr/>
        </p:nvSpPr>
        <p:spPr bwMode="auto">
          <a:xfrm>
            <a:off x="57134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23574" name="Text Box 22"/>
          <p:cNvSpPr txBox="1">
            <a:spLocks noChangeArrowheads="1"/>
          </p:cNvSpPr>
          <p:nvPr/>
        </p:nvSpPr>
        <p:spPr bwMode="auto">
          <a:xfrm>
            <a:off x="2159000" y="5805488"/>
            <a:ext cx="49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23575" name="Rectangle 23" descr="Kesik çizgili dikey"/>
          <p:cNvSpPr>
            <a:spLocks noChangeArrowheads="1"/>
          </p:cNvSpPr>
          <p:nvPr/>
        </p:nvSpPr>
        <p:spPr bwMode="auto">
          <a:xfrm>
            <a:off x="2832100" y="4365625"/>
            <a:ext cx="230346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2800"/>
              <a:t>c</a:t>
            </a:r>
          </a:p>
        </p:txBody>
      </p:sp>
      <p:sp>
        <p:nvSpPr>
          <p:cNvPr id="23576" name="AutoShape 24" descr="Açık yukarı köşegen"/>
          <p:cNvSpPr>
            <a:spLocks noChangeArrowheads="1"/>
          </p:cNvSpPr>
          <p:nvPr/>
        </p:nvSpPr>
        <p:spPr bwMode="auto">
          <a:xfrm rot="-5400000">
            <a:off x="2411413" y="4305300"/>
            <a:ext cx="358775" cy="479425"/>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a:t>a</a:t>
            </a:r>
          </a:p>
        </p:txBody>
      </p:sp>
      <p:sp>
        <p:nvSpPr>
          <p:cNvPr id="23577" name="Line 25"/>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3578" name="Line 26"/>
          <p:cNvSpPr>
            <a:spLocks noChangeShapeType="1"/>
          </p:cNvSpPr>
          <p:nvPr/>
        </p:nvSpPr>
        <p:spPr bwMode="auto">
          <a:xfrm>
            <a:off x="513556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3579" name="Line 27"/>
          <p:cNvSpPr>
            <a:spLocks noChangeShapeType="1"/>
          </p:cNvSpPr>
          <p:nvPr/>
        </p:nvSpPr>
        <p:spPr bwMode="auto">
          <a:xfrm>
            <a:off x="2351088"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3580" name="Line 28"/>
          <p:cNvSpPr>
            <a:spLocks noChangeShapeType="1"/>
          </p:cNvSpPr>
          <p:nvPr/>
        </p:nvSpPr>
        <p:spPr bwMode="auto">
          <a:xfrm>
            <a:off x="590391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3581" name="Line 29"/>
          <p:cNvSpPr>
            <a:spLocks noChangeShapeType="1"/>
          </p:cNvSpPr>
          <p:nvPr/>
        </p:nvSpPr>
        <p:spPr bwMode="auto">
          <a:xfrm flipH="1">
            <a:off x="1200150" y="3716338"/>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3582" name="Text Box 30"/>
          <p:cNvSpPr txBox="1">
            <a:spLocks noChangeArrowheads="1"/>
          </p:cNvSpPr>
          <p:nvPr/>
        </p:nvSpPr>
        <p:spPr bwMode="auto">
          <a:xfrm>
            <a:off x="5122863" y="4724400"/>
            <a:ext cx="490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23583" name="Text Box 31"/>
          <p:cNvSpPr txBox="1">
            <a:spLocks noChangeArrowheads="1"/>
          </p:cNvSpPr>
          <p:nvPr/>
        </p:nvSpPr>
        <p:spPr bwMode="auto">
          <a:xfrm>
            <a:off x="28178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23584" name="Text Box 32"/>
          <p:cNvSpPr txBox="1">
            <a:spLocks noChangeArrowheads="1"/>
          </p:cNvSpPr>
          <p:nvPr/>
        </p:nvSpPr>
        <p:spPr bwMode="auto">
          <a:xfrm>
            <a:off x="58912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23585" name="Text Box 33"/>
          <p:cNvSpPr txBox="1">
            <a:spLocks noChangeArrowheads="1"/>
          </p:cNvSpPr>
          <p:nvPr/>
        </p:nvSpPr>
        <p:spPr bwMode="auto">
          <a:xfrm>
            <a:off x="2336800" y="4724400"/>
            <a:ext cx="49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23586" name="Text Box 34"/>
          <p:cNvSpPr txBox="1">
            <a:spLocks noChangeArrowheads="1"/>
          </p:cNvSpPr>
          <p:nvPr/>
        </p:nvSpPr>
        <p:spPr bwMode="auto">
          <a:xfrm>
            <a:off x="1485900" y="5157788"/>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23587" name="Text Box 35"/>
          <p:cNvSpPr txBox="1">
            <a:spLocks noChangeArrowheads="1"/>
          </p:cNvSpPr>
          <p:nvPr/>
        </p:nvSpPr>
        <p:spPr bwMode="auto">
          <a:xfrm>
            <a:off x="5029200" y="4076700"/>
            <a:ext cx="490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N</a:t>
            </a:r>
          </a:p>
        </p:txBody>
      </p:sp>
      <p:sp>
        <p:nvSpPr>
          <p:cNvPr id="23588" name="Text Box 36"/>
          <p:cNvSpPr txBox="1">
            <a:spLocks noChangeArrowheads="1"/>
          </p:cNvSpPr>
          <p:nvPr/>
        </p:nvSpPr>
        <p:spPr bwMode="auto">
          <a:xfrm>
            <a:off x="2544763" y="40767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M</a:t>
            </a:r>
          </a:p>
        </p:txBody>
      </p:sp>
      <p:sp>
        <p:nvSpPr>
          <p:cNvPr id="23589" name="Text Box 37"/>
          <p:cNvSpPr txBox="1">
            <a:spLocks noChangeArrowheads="1"/>
          </p:cNvSpPr>
          <p:nvPr/>
        </p:nvSpPr>
        <p:spPr bwMode="auto">
          <a:xfrm>
            <a:off x="719138" y="2420938"/>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F</a:t>
            </a:r>
          </a:p>
        </p:txBody>
      </p:sp>
      <p:sp>
        <p:nvSpPr>
          <p:cNvPr id="23590" name="Rectangle 38"/>
          <p:cNvSpPr>
            <a:spLocks noChangeArrowheads="1"/>
          </p:cNvSpPr>
          <p:nvPr/>
        </p:nvSpPr>
        <p:spPr bwMode="auto">
          <a:xfrm>
            <a:off x="7056438" y="1876425"/>
            <a:ext cx="513556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tr-TR" sz="2400" b="1">
                <a:solidFill>
                  <a:srgbClr val="FF0000"/>
                </a:solidFill>
                <a:latin typeface="Arial" charset="0"/>
              </a:rPr>
              <a:t>e)  Bölüşüm Etkisi :</a:t>
            </a:r>
          </a:p>
          <a:p>
            <a:pPr marL="342900" indent="-342900"/>
            <a:endParaRPr lang="tr-TR" sz="2400">
              <a:solidFill>
                <a:srgbClr val="000099"/>
              </a:solidFill>
              <a:latin typeface="Arial" charset="0"/>
            </a:endParaRPr>
          </a:p>
          <a:p>
            <a:pPr marL="342900" indent="-342900"/>
            <a:r>
              <a:rPr lang="tr-TR" sz="2400">
                <a:solidFill>
                  <a:srgbClr val="000099"/>
                </a:solidFill>
                <a:latin typeface="Arial" charset="0"/>
              </a:rPr>
              <a:t>	Gümrük tarifeleri, ulusal gelirin tüketicilerden üreticilere yeniden bölüşümüne neden olur. </a:t>
            </a:r>
          </a:p>
          <a:p>
            <a:pPr marL="342900" indent="-342900"/>
            <a:endParaRPr lang="tr-TR" sz="2400">
              <a:solidFill>
                <a:srgbClr val="000099"/>
              </a:solidFill>
              <a:latin typeface="Arial" charset="0"/>
            </a:endParaRPr>
          </a:p>
          <a:p>
            <a:pPr marL="342900" indent="-342900"/>
            <a:r>
              <a:rPr lang="tr-TR" sz="2400">
                <a:solidFill>
                  <a:srgbClr val="000099"/>
                </a:solidFill>
                <a:latin typeface="Arial" charset="0"/>
              </a:rPr>
              <a:t>	</a:t>
            </a:r>
            <a:r>
              <a:rPr lang="tr-TR" sz="2400">
                <a:solidFill>
                  <a:schemeClr val="hlink"/>
                </a:solidFill>
                <a:latin typeface="Arial" charset="0"/>
              </a:rPr>
              <a:t>Bölüşüm etkisi “d” alanı ile gösterilir.</a:t>
            </a:r>
          </a:p>
          <a:p>
            <a:pPr marL="342900" indent="-342900"/>
            <a:r>
              <a:rPr lang="tr-TR" sz="2400">
                <a:solidFill>
                  <a:srgbClr val="000099"/>
                </a:solidFill>
                <a:latin typeface="Arial" charset="0"/>
              </a:rPr>
              <a:t>	</a:t>
            </a:r>
          </a:p>
          <a:p>
            <a:pPr marL="342900" indent="-342900"/>
            <a:r>
              <a:rPr lang="tr-TR" sz="2000">
                <a:solidFill>
                  <a:srgbClr val="000099"/>
                </a:solidFill>
                <a:latin typeface="Arial" charset="0"/>
              </a:rPr>
              <a:t>		</a:t>
            </a:r>
          </a:p>
        </p:txBody>
      </p:sp>
      <p:sp>
        <p:nvSpPr>
          <p:cNvPr id="23591" name="Text Box 39"/>
          <p:cNvSpPr txBox="1">
            <a:spLocks noChangeArrowheads="1"/>
          </p:cNvSpPr>
          <p:nvPr/>
        </p:nvSpPr>
        <p:spPr bwMode="auto">
          <a:xfrm>
            <a:off x="814388" y="5805488"/>
            <a:ext cx="493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Grp="1" noChangeArrowheads="1"/>
          </p:cNvSpPr>
          <p:nvPr>
            <p:ph type="title"/>
          </p:nvPr>
        </p:nvSpPr>
        <p:spPr/>
        <p:txBody>
          <a:bodyPr/>
          <a:lstStyle/>
          <a:p>
            <a:pPr eaLnBrk="1" hangingPunct="1"/>
            <a:r>
              <a:rPr lang="tr-TR" sz="2800" smtClean="0"/>
              <a:t>GÜMRÜK VERGİSİNİN EKONOMİK ETKİLERİ</a:t>
            </a:r>
            <a:br>
              <a:rPr lang="tr-TR" sz="2800" smtClean="0"/>
            </a:br>
            <a:r>
              <a:rPr lang="tr-TR" sz="2800" smtClean="0"/>
              <a:t>A. Dar Anlamda Etkiler Kısmi Denge Yaklaşımı</a:t>
            </a:r>
          </a:p>
        </p:txBody>
      </p:sp>
      <p:sp>
        <p:nvSpPr>
          <p:cNvPr id="24579" name="Rectangle 2" descr="Büyük konfeti"/>
          <p:cNvSpPr>
            <a:spLocks noChangeArrowheads="1"/>
          </p:cNvSpPr>
          <p:nvPr/>
        </p:nvSpPr>
        <p:spPr bwMode="auto">
          <a:xfrm>
            <a:off x="1200150" y="4365625"/>
            <a:ext cx="1631950"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24580" name="AutoShape 3" descr="Açık yukarı köşegen"/>
          <p:cNvSpPr>
            <a:spLocks noChangeArrowheads="1"/>
          </p:cNvSpPr>
          <p:nvPr/>
        </p:nvSpPr>
        <p:spPr bwMode="auto">
          <a:xfrm>
            <a:off x="5135563" y="4365625"/>
            <a:ext cx="768350"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a:t>b</a:t>
            </a:r>
          </a:p>
        </p:txBody>
      </p:sp>
      <p:sp>
        <p:nvSpPr>
          <p:cNvPr id="24582" name="Text Box 5"/>
          <p:cNvSpPr txBox="1">
            <a:spLocks noChangeArrowheads="1"/>
          </p:cNvSpPr>
          <p:nvPr/>
        </p:nvSpPr>
        <p:spPr bwMode="auto">
          <a:xfrm>
            <a:off x="5327650" y="21336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24583" name="Text Box 6"/>
          <p:cNvSpPr txBox="1">
            <a:spLocks noChangeArrowheads="1"/>
          </p:cNvSpPr>
          <p:nvPr/>
        </p:nvSpPr>
        <p:spPr bwMode="auto">
          <a:xfrm>
            <a:off x="719138" y="3573463"/>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P3</a:t>
            </a:r>
          </a:p>
        </p:txBody>
      </p:sp>
      <p:sp>
        <p:nvSpPr>
          <p:cNvPr id="24584" name="Text Box 7"/>
          <p:cNvSpPr txBox="1">
            <a:spLocks noChangeArrowheads="1"/>
          </p:cNvSpPr>
          <p:nvPr/>
        </p:nvSpPr>
        <p:spPr bwMode="auto">
          <a:xfrm>
            <a:off x="6577013" y="4652963"/>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24585" name="Text Box 8"/>
          <p:cNvSpPr txBox="1">
            <a:spLocks noChangeArrowheads="1"/>
          </p:cNvSpPr>
          <p:nvPr/>
        </p:nvSpPr>
        <p:spPr bwMode="auto">
          <a:xfrm>
            <a:off x="1390650" y="2420938"/>
            <a:ext cx="490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T</a:t>
            </a:r>
          </a:p>
        </p:txBody>
      </p:sp>
      <p:sp>
        <p:nvSpPr>
          <p:cNvPr id="24586" name="Text Box 9"/>
          <p:cNvSpPr txBox="1">
            <a:spLocks noChangeArrowheads="1"/>
          </p:cNvSpPr>
          <p:nvPr/>
        </p:nvSpPr>
        <p:spPr bwMode="auto">
          <a:xfrm>
            <a:off x="717550" y="4221163"/>
            <a:ext cx="960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P2</a:t>
            </a:r>
          </a:p>
        </p:txBody>
      </p:sp>
      <p:sp>
        <p:nvSpPr>
          <p:cNvPr id="24587" name="Line 10"/>
          <p:cNvSpPr>
            <a:spLocks noChangeShapeType="1"/>
          </p:cNvSpPr>
          <p:nvPr/>
        </p:nvSpPr>
        <p:spPr bwMode="auto">
          <a:xfrm>
            <a:off x="1204913" y="5813425"/>
            <a:ext cx="5500687"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4588" name="Line 11"/>
          <p:cNvSpPr>
            <a:spLocks noChangeShapeType="1"/>
          </p:cNvSpPr>
          <p:nvPr/>
        </p:nvSpPr>
        <p:spPr bwMode="auto">
          <a:xfrm flipV="1">
            <a:off x="1204913" y="2128838"/>
            <a:ext cx="1587"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4589" name="Text Box 12"/>
          <p:cNvSpPr txBox="1">
            <a:spLocks noChangeArrowheads="1"/>
          </p:cNvSpPr>
          <p:nvPr/>
        </p:nvSpPr>
        <p:spPr bwMode="auto">
          <a:xfrm>
            <a:off x="6288088" y="5949950"/>
            <a:ext cx="140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Miktar</a:t>
            </a:r>
          </a:p>
        </p:txBody>
      </p:sp>
      <p:sp>
        <p:nvSpPr>
          <p:cNvPr id="24590" name="Text Box 13"/>
          <p:cNvSpPr txBox="1">
            <a:spLocks noChangeArrowheads="1"/>
          </p:cNvSpPr>
          <p:nvPr/>
        </p:nvSpPr>
        <p:spPr bwMode="auto">
          <a:xfrm>
            <a:off x="112713" y="2128838"/>
            <a:ext cx="152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Fiyat</a:t>
            </a:r>
          </a:p>
        </p:txBody>
      </p:sp>
      <p:sp>
        <p:nvSpPr>
          <p:cNvPr id="24591" name="Line 14"/>
          <p:cNvSpPr>
            <a:spLocks noChangeShapeType="1"/>
          </p:cNvSpPr>
          <p:nvPr/>
        </p:nvSpPr>
        <p:spPr bwMode="auto">
          <a:xfrm rot="1089205" flipV="1">
            <a:off x="2030413" y="1724025"/>
            <a:ext cx="3171825" cy="4176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4592" name="Line 15"/>
          <p:cNvSpPr>
            <a:spLocks noChangeShapeType="1"/>
          </p:cNvSpPr>
          <p:nvPr/>
        </p:nvSpPr>
        <p:spPr bwMode="auto">
          <a:xfrm>
            <a:off x="1200150" y="2565400"/>
            <a:ext cx="5568950" cy="2519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4593" name="Text Box 16"/>
          <p:cNvSpPr txBox="1">
            <a:spLocks noChangeArrowheads="1"/>
          </p:cNvSpPr>
          <p:nvPr/>
        </p:nvSpPr>
        <p:spPr bwMode="auto">
          <a:xfrm>
            <a:off x="1008063" y="6308725"/>
            <a:ext cx="556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400">
                <a:latin typeface="Tahoma" pitchFamily="34" charset="0"/>
              </a:rPr>
              <a:t>Grafik 1: Gümrük Vergilerinin Kısmi Denge Etkileri</a:t>
            </a:r>
          </a:p>
        </p:txBody>
      </p:sp>
      <p:sp>
        <p:nvSpPr>
          <p:cNvPr id="24594" name="Text Box 17"/>
          <p:cNvSpPr txBox="1">
            <a:spLocks noChangeArrowheads="1"/>
          </p:cNvSpPr>
          <p:nvPr/>
        </p:nvSpPr>
        <p:spPr bwMode="auto">
          <a:xfrm>
            <a:off x="814388" y="5300663"/>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H</a:t>
            </a:r>
          </a:p>
        </p:txBody>
      </p:sp>
      <p:sp>
        <p:nvSpPr>
          <p:cNvPr id="24595" name="Text Box 18"/>
          <p:cNvSpPr txBox="1">
            <a:spLocks noChangeArrowheads="1"/>
          </p:cNvSpPr>
          <p:nvPr/>
        </p:nvSpPr>
        <p:spPr bwMode="auto">
          <a:xfrm>
            <a:off x="4945063" y="5805488"/>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24596" name="Text Box 19"/>
          <p:cNvSpPr txBox="1">
            <a:spLocks noChangeArrowheads="1"/>
          </p:cNvSpPr>
          <p:nvPr/>
        </p:nvSpPr>
        <p:spPr bwMode="auto">
          <a:xfrm>
            <a:off x="719138" y="4581525"/>
            <a:ext cx="671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P1</a:t>
            </a:r>
          </a:p>
        </p:txBody>
      </p:sp>
      <p:sp>
        <p:nvSpPr>
          <p:cNvPr id="24597" name="Text Box 20"/>
          <p:cNvSpPr txBox="1">
            <a:spLocks noChangeArrowheads="1"/>
          </p:cNvSpPr>
          <p:nvPr/>
        </p:nvSpPr>
        <p:spPr bwMode="auto">
          <a:xfrm>
            <a:off x="26400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24598" name="Text Box 21"/>
          <p:cNvSpPr txBox="1">
            <a:spLocks noChangeArrowheads="1"/>
          </p:cNvSpPr>
          <p:nvPr/>
        </p:nvSpPr>
        <p:spPr bwMode="auto">
          <a:xfrm>
            <a:off x="5713413" y="58054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24599" name="Text Box 22"/>
          <p:cNvSpPr txBox="1">
            <a:spLocks noChangeArrowheads="1"/>
          </p:cNvSpPr>
          <p:nvPr/>
        </p:nvSpPr>
        <p:spPr bwMode="auto">
          <a:xfrm>
            <a:off x="2159000" y="5805488"/>
            <a:ext cx="49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24600" name="Rectangle 23" descr="Kesik çizgili dikey"/>
          <p:cNvSpPr>
            <a:spLocks noChangeArrowheads="1"/>
          </p:cNvSpPr>
          <p:nvPr/>
        </p:nvSpPr>
        <p:spPr bwMode="auto">
          <a:xfrm>
            <a:off x="2832100" y="4365625"/>
            <a:ext cx="230346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2800"/>
              <a:t>c</a:t>
            </a:r>
          </a:p>
        </p:txBody>
      </p:sp>
      <p:sp>
        <p:nvSpPr>
          <p:cNvPr id="24601" name="AutoShape 24" descr="Açık yukarı köşegen"/>
          <p:cNvSpPr>
            <a:spLocks noChangeArrowheads="1"/>
          </p:cNvSpPr>
          <p:nvPr/>
        </p:nvSpPr>
        <p:spPr bwMode="auto">
          <a:xfrm rot="-5400000">
            <a:off x="2411413" y="4305300"/>
            <a:ext cx="358775" cy="479425"/>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a:t>a</a:t>
            </a:r>
          </a:p>
        </p:txBody>
      </p:sp>
      <p:sp>
        <p:nvSpPr>
          <p:cNvPr id="24602" name="Line 25"/>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4603" name="Line 26"/>
          <p:cNvSpPr>
            <a:spLocks noChangeShapeType="1"/>
          </p:cNvSpPr>
          <p:nvPr/>
        </p:nvSpPr>
        <p:spPr bwMode="auto">
          <a:xfrm>
            <a:off x="513556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4604" name="Line 27"/>
          <p:cNvSpPr>
            <a:spLocks noChangeShapeType="1"/>
          </p:cNvSpPr>
          <p:nvPr/>
        </p:nvSpPr>
        <p:spPr bwMode="auto">
          <a:xfrm>
            <a:off x="2351088"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4605" name="Line 28"/>
          <p:cNvSpPr>
            <a:spLocks noChangeShapeType="1"/>
          </p:cNvSpPr>
          <p:nvPr/>
        </p:nvSpPr>
        <p:spPr bwMode="auto">
          <a:xfrm>
            <a:off x="590391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4606" name="Line 29"/>
          <p:cNvSpPr>
            <a:spLocks noChangeShapeType="1"/>
          </p:cNvSpPr>
          <p:nvPr/>
        </p:nvSpPr>
        <p:spPr bwMode="auto">
          <a:xfrm flipH="1">
            <a:off x="1200150" y="3716338"/>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4607" name="Text Box 30"/>
          <p:cNvSpPr txBox="1">
            <a:spLocks noChangeArrowheads="1"/>
          </p:cNvSpPr>
          <p:nvPr/>
        </p:nvSpPr>
        <p:spPr bwMode="auto">
          <a:xfrm>
            <a:off x="5122863" y="4724400"/>
            <a:ext cx="490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U</a:t>
            </a:r>
          </a:p>
        </p:txBody>
      </p:sp>
      <p:sp>
        <p:nvSpPr>
          <p:cNvPr id="24608" name="Text Box 31"/>
          <p:cNvSpPr txBox="1">
            <a:spLocks noChangeArrowheads="1"/>
          </p:cNvSpPr>
          <p:nvPr/>
        </p:nvSpPr>
        <p:spPr bwMode="auto">
          <a:xfrm>
            <a:off x="28178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S</a:t>
            </a:r>
          </a:p>
        </p:txBody>
      </p:sp>
      <p:sp>
        <p:nvSpPr>
          <p:cNvPr id="24609" name="Text Box 32"/>
          <p:cNvSpPr txBox="1">
            <a:spLocks noChangeArrowheads="1"/>
          </p:cNvSpPr>
          <p:nvPr/>
        </p:nvSpPr>
        <p:spPr bwMode="auto">
          <a:xfrm>
            <a:off x="5891213" y="47244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R</a:t>
            </a:r>
          </a:p>
        </p:txBody>
      </p:sp>
      <p:sp>
        <p:nvSpPr>
          <p:cNvPr id="24610" name="Text Box 33"/>
          <p:cNvSpPr txBox="1">
            <a:spLocks noChangeArrowheads="1"/>
          </p:cNvSpPr>
          <p:nvPr/>
        </p:nvSpPr>
        <p:spPr bwMode="auto">
          <a:xfrm>
            <a:off x="2336800" y="4724400"/>
            <a:ext cx="49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K</a:t>
            </a:r>
          </a:p>
        </p:txBody>
      </p:sp>
      <p:sp>
        <p:nvSpPr>
          <p:cNvPr id="24611" name="Text Box 34"/>
          <p:cNvSpPr txBox="1">
            <a:spLocks noChangeArrowheads="1"/>
          </p:cNvSpPr>
          <p:nvPr/>
        </p:nvSpPr>
        <p:spPr bwMode="auto">
          <a:xfrm>
            <a:off x="1485900" y="5157788"/>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200" b="1">
                <a:latin typeface="Tahoma" pitchFamily="34" charset="0"/>
              </a:rPr>
              <a:t>A</a:t>
            </a:r>
          </a:p>
        </p:txBody>
      </p:sp>
      <p:sp>
        <p:nvSpPr>
          <p:cNvPr id="24612" name="Text Box 35"/>
          <p:cNvSpPr txBox="1">
            <a:spLocks noChangeArrowheads="1"/>
          </p:cNvSpPr>
          <p:nvPr/>
        </p:nvSpPr>
        <p:spPr bwMode="auto">
          <a:xfrm>
            <a:off x="5029200" y="4076700"/>
            <a:ext cx="490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N</a:t>
            </a:r>
          </a:p>
        </p:txBody>
      </p:sp>
      <p:sp>
        <p:nvSpPr>
          <p:cNvPr id="24613" name="Text Box 36"/>
          <p:cNvSpPr txBox="1">
            <a:spLocks noChangeArrowheads="1"/>
          </p:cNvSpPr>
          <p:nvPr/>
        </p:nvSpPr>
        <p:spPr bwMode="auto">
          <a:xfrm>
            <a:off x="2544763" y="4076700"/>
            <a:ext cx="492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M</a:t>
            </a:r>
          </a:p>
        </p:txBody>
      </p:sp>
      <p:sp>
        <p:nvSpPr>
          <p:cNvPr id="24614" name="Text Box 37"/>
          <p:cNvSpPr txBox="1">
            <a:spLocks noChangeArrowheads="1"/>
          </p:cNvSpPr>
          <p:nvPr/>
        </p:nvSpPr>
        <p:spPr bwMode="auto">
          <a:xfrm>
            <a:off x="719138" y="2420938"/>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F</a:t>
            </a:r>
          </a:p>
        </p:txBody>
      </p:sp>
      <p:sp>
        <p:nvSpPr>
          <p:cNvPr id="24615" name="Text Box 39"/>
          <p:cNvSpPr txBox="1">
            <a:spLocks noChangeArrowheads="1"/>
          </p:cNvSpPr>
          <p:nvPr/>
        </p:nvSpPr>
        <p:spPr bwMode="auto">
          <a:xfrm>
            <a:off x="814388" y="5805488"/>
            <a:ext cx="493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b="1">
                <a:latin typeface="Tahoma" pitchFamily="34" charset="0"/>
              </a:rPr>
              <a:t>O</a:t>
            </a:r>
          </a:p>
        </p:txBody>
      </p:sp>
      <p:sp>
        <p:nvSpPr>
          <p:cNvPr id="24616" name="Rectangle 40"/>
          <p:cNvSpPr>
            <a:spLocks noChangeArrowheads="1"/>
          </p:cNvSpPr>
          <p:nvPr/>
        </p:nvSpPr>
        <p:spPr bwMode="auto">
          <a:xfrm>
            <a:off x="7151688" y="1444625"/>
            <a:ext cx="460851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tr-TR" sz="2400">
                <a:solidFill>
                  <a:srgbClr val="000099"/>
                </a:solidFill>
                <a:latin typeface="Arial" charset="0"/>
              </a:rPr>
              <a:t>Gümrük vergileri toplam 5 etkiye sahiptir.</a:t>
            </a:r>
          </a:p>
          <a:p>
            <a:pPr marL="342900" indent="-342900"/>
            <a:r>
              <a:rPr lang="tr-TR" sz="2400">
                <a:solidFill>
                  <a:srgbClr val="000099"/>
                </a:solidFill>
                <a:latin typeface="Arial" charset="0"/>
              </a:rPr>
              <a:t>a) Üretim Etkisi</a:t>
            </a:r>
          </a:p>
          <a:p>
            <a:pPr marL="342900" indent="-342900"/>
            <a:r>
              <a:rPr lang="tr-TR" sz="2400">
                <a:solidFill>
                  <a:srgbClr val="000099"/>
                </a:solidFill>
                <a:latin typeface="Arial" charset="0"/>
              </a:rPr>
              <a:t>	</a:t>
            </a:r>
            <a:r>
              <a:rPr lang="tr-TR" sz="2400">
                <a:solidFill>
                  <a:srgbClr val="FF0000"/>
                </a:solidFill>
                <a:latin typeface="Arial" charset="0"/>
              </a:rPr>
              <a:t>üretim kaybı a üçgeninin alanı</a:t>
            </a:r>
          </a:p>
          <a:p>
            <a:pPr marL="342900" indent="-342900"/>
            <a:r>
              <a:rPr lang="tr-TR" sz="2400">
                <a:solidFill>
                  <a:srgbClr val="000099"/>
                </a:solidFill>
                <a:latin typeface="Arial" charset="0"/>
              </a:rPr>
              <a:t>b) Tüketim Etkisi</a:t>
            </a:r>
          </a:p>
          <a:p>
            <a:pPr marL="342900" indent="-342900"/>
            <a:r>
              <a:rPr lang="tr-TR" sz="2400">
                <a:solidFill>
                  <a:srgbClr val="000099"/>
                </a:solidFill>
                <a:latin typeface="Arial" charset="0"/>
              </a:rPr>
              <a:t>	</a:t>
            </a:r>
            <a:r>
              <a:rPr lang="tr-TR" sz="2400">
                <a:solidFill>
                  <a:srgbClr val="FF0000"/>
                </a:solidFill>
                <a:latin typeface="Arial" charset="0"/>
              </a:rPr>
              <a:t>tüketim kaybı b üçgeninin alanı	</a:t>
            </a:r>
          </a:p>
          <a:p>
            <a:pPr marL="342900" indent="-342900"/>
            <a:r>
              <a:rPr lang="tr-TR" sz="2400">
                <a:solidFill>
                  <a:srgbClr val="000099"/>
                </a:solidFill>
                <a:latin typeface="Arial" charset="0"/>
              </a:rPr>
              <a:t>c) Dış Ticaret Etkisi</a:t>
            </a:r>
          </a:p>
          <a:p>
            <a:pPr marL="342900" indent="-342900"/>
            <a:r>
              <a:rPr lang="tr-TR" sz="2400">
                <a:solidFill>
                  <a:srgbClr val="000099"/>
                </a:solidFill>
                <a:latin typeface="Arial" charset="0"/>
              </a:rPr>
              <a:t>	</a:t>
            </a:r>
            <a:r>
              <a:rPr lang="tr-TR" sz="2400">
                <a:solidFill>
                  <a:srgbClr val="FF0000"/>
                </a:solidFill>
                <a:latin typeface="Arial" charset="0"/>
              </a:rPr>
              <a:t>a+b alanın toplamı</a:t>
            </a:r>
          </a:p>
          <a:p>
            <a:pPr marL="342900" indent="-342900"/>
            <a:r>
              <a:rPr lang="tr-TR" sz="2400">
                <a:solidFill>
                  <a:srgbClr val="000099"/>
                </a:solidFill>
                <a:latin typeface="Arial" charset="0"/>
              </a:rPr>
              <a:t>d) Gelir Etkisi</a:t>
            </a:r>
          </a:p>
          <a:p>
            <a:pPr marL="342900" indent="-342900"/>
            <a:r>
              <a:rPr lang="tr-TR" sz="2400">
                <a:solidFill>
                  <a:srgbClr val="000099"/>
                </a:solidFill>
                <a:latin typeface="Arial" charset="0"/>
              </a:rPr>
              <a:t>	</a:t>
            </a:r>
            <a:r>
              <a:rPr lang="tr-TR" sz="2400">
                <a:solidFill>
                  <a:srgbClr val="FF0000"/>
                </a:solidFill>
                <a:latin typeface="Arial" charset="0"/>
              </a:rPr>
              <a:t>c alanına</a:t>
            </a:r>
          </a:p>
          <a:p>
            <a:pPr marL="342900" indent="-342900"/>
            <a:r>
              <a:rPr lang="tr-TR" sz="2400">
                <a:solidFill>
                  <a:srgbClr val="000099"/>
                </a:solidFill>
                <a:latin typeface="Arial" charset="0"/>
              </a:rPr>
              <a:t>e) Bölüşüm Etkisi</a:t>
            </a:r>
          </a:p>
          <a:p>
            <a:pPr marL="342900" indent="-342900"/>
            <a:r>
              <a:rPr lang="tr-TR" sz="2400">
                <a:solidFill>
                  <a:srgbClr val="000099"/>
                </a:solidFill>
                <a:latin typeface="Arial" charset="0"/>
              </a:rPr>
              <a:t>	</a:t>
            </a:r>
            <a:r>
              <a:rPr lang="tr-TR" sz="2400">
                <a:solidFill>
                  <a:srgbClr val="FF0000"/>
                </a:solidFill>
                <a:latin typeface="Arial" charset="0"/>
              </a:rPr>
              <a:t>d alanına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63750" y="692150"/>
            <a:ext cx="8229600" cy="1143000"/>
          </a:xfrm>
        </p:spPr>
        <p:txBody>
          <a:bodyPr/>
          <a:lstStyle/>
          <a:p>
            <a:pPr eaLnBrk="1" hangingPunct="1"/>
            <a:r>
              <a:rPr lang="tr-TR" altLang="tr-TR" b="1" smtClean="0">
                <a:solidFill>
                  <a:schemeClr val="accent2"/>
                </a:solidFill>
              </a:rPr>
              <a:t>Dış Ticaret Politikası Araçları</a:t>
            </a:r>
          </a:p>
        </p:txBody>
      </p:sp>
      <p:sp>
        <p:nvSpPr>
          <p:cNvPr id="7172" name="Rectangle 3"/>
          <p:cNvSpPr>
            <a:spLocks noGrp="1" noChangeArrowheads="1"/>
          </p:cNvSpPr>
          <p:nvPr>
            <p:ph idx="1"/>
          </p:nvPr>
        </p:nvSpPr>
        <p:spPr>
          <a:xfrm>
            <a:off x="2063750" y="2332038"/>
            <a:ext cx="9382125" cy="4525962"/>
          </a:xfrm>
        </p:spPr>
        <p:txBody>
          <a:bodyPr/>
          <a:lstStyle/>
          <a:p>
            <a:pPr algn="just" eaLnBrk="1" hangingPunct="1"/>
            <a:r>
              <a:rPr lang="tr-TR" altLang="tr-TR" sz="3200" smtClean="0"/>
              <a:t>Tarifeler (tariffs)</a:t>
            </a:r>
          </a:p>
          <a:p>
            <a:pPr eaLnBrk="1" hangingPunct="1"/>
            <a:r>
              <a:rPr lang="tr-TR" altLang="tr-TR" sz="3200" smtClean="0"/>
              <a:t>Tarife Dışı Önlemler (non-tariff measures)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tr-TR" altLang="tr-TR" sz="2400" b="1" smtClean="0">
                <a:solidFill>
                  <a:schemeClr val="tx1"/>
                </a:solidFill>
                <a:latin typeface="Tahoma" pitchFamily="34" charset="0"/>
                <a:cs typeface="Tahoma" pitchFamily="34" charset="0"/>
              </a:rPr>
              <a:t>Tarifenin Maliyetleri ve Yararları</a:t>
            </a:r>
            <a:endParaRPr lang="en-US" altLang="tr-TR" sz="2400" b="1" smtClean="0">
              <a:solidFill>
                <a:schemeClr val="tx1"/>
              </a:solidFill>
              <a:latin typeface="Tahoma" pitchFamily="34" charset="0"/>
              <a:cs typeface="Tahoma" pitchFamily="34" charset="0"/>
            </a:endParaRPr>
          </a:p>
        </p:txBody>
      </p:sp>
      <p:sp>
        <p:nvSpPr>
          <p:cNvPr id="25604" name="Rectangle 3"/>
          <p:cNvSpPr>
            <a:spLocks noGrp="1" noChangeArrowheads="1"/>
          </p:cNvSpPr>
          <p:nvPr>
            <p:ph idx="1"/>
          </p:nvPr>
        </p:nvSpPr>
        <p:spPr/>
        <p:txBody>
          <a:bodyPr/>
          <a:lstStyle/>
          <a:p>
            <a:pPr eaLnBrk="1" hangingPunct="1">
              <a:lnSpc>
                <a:spcPct val="150000"/>
              </a:lnSpc>
              <a:spcBef>
                <a:spcPct val="0"/>
              </a:spcBef>
            </a:pPr>
            <a:r>
              <a:rPr lang="tr-TR" altLang="tr-TR" sz="2400" smtClean="0">
                <a:latin typeface="Tahoma" pitchFamily="34" charset="0"/>
                <a:cs typeface="Tahoma" pitchFamily="34" charset="0"/>
              </a:rPr>
              <a:t>Tarife, ithalatçı ülkede fiyatı yükselttiği için, bu ülkedeki tüketicilere zarar verirken; bu ülkedeki üreticilere ise yarar sağlar. </a:t>
            </a:r>
            <a:endParaRPr lang="en-US" altLang="tr-TR" sz="2400" smtClean="0">
              <a:latin typeface="Tahoma" pitchFamily="34" charset="0"/>
              <a:cs typeface="Tahoma" pitchFamily="34" charset="0"/>
            </a:endParaRPr>
          </a:p>
          <a:p>
            <a:pPr eaLnBrk="1" hangingPunct="1">
              <a:lnSpc>
                <a:spcPct val="150000"/>
              </a:lnSpc>
              <a:spcBef>
                <a:spcPct val="0"/>
              </a:spcBef>
            </a:pPr>
            <a:r>
              <a:rPr lang="tr-TR" altLang="tr-TR" sz="2400" smtClean="0">
                <a:latin typeface="Tahoma" pitchFamily="34" charset="0"/>
                <a:cs typeface="Tahoma" pitchFamily="34" charset="0"/>
              </a:rPr>
              <a:t>İlave olarak, hükümet tarife geliri elde eder.</a:t>
            </a:r>
            <a:endParaRPr lang="en-US" altLang="tr-TR" sz="2400" smtClean="0">
              <a:latin typeface="Tahoma" pitchFamily="34" charset="0"/>
              <a:cs typeface="Tahoma" pitchFamily="34" charset="0"/>
            </a:endParaRPr>
          </a:p>
          <a:p>
            <a:pPr eaLnBrk="1" hangingPunct="1">
              <a:lnSpc>
                <a:spcPct val="150000"/>
              </a:lnSpc>
              <a:spcBef>
                <a:spcPct val="0"/>
              </a:spcBef>
            </a:pPr>
            <a:r>
              <a:rPr lang="tr-TR" altLang="tr-TR" sz="2400" smtClean="0">
                <a:latin typeface="Tahoma" pitchFamily="34" charset="0"/>
                <a:cs typeface="Tahoma" pitchFamily="34" charset="0"/>
              </a:rPr>
              <a:t>Bu maliyet ve yararlar nasıl ölçülür? </a:t>
            </a:r>
            <a:endParaRPr lang="en-US" altLang="tr-TR" sz="2400" smtClean="0">
              <a:latin typeface="Tahoma" pitchFamily="34" charset="0"/>
              <a:cs typeface="Tahoma" pitchFamily="34" charset="0"/>
            </a:endParaRPr>
          </a:p>
          <a:p>
            <a:pPr eaLnBrk="1" hangingPunct="1">
              <a:lnSpc>
                <a:spcPct val="150000"/>
              </a:lnSpc>
              <a:spcBef>
                <a:spcPct val="0"/>
              </a:spcBef>
            </a:pPr>
            <a:r>
              <a:rPr lang="tr-TR" altLang="tr-TR" sz="2400" smtClean="0">
                <a:latin typeface="Tahoma" pitchFamily="34" charset="0"/>
                <a:cs typeface="Tahoma" pitchFamily="34" charset="0"/>
              </a:rPr>
              <a:t>Tüketici ve üretici fazlasından yararlanarak açıklayabiliriz. </a:t>
            </a:r>
            <a:endParaRPr lang="en-US" altLang="tr-TR" sz="2400" smtClean="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p:txBody>
          <a:bodyPr/>
          <a:lstStyle/>
          <a:p>
            <a:pPr eaLnBrk="1" hangingPunct="1"/>
            <a:r>
              <a:rPr lang="tr-TR" sz="2800" dirty="0" smtClean="0"/>
              <a:t>GÜMRÜK VERGİSİNİN EKONOMİK ETKİLERİ </a:t>
            </a:r>
            <a:br>
              <a:rPr lang="tr-TR" sz="2800" dirty="0" smtClean="0"/>
            </a:br>
            <a:r>
              <a:rPr lang="tr-TR" sz="2800" dirty="0" smtClean="0"/>
              <a:t>B- Tarifelerin Rant Etkisi</a:t>
            </a:r>
          </a:p>
        </p:txBody>
      </p:sp>
      <p:sp>
        <p:nvSpPr>
          <p:cNvPr id="26628" name="Text Box 7"/>
          <p:cNvSpPr txBox="1">
            <a:spLocks noChangeArrowheads="1"/>
          </p:cNvSpPr>
          <p:nvPr/>
        </p:nvSpPr>
        <p:spPr bwMode="auto">
          <a:xfrm>
            <a:off x="3371850" y="3767138"/>
            <a:ext cx="255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T</a:t>
            </a:r>
          </a:p>
        </p:txBody>
      </p:sp>
      <p:sp>
        <p:nvSpPr>
          <p:cNvPr id="26629" name="Text Box 8"/>
          <p:cNvSpPr txBox="1">
            <a:spLocks noChangeArrowheads="1"/>
          </p:cNvSpPr>
          <p:nvPr/>
        </p:nvSpPr>
        <p:spPr bwMode="auto">
          <a:xfrm>
            <a:off x="731838" y="2205038"/>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T</a:t>
            </a:r>
          </a:p>
        </p:txBody>
      </p:sp>
      <p:sp>
        <p:nvSpPr>
          <p:cNvPr id="26630" name="Text Box 9"/>
          <p:cNvSpPr txBox="1">
            <a:spLocks noChangeArrowheads="1"/>
          </p:cNvSpPr>
          <p:nvPr/>
        </p:nvSpPr>
        <p:spPr bwMode="auto">
          <a:xfrm>
            <a:off x="158750" y="3476625"/>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P2</a:t>
            </a:r>
          </a:p>
        </p:txBody>
      </p:sp>
      <p:sp>
        <p:nvSpPr>
          <p:cNvPr id="26631" name="Line 10"/>
          <p:cNvSpPr>
            <a:spLocks noChangeShapeType="1"/>
          </p:cNvSpPr>
          <p:nvPr/>
        </p:nvSpPr>
        <p:spPr bwMode="auto">
          <a:xfrm>
            <a:off x="569913" y="4519613"/>
            <a:ext cx="2867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6632" name="Line 11"/>
          <p:cNvSpPr>
            <a:spLocks noChangeShapeType="1"/>
          </p:cNvSpPr>
          <p:nvPr/>
        </p:nvSpPr>
        <p:spPr bwMode="auto">
          <a:xfrm flipV="1">
            <a:off x="569913" y="2133600"/>
            <a:ext cx="1587" cy="2386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6633" name="Text Box 12"/>
          <p:cNvSpPr txBox="1">
            <a:spLocks noChangeArrowheads="1"/>
          </p:cNvSpPr>
          <p:nvPr/>
        </p:nvSpPr>
        <p:spPr bwMode="auto">
          <a:xfrm>
            <a:off x="3214688" y="4581525"/>
            <a:ext cx="1154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Miktar</a:t>
            </a:r>
          </a:p>
        </p:txBody>
      </p:sp>
      <p:sp>
        <p:nvSpPr>
          <p:cNvPr id="26634" name="Text Box 13"/>
          <p:cNvSpPr txBox="1">
            <a:spLocks noChangeArrowheads="1"/>
          </p:cNvSpPr>
          <p:nvPr/>
        </p:nvSpPr>
        <p:spPr bwMode="auto">
          <a:xfrm>
            <a:off x="-101600" y="2133600"/>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Fiyat</a:t>
            </a:r>
          </a:p>
        </p:txBody>
      </p:sp>
      <p:sp>
        <p:nvSpPr>
          <p:cNvPr id="26635" name="Text Box 16"/>
          <p:cNvSpPr txBox="1">
            <a:spLocks noChangeArrowheads="1"/>
          </p:cNvSpPr>
          <p:nvPr/>
        </p:nvSpPr>
        <p:spPr bwMode="auto">
          <a:xfrm>
            <a:off x="468313" y="4840288"/>
            <a:ext cx="2903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a:latin typeface="Tahoma" pitchFamily="34" charset="0"/>
              </a:rPr>
              <a:t>Grafik 2: Tarifelerin Rant Etkileri</a:t>
            </a:r>
          </a:p>
        </p:txBody>
      </p:sp>
      <p:sp>
        <p:nvSpPr>
          <p:cNvPr id="26636" name="Text Box 18"/>
          <p:cNvSpPr txBox="1">
            <a:spLocks noChangeArrowheads="1"/>
          </p:cNvSpPr>
          <p:nvPr/>
        </p:nvSpPr>
        <p:spPr bwMode="auto">
          <a:xfrm>
            <a:off x="2519363" y="4513263"/>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U</a:t>
            </a:r>
          </a:p>
        </p:txBody>
      </p:sp>
      <p:sp>
        <p:nvSpPr>
          <p:cNvPr id="26637" name="Text Box 20"/>
          <p:cNvSpPr txBox="1">
            <a:spLocks noChangeArrowheads="1"/>
          </p:cNvSpPr>
          <p:nvPr/>
        </p:nvSpPr>
        <p:spPr bwMode="auto">
          <a:xfrm>
            <a:off x="160338" y="3686175"/>
            <a:ext cx="654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P1</a:t>
            </a:r>
          </a:p>
        </p:txBody>
      </p:sp>
      <p:sp>
        <p:nvSpPr>
          <p:cNvPr id="26638" name="Text Box 22"/>
          <p:cNvSpPr txBox="1">
            <a:spLocks noChangeArrowheads="1"/>
          </p:cNvSpPr>
          <p:nvPr/>
        </p:nvSpPr>
        <p:spPr bwMode="auto">
          <a:xfrm>
            <a:off x="2921000" y="4513263"/>
            <a:ext cx="255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R</a:t>
            </a:r>
          </a:p>
        </p:txBody>
      </p:sp>
      <p:sp>
        <p:nvSpPr>
          <p:cNvPr id="26639" name="Line 27"/>
          <p:cNvSpPr>
            <a:spLocks noChangeShapeType="1"/>
          </p:cNvSpPr>
          <p:nvPr/>
        </p:nvSpPr>
        <p:spPr bwMode="auto">
          <a:xfrm>
            <a:off x="2620963" y="3813175"/>
            <a:ext cx="0" cy="700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6640" name="Line 29"/>
          <p:cNvSpPr>
            <a:spLocks noChangeShapeType="1"/>
          </p:cNvSpPr>
          <p:nvPr/>
        </p:nvSpPr>
        <p:spPr bwMode="auto">
          <a:xfrm>
            <a:off x="3021013" y="3813175"/>
            <a:ext cx="0" cy="700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6641" name="Text Box 31"/>
          <p:cNvSpPr txBox="1">
            <a:spLocks noChangeArrowheads="1"/>
          </p:cNvSpPr>
          <p:nvPr/>
        </p:nvSpPr>
        <p:spPr bwMode="auto">
          <a:xfrm>
            <a:off x="2611438" y="3813175"/>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U</a:t>
            </a:r>
          </a:p>
        </p:txBody>
      </p:sp>
      <p:sp>
        <p:nvSpPr>
          <p:cNvPr id="26642" name="Text Box 33"/>
          <p:cNvSpPr txBox="1">
            <a:spLocks noChangeArrowheads="1"/>
          </p:cNvSpPr>
          <p:nvPr/>
        </p:nvSpPr>
        <p:spPr bwMode="auto">
          <a:xfrm>
            <a:off x="3011488" y="3813175"/>
            <a:ext cx="258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R</a:t>
            </a:r>
          </a:p>
        </p:txBody>
      </p:sp>
      <p:sp>
        <p:nvSpPr>
          <p:cNvPr id="26643" name="Text Box 38"/>
          <p:cNvSpPr txBox="1">
            <a:spLocks noChangeArrowheads="1"/>
          </p:cNvSpPr>
          <p:nvPr/>
        </p:nvSpPr>
        <p:spPr bwMode="auto">
          <a:xfrm>
            <a:off x="215900" y="2322513"/>
            <a:ext cx="349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F</a:t>
            </a:r>
          </a:p>
        </p:txBody>
      </p:sp>
      <p:sp>
        <p:nvSpPr>
          <p:cNvPr id="26644" name="Rectangle 40" descr="Koyu yukarı köşegen"/>
          <p:cNvSpPr>
            <a:spLocks noChangeArrowheads="1"/>
          </p:cNvSpPr>
          <p:nvPr/>
        </p:nvSpPr>
        <p:spPr bwMode="auto">
          <a:xfrm>
            <a:off x="566738" y="3575050"/>
            <a:ext cx="2454275" cy="231775"/>
          </a:xfrm>
          <a:prstGeom prst="rect">
            <a:avLst/>
          </a:prstGeom>
          <a:pattFill prst="dkUpDiag">
            <a:fgClr>
              <a:srgbClr val="777777"/>
            </a:fgClr>
            <a:bgClr>
              <a:schemeClr val="bg1"/>
            </a:bgClr>
          </a:pattFill>
          <a:ln w="9525" algn="ctr">
            <a:solidFill>
              <a:schemeClr val="tx1"/>
            </a:solidFill>
            <a:miter lim="800000"/>
            <a:headEnd/>
            <a:tailEnd/>
          </a:ln>
        </p:spPr>
        <p:txBody>
          <a:bodyPr rot="10800000" wrap="none" anchor="ctr"/>
          <a:lstStyle/>
          <a:p>
            <a:endParaRPr lang="tr-TR"/>
          </a:p>
        </p:txBody>
      </p:sp>
      <p:sp>
        <p:nvSpPr>
          <p:cNvPr id="26645" name="AutoShape 41"/>
          <p:cNvSpPr>
            <a:spLocks noChangeArrowheads="1"/>
          </p:cNvSpPr>
          <p:nvPr/>
        </p:nvSpPr>
        <p:spPr bwMode="auto">
          <a:xfrm rot="10201993">
            <a:off x="2468563" y="3395663"/>
            <a:ext cx="603250" cy="465137"/>
          </a:xfrm>
          <a:prstGeom prst="rtTriangl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tr-TR"/>
          </a:p>
        </p:txBody>
      </p:sp>
      <p:sp>
        <p:nvSpPr>
          <p:cNvPr id="26646" name="Text Box 36"/>
          <p:cNvSpPr txBox="1">
            <a:spLocks noChangeArrowheads="1"/>
          </p:cNvSpPr>
          <p:nvPr/>
        </p:nvSpPr>
        <p:spPr bwMode="auto">
          <a:xfrm>
            <a:off x="2563813" y="3394075"/>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N</a:t>
            </a:r>
          </a:p>
        </p:txBody>
      </p:sp>
      <p:sp>
        <p:nvSpPr>
          <p:cNvPr id="26647" name="AutoShape 42"/>
          <p:cNvSpPr>
            <a:spLocks noChangeArrowheads="1"/>
          </p:cNvSpPr>
          <p:nvPr/>
        </p:nvSpPr>
        <p:spPr bwMode="auto">
          <a:xfrm>
            <a:off x="576263" y="2339975"/>
            <a:ext cx="2044700" cy="1241425"/>
          </a:xfrm>
          <a:prstGeom prst="rtTriangle">
            <a:avLst/>
          </a:prstGeom>
          <a:solidFill>
            <a:srgbClr val="808080"/>
          </a:solidFill>
          <a:ln w="9525" algn="ctr">
            <a:solidFill>
              <a:schemeClr val="tx1"/>
            </a:solidFill>
            <a:miter lim="800000"/>
            <a:headEnd/>
            <a:tailEnd/>
          </a:ln>
        </p:spPr>
        <p:txBody>
          <a:bodyPr rot="10800000" wrap="none" anchor="ctr"/>
          <a:lstStyle/>
          <a:p>
            <a:endParaRPr lang="tr-TR"/>
          </a:p>
        </p:txBody>
      </p:sp>
      <p:sp>
        <p:nvSpPr>
          <p:cNvPr id="26648" name="Line 15"/>
          <p:cNvSpPr>
            <a:spLocks noChangeShapeType="1"/>
          </p:cNvSpPr>
          <p:nvPr/>
        </p:nvSpPr>
        <p:spPr bwMode="auto">
          <a:xfrm>
            <a:off x="576263" y="2339975"/>
            <a:ext cx="2895600" cy="1706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649" name="Text Box 112"/>
          <p:cNvSpPr txBox="1">
            <a:spLocks noChangeArrowheads="1"/>
          </p:cNvSpPr>
          <p:nvPr/>
        </p:nvSpPr>
        <p:spPr bwMode="auto">
          <a:xfrm>
            <a:off x="5365750" y="4564063"/>
            <a:ext cx="73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S</a:t>
            </a:r>
          </a:p>
        </p:txBody>
      </p:sp>
      <p:sp>
        <p:nvSpPr>
          <p:cNvPr id="26650" name="Text Box 113"/>
          <p:cNvSpPr txBox="1">
            <a:spLocks noChangeArrowheads="1"/>
          </p:cNvSpPr>
          <p:nvPr/>
        </p:nvSpPr>
        <p:spPr bwMode="auto">
          <a:xfrm>
            <a:off x="4589463" y="2251075"/>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T</a:t>
            </a:r>
          </a:p>
        </p:txBody>
      </p:sp>
      <p:sp>
        <p:nvSpPr>
          <p:cNvPr id="26651" name="Text Box 114"/>
          <p:cNvSpPr txBox="1">
            <a:spLocks noChangeArrowheads="1"/>
          </p:cNvSpPr>
          <p:nvPr/>
        </p:nvSpPr>
        <p:spPr bwMode="auto">
          <a:xfrm>
            <a:off x="4006850" y="3448050"/>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P2</a:t>
            </a:r>
          </a:p>
        </p:txBody>
      </p:sp>
      <p:sp>
        <p:nvSpPr>
          <p:cNvPr id="26652" name="Line 115"/>
          <p:cNvSpPr>
            <a:spLocks noChangeShapeType="1"/>
          </p:cNvSpPr>
          <p:nvPr/>
        </p:nvSpPr>
        <p:spPr bwMode="auto">
          <a:xfrm>
            <a:off x="4425950" y="4565650"/>
            <a:ext cx="28686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6653" name="Line 116"/>
          <p:cNvSpPr>
            <a:spLocks noChangeShapeType="1"/>
          </p:cNvSpPr>
          <p:nvPr/>
        </p:nvSpPr>
        <p:spPr bwMode="auto">
          <a:xfrm flipV="1">
            <a:off x="4425950" y="2179638"/>
            <a:ext cx="1588" cy="2386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6654" name="Text Box 117"/>
          <p:cNvSpPr txBox="1">
            <a:spLocks noChangeArrowheads="1"/>
          </p:cNvSpPr>
          <p:nvPr/>
        </p:nvSpPr>
        <p:spPr bwMode="auto">
          <a:xfrm>
            <a:off x="6288088" y="4652963"/>
            <a:ext cx="1228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Miktar</a:t>
            </a:r>
          </a:p>
        </p:txBody>
      </p:sp>
      <p:sp>
        <p:nvSpPr>
          <p:cNvPr id="26655" name="Text Box 118"/>
          <p:cNvSpPr txBox="1">
            <a:spLocks noChangeArrowheads="1"/>
          </p:cNvSpPr>
          <p:nvPr/>
        </p:nvSpPr>
        <p:spPr bwMode="auto">
          <a:xfrm>
            <a:off x="3754438" y="2179638"/>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Fiyat</a:t>
            </a:r>
          </a:p>
        </p:txBody>
      </p:sp>
      <p:sp>
        <p:nvSpPr>
          <p:cNvPr id="26656" name="Text Box 120"/>
          <p:cNvSpPr txBox="1">
            <a:spLocks noChangeArrowheads="1"/>
          </p:cNvSpPr>
          <p:nvPr/>
        </p:nvSpPr>
        <p:spPr bwMode="auto">
          <a:xfrm>
            <a:off x="4087813" y="3957638"/>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H</a:t>
            </a:r>
          </a:p>
        </p:txBody>
      </p:sp>
      <p:sp>
        <p:nvSpPr>
          <p:cNvPr id="26657" name="Text Box 121"/>
          <p:cNvSpPr txBox="1">
            <a:spLocks noChangeArrowheads="1"/>
          </p:cNvSpPr>
          <p:nvPr/>
        </p:nvSpPr>
        <p:spPr bwMode="auto">
          <a:xfrm>
            <a:off x="4006850" y="3689350"/>
            <a:ext cx="490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P1</a:t>
            </a:r>
          </a:p>
        </p:txBody>
      </p:sp>
      <p:sp>
        <p:nvSpPr>
          <p:cNvPr id="26658" name="Text Box 122"/>
          <p:cNvSpPr txBox="1">
            <a:spLocks noChangeArrowheads="1"/>
          </p:cNvSpPr>
          <p:nvPr/>
        </p:nvSpPr>
        <p:spPr bwMode="auto">
          <a:xfrm>
            <a:off x="4894263" y="3824288"/>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L</a:t>
            </a:r>
          </a:p>
        </p:txBody>
      </p:sp>
      <p:sp>
        <p:nvSpPr>
          <p:cNvPr id="26659" name="Line 123"/>
          <p:cNvSpPr>
            <a:spLocks noChangeShapeType="1"/>
          </p:cNvSpPr>
          <p:nvPr/>
        </p:nvSpPr>
        <p:spPr bwMode="auto">
          <a:xfrm>
            <a:off x="4894263" y="3890963"/>
            <a:ext cx="0" cy="7000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6660" name="Line 124"/>
          <p:cNvSpPr>
            <a:spLocks noChangeShapeType="1"/>
          </p:cNvSpPr>
          <p:nvPr/>
        </p:nvSpPr>
        <p:spPr bwMode="auto">
          <a:xfrm>
            <a:off x="5486400" y="3552825"/>
            <a:ext cx="0" cy="10382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6661" name="Text Box 125"/>
          <p:cNvSpPr txBox="1">
            <a:spLocks noChangeArrowheads="1"/>
          </p:cNvSpPr>
          <p:nvPr/>
        </p:nvSpPr>
        <p:spPr bwMode="auto">
          <a:xfrm>
            <a:off x="6464300" y="3082925"/>
            <a:ext cx="414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A</a:t>
            </a:r>
          </a:p>
        </p:txBody>
      </p:sp>
      <p:sp>
        <p:nvSpPr>
          <p:cNvPr id="26662" name="Text Box 126"/>
          <p:cNvSpPr txBox="1">
            <a:spLocks noChangeArrowheads="1"/>
          </p:cNvSpPr>
          <p:nvPr/>
        </p:nvSpPr>
        <p:spPr bwMode="auto">
          <a:xfrm>
            <a:off x="4737100" y="4564063"/>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K</a:t>
            </a:r>
          </a:p>
        </p:txBody>
      </p:sp>
      <p:sp>
        <p:nvSpPr>
          <p:cNvPr id="26663" name="Text Box 127"/>
          <p:cNvSpPr txBox="1">
            <a:spLocks noChangeArrowheads="1"/>
          </p:cNvSpPr>
          <p:nvPr/>
        </p:nvSpPr>
        <p:spPr bwMode="auto">
          <a:xfrm>
            <a:off x="4070350" y="2368550"/>
            <a:ext cx="350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F</a:t>
            </a:r>
          </a:p>
        </p:txBody>
      </p:sp>
      <p:sp>
        <p:nvSpPr>
          <p:cNvPr id="26664" name="AutoShape 129"/>
          <p:cNvSpPr>
            <a:spLocks noChangeArrowheads="1"/>
          </p:cNvSpPr>
          <p:nvPr/>
        </p:nvSpPr>
        <p:spPr bwMode="auto">
          <a:xfrm rot="5400000">
            <a:off x="4675188" y="3302000"/>
            <a:ext cx="517525" cy="1019175"/>
          </a:xfrm>
          <a:prstGeom prst="rtTriangle">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tr-TR"/>
          </a:p>
        </p:txBody>
      </p:sp>
      <p:sp>
        <p:nvSpPr>
          <p:cNvPr id="26665" name="Text Box 130"/>
          <p:cNvSpPr txBox="1">
            <a:spLocks noChangeArrowheads="1"/>
          </p:cNvSpPr>
          <p:nvPr/>
        </p:nvSpPr>
        <p:spPr bwMode="auto">
          <a:xfrm>
            <a:off x="5443538" y="3824288"/>
            <a:ext cx="258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N</a:t>
            </a:r>
          </a:p>
        </p:txBody>
      </p:sp>
      <p:sp>
        <p:nvSpPr>
          <p:cNvPr id="26666" name="Line 132"/>
          <p:cNvSpPr>
            <a:spLocks noChangeShapeType="1"/>
          </p:cNvSpPr>
          <p:nvPr/>
        </p:nvSpPr>
        <p:spPr bwMode="auto">
          <a:xfrm flipH="1">
            <a:off x="4424363" y="3149600"/>
            <a:ext cx="1962150" cy="896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667" name="Line 133"/>
          <p:cNvSpPr>
            <a:spLocks noChangeShapeType="1"/>
          </p:cNvSpPr>
          <p:nvPr/>
        </p:nvSpPr>
        <p:spPr bwMode="auto">
          <a:xfrm>
            <a:off x="4424363" y="3552825"/>
            <a:ext cx="1962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6668" name="Line 134"/>
          <p:cNvSpPr>
            <a:spLocks noChangeShapeType="1"/>
          </p:cNvSpPr>
          <p:nvPr/>
        </p:nvSpPr>
        <p:spPr bwMode="auto">
          <a:xfrm>
            <a:off x="4424363" y="3824288"/>
            <a:ext cx="1962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6669" name="Text Box 135"/>
          <p:cNvSpPr txBox="1">
            <a:spLocks noChangeArrowheads="1"/>
          </p:cNvSpPr>
          <p:nvPr/>
        </p:nvSpPr>
        <p:spPr bwMode="auto">
          <a:xfrm>
            <a:off x="5365750" y="3284538"/>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M</a:t>
            </a:r>
          </a:p>
        </p:txBody>
      </p:sp>
      <p:sp>
        <p:nvSpPr>
          <p:cNvPr id="26670" name="Text Box 136"/>
          <p:cNvSpPr txBox="1">
            <a:spLocks noChangeArrowheads="1"/>
          </p:cNvSpPr>
          <p:nvPr/>
        </p:nvSpPr>
        <p:spPr bwMode="auto">
          <a:xfrm>
            <a:off x="4424363" y="40259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A</a:t>
            </a:r>
          </a:p>
        </p:txBody>
      </p:sp>
      <p:sp>
        <p:nvSpPr>
          <p:cNvPr id="26671" name="Text Box 138"/>
          <p:cNvSpPr txBox="1">
            <a:spLocks noChangeArrowheads="1"/>
          </p:cNvSpPr>
          <p:nvPr/>
        </p:nvSpPr>
        <p:spPr bwMode="auto">
          <a:xfrm>
            <a:off x="4929188" y="4708525"/>
            <a:ext cx="258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K</a:t>
            </a:r>
          </a:p>
        </p:txBody>
      </p:sp>
      <p:sp>
        <p:nvSpPr>
          <p:cNvPr id="26672" name="Text Box 139"/>
          <p:cNvSpPr txBox="1">
            <a:spLocks noChangeArrowheads="1"/>
          </p:cNvSpPr>
          <p:nvPr/>
        </p:nvSpPr>
        <p:spPr bwMode="auto">
          <a:xfrm>
            <a:off x="4176713" y="4543425"/>
            <a:ext cx="287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O</a:t>
            </a:r>
          </a:p>
        </p:txBody>
      </p:sp>
      <p:sp>
        <p:nvSpPr>
          <p:cNvPr id="26673" name="Text Box 140"/>
          <p:cNvSpPr txBox="1">
            <a:spLocks noChangeArrowheads="1"/>
          </p:cNvSpPr>
          <p:nvPr/>
        </p:nvSpPr>
        <p:spPr bwMode="auto">
          <a:xfrm>
            <a:off x="334963" y="4508500"/>
            <a:ext cx="577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O</a:t>
            </a:r>
          </a:p>
        </p:txBody>
      </p:sp>
      <p:sp>
        <p:nvSpPr>
          <p:cNvPr id="26674" name="Rectangle 141"/>
          <p:cNvSpPr>
            <a:spLocks noChangeArrowheads="1"/>
          </p:cNvSpPr>
          <p:nvPr/>
        </p:nvSpPr>
        <p:spPr bwMode="auto">
          <a:xfrm>
            <a:off x="6671469" y="1314450"/>
            <a:ext cx="54229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tr-TR" sz="2400" dirty="0">
                <a:solidFill>
                  <a:schemeClr val="hlink"/>
                </a:solidFill>
                <a:latin typeface="Arial" charset="0"/>
              </a:rPr>
              <a:t>	</a:t>
            </a:r>
            <a:r>
              <a:rPr lang="tr-TR" sz="2400" dirty="0">
                <a:solidFill>
                  <a:srgbClr val="FF0000"/>
                </a:solidFill>
                <a:latin typeface="Arial" charset="0"/>
              </a:rPr>
              <a:t>Tüketici Rantı</a:t>
            </a:r>
          </a:p>
          <a:p>
            <a:pPr marL="342900" indent="-342900"/>
            <a:endParaRPr lang="tr-TR" sz="2400" dirty="0">
              <a:solidFill>
                <a:schemeClr val="hlink"/>
              </a:solidFill>
              <a:latin typeface="Arial" charset="0"/>
            </a:endParaRPr>
          </a:p>
          <a:p>
            <a:pPr marL="342900" indent="-342900"/>
            <a:r>
              <a:rPr lang="tr-TR" sz="2400" dirty="0">
                <a:solidFill>
                  <a:srgbClr val="000099"/>
                </a:solidFill>
                <a:latin typeface="Arial" charset="0"/>
              </a:rPr>
              <a:t>	Tüketicilerin bir malın bir birimi için vermeye razı olacakları en yüksek fiyatlarla gerçekte ödedikleri fiyat arsındaki farktır. </a:t>
            </a:r>
          </a:p>
          <a:p>
            <a:pPr marL="342900" indent="-342900"/>
            <a:endParaRPr lang="tr-TR" sz="2400" dirty="0">
              <a:solidFill>
                <a:srgbClr val="000099"/>
              </a:solidFill>
              <a:latin typeface="Arial" charset="0"/>
            </a:endParaRPr>
          </a:p>
          <a:p>
            <a:pPr marL="342900" indent="-342900"/>
            <a:r>
              <a:rPr lang="tr-TR" sz="2400" dirty="0">
                <a:solidFill>
                  <a:srgbClr val="000099"/>
                </a:solidFill>
                <a:latin typeface="Arial" charset="0"/>
              </a:rPr>
              <a:t>	Tarifeler yokken ülkedeki fiyatın P1 dünya fiyatına eşit olduğu durumda tüketici rantı P1FR alanına eşittir.</a:t>
            </a:r>
          </a:p>
          <a:p>
            <a:pPr marL="342900" indent="-342900"/>
            <a:r>
              <a:rPr lang="tr-TR" sz="2400" dirty="0">
                <a:solidFill>
                  <a:srgbClr val="000099"/>
                </a:solidFill>
                <a:latin typeface="Arial" charset="0"/>
              </a:rPr>
              <a:t> </a:t>
            </a:r>
          </a:p>
          <a:p>
            <a:pPr marL="342900" indent="-342900"/>
            <a:r>
              <a:rPr lang="tr-TR" sz="2400" dirty="0">
                <a:solidFill>
                  <a:schemeClr val="hlink"/>
                </a:solidFill>
                <a:latin typeface="Arial" charset="0"/>
              </a:rPr>
              <a:t>	</a:t>
            </a:r>
            <a:r>
              <a:rPr lang="tr-TR" sz="2400" dirty="0">
                <a:solidFill>
                  <a:srgbClr val="FF0000"/>
                </a:solidFill>
                <a:latin typeface="Arial" charset="0"/>
              </a:rPr>
              <a:t>P1P2 tutarında bir tarife konulduğunda fiyatlar P2 ye çıkar ve tüketici rantı P2FN olur.</a:t>
            </a:r>
            <a:r>
              <a:rPr lang="tr-TR" dirty="0">
                <a:solidFill>
                  <a:srgbClr val="FF0000"/>
                </a:solidFill>
                <a:latin typeface="Arial" charset="0"/>
              </a:rPr>
              <a:t>	</a:t>
            </a:r>
            <a:r>
              <a:rPr lang="tr-TR" dirty="0">
                <a:solidFill>
                  <a:srgbClr val="000099"/>
                </a:solidFill>
                <a:latin typeface="Arial"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3371850" y="3767138"/>
            <a:ext cx="255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T</a:t>
            </a:r>
          </a:p>
        </p:txBody>
      </p:sp>
      <p:sp>
        <p:nvSpPr>
          <p:cNvPr id="27652" name="Text Box 4"/>
          <p:cNvSpPr txBox="1">
            <a:spLocks noChangeArrowheads="1"/>
          </p:cNvSpPr>
          <p:nvPr/>
        </p:nvSpPr>
        <p:spPr bwMode="auto">
          <a:xfrm>
            <a:off x="731838" y="2205038"/>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T</a:t>
            </a:r>
          </a:p>
        </p:txBody>
      </p:sp>
      <p:sp>
        <p:nvSpPr>
          <p:cNvPr id="27653" name="Text Box 5"/>
          <p:cNvSpPr txBox="1">
            <a:spLocks noChangeArrowheads="1"/>
          </p:cNvSpPr>
          <p:nvPr/>
        </p:nvSpPr>
        <p:spPr bwMode="auto">
          <a:xfrm>
            <a:off x="158750" y="3476625"/>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P2</a:t>
            </a:r>
          </a:p>
        </p:txBody>
      </p:sp>
      <p:sp>
        <p:nvSpPr>
          <p:cNvPr id="27654" name="Line 6"/>
          <p:cNvSpPr>
            <a:spLocks noChangeShapeType="1"/>
          </p:cNvSpPr>
          <p:nvPr/>
        </p:nvSpPr>
        <p:spPr bwMode="auto">
          <a:xfrm>
            <a:off x="569913" y="4519613"/>
            <a:ext cx="2867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7655" name="Line 7"/>
          <p:cNvSpPr>
            <a:spLocks noChangeShapeType="1"/>
          </p:cNvSpPr>
          <p:nvPr/>
        </p:nvSpPr>
        <p:spPr bwMode="auto">
          <a:xfrm flipV="1">
            <a:off x="569913" y="2133600"/>
            <a:ext cx="1587" cy="2386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7656" name="Text Box 8"/>
          <p:cNvSpPr txBox="1">
            <a:spLocks noChangeArrowheads="1"/>
          </p:cNvSpPr>
          <p:nvPr/>
        </p:nvSpPr>
        <p:spPr bwMode="auto">
          <a:xfrm>
            <a:off x="3214688" y="4581525"/>
            <a:ext cx="1154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Miktar</a:t>
            </a:r>
          </a:p>
        </p:txBody>
      </p:sp>
      <p:sp>
        <p:nvSpPr>
          <p:cNvPr id="27657" name="Text Box 9"/>
          <p:cNvSpPr txBox="1">
            <a:spLocks noChangeArrowheads="1"/>
          </p:cNvSpPr>
          <p:nvPr/>
        </p:nvSpPr>
        <p:spPr bwMode="auto">
          <a:xfrm>
            <a:off x="-101600" y="2133600"/>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Fiyat</a:t>
            </a:r>
          </a:p>
        </p:txBody>
      </p:sp>
      <p:sp>
        <p:nvSpPr>
          <p:cNvPr id="27658" name="Text Box 10"/>
          <p:cNvSpPr txBox="1">
            <a:spLocks noChangeArrowheads="1"/>
          </p:cNvSpPr>
          <p:nvPr/>
        </p:nvSpPr>
        <p:spPr bwMode="auto">
          <a:xfrm>
            <a:off x="468313" y="4840288"/>
            <a:ext cx="2903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a:latin typeface="Tahoma" pitchFamily="34" charset="0"/>
              </a:rPr>
              <a:t>Grafik 2: Tarifelerin Rant Etkileri</a:t>
            </a:r>
          </a:p>
        </p:txBody>
      </p:sp>
      <p:sp>
        <p:nvSpPr>
          <p:cNvPr id="27659" name="Text Box 11"/>
          <p:cNvSpPr txBox="1">
            <a:spLocks noChangeArrowheads="1"/>
          </p:cNvSpPr>
          <p:nvPr/>
        </p:nvSpPr>
        <p:spPr bwMode="auto">
          <a:xfrm>
            <a:off x="2519363" y="4513263"/>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U</a:t>
            </a:r>
          </a:p>
        </p:txBody>
      </p:sp>
      <p:sp>
        <p:nvSpPr>
          <p:cNvPr id="27660" name="Text Box 12"/>
          <p:cNvSpPr txBox="1">
            <a:spLocks noChangeArrowheads="1"/>
          </p:cNvSpPr>
          <p:nvPr/>
        </p:nvSpPr>
        <p:spPr bwMode="auto">
          <a:xfrm>
            <a:off x="160338" y="3686175"/>
            <a:ext cx="654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P1</a:t>
            </a:r>
          </a:p>
        </p:txBody>
      </p:sp>
      <p:sp>
        <p:nvSpPr>
          <p:cNvPr id="27661" name="Text Box 13"/>
          <p:cNvSpPr txBox="1">
            <a:spLocks noChangeArrowheads="1"/>
          </p:cNvSpPr>
          <p:nvPr/>
        </p:nvSpPr>
        <p:spPr bwMode="auto">
          <a:xfrm>
            <a:off x="2921000" y="4513263"/>
            <a:ext cx="255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R</a:t>
            </a:r>
          </a:p>
        </p:txBody>
      </p:sp>
      <p:sp>
        <p:nvSpPr>
          <p:cNvPr id="27662" name="Line 14"/>
          <p:cNvSpPr>
            <a:spLocks noChangeShapeType="1"/>
          </p:cNvSpPr>
          <p:nvPr/>
        </p:nvSpPr>
        <p:spPr bwMode="auto">
          <a:xfrm>
            <a:off x="2620963" y="3813175"/>
            <a:ext cx="0" cy="700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63" name="Line 15"/>
          <p:cNvSpPr>
            <a:spLocks noChangeShapeType="1"/>
          </p:cNvSpPr>
          <p:nvPr/>
        </p:nvSpPr>
        <p:spPr bwMode="auto">
          <a:xfrm>
            <a:off x="3021013" y="3813175"/>
            <a:ext cx="0" cy="700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64" name="Text Box 16"/>
          <p:cNvSpPr txBox="1">
            <a:spLocks noChangeArrowheads="1"/>
          </p:cNvSpPr>
          <p:nvPr/>
        </p:nvSpPr>
        <p:spPr bwMode="auto">
          <a:xfrm>
            <a:off x="2611438" y="3813175"/>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U</a:t>
            </a:r>
          </a:p>
        </p:txBody>
      </p:sp>
      <p:sp>
        <p:nvSpPr>
          <p:cNvPr id="27665" name="Text Box 17"/>
          <p:cNvSpPr txBox="1">
            <a:spLocks noChangeArrowheads="1"/>
          </p:cNvSpPr>
          <p:nvPr/>
        </p:nvSpPr>
        <p:spPr bwMode="auto">
          <a:xfrm>
            <a:off x="3011488" y="3813175"/>
            <a:ext cx="258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R</a:t>
            </a:r>
          </a:p>
        </p:txBody>
      </p:sp>
      <p:sp>
        <p:nvSpPr>
          <p:cNvPr id="27666" name="Text Box 18"/>
          <p:cNvSpPr txBox="1">
            <a:spLocks noChangeArrowheads="1"/>
          </p:cNvSpPr>
          <p:nvPr/>
        </p:nvSpPr>
        <p:spPr bwMode="auto">
          <a:xfrm>
            <a:off x="215900" y="2322513"/>
            <a:ext cx="349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F</a:t>
            </a:r>
          </a:p>
        </p:txBody>
      </p:sp>
      <p:sp>
        <p:nvSpPr>
          <p:cNvPr id="27667" name="Rectangle 19" descr="Koyu yukarı köşegen"/>
          <p:cNvSpPr>
            <a:spLocks noChangeArrowheads="1"/>
          </p:cNvSpPr>
          <p:nvPr/>
        </p:nvSpPr>
        <p:spPr bwMode="auto">
          <a:xfrm>
            <a:off x="566738" y="3575050"/>
            <a:ext cx="2454275" cy="231775"/>
          </a:xfrm>
          <a:prstGeom prst="rect">
            <a:avLst/>
          </a:prstGeom>
          <a:pattFill prst="dkUpDiag">
            <a:fgClr>
              <a:srgbClr val="777777"/>
            </a:fgClr>
            <a:bgClr>
              <a:schemeClr val="bg1"/>
            </a:bgClr>
          </a:pattFill>
          <a:ln w="9525" algn="ctr">
            <a:solidFill>
              <a:schemeClr val="tx1"/>
            </a:solidFill>
            <a:miter lim="800000"/>
            <a:headEnd/>
            <a:tailEnd/>
          </a:ln>
        </p:spPr>
        <p:txBody>
          <a:bodyPr rot="10800000" wrap="none" anchor="ctr"/>
          <a:lstStyle/>
          <a:p>
            <a:endParaRPr lang="tr-TR"/>
          </a:p>
        </p:txBody>
      </p:sp>
      <p:sp>
        <p:nvSpPr>
          <p:cNvPr id="27668" name="AutoShape 20"/>
          <p:cNvSpPr>
            <a:spLocks noChangeArrowheads="1"/>
          </p:cNvSpPr>
          <p:nvPr/>
        </p:nvSpPr>
        <p:spPr bwMode="auto">
          <a:xfrm rot="10201993">
            <a:off x="2468563" y="3395663"/>
            <a:ext cx="603250" cy="465137"/>
          </a:xfrm>
          <a:prstGeom prst="rtTriangl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tr-TR"/>
          </a:p>
        </p:txBody>
      </p:sp>
      <p:sp>
        <p:nvSpPr>
          <p:cNvPr id="27669" name="Text Box 21"/>
          <p:cNvSpPr txBox="1">
            <a:spLocks noChangeArrowheads="1"/>
          </p:cNvSpPr>
          <p:nvPr/>
        </p:nvSpPr>
        <p:spPr bwMode="auto">
          <a:xfrm>
            <a:off x="2563813" y="3394075"/>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N</a:t>
            </a:r>
          </a:p>
        </p:txBody>
      </p:sp>
      <p:sp>
        <p:nvSpPr>
          <p:cNvPr id="27670" name="AutoShape 22"/>
          <p:cNvSpPr>
            <a:spLocks noChangeArrowheads="1"/>
          </p:cNvSpPr>
          <p:nvPr/>
        </p:nvSpPr>
        <p:spPr bwMode="auto">
          <a:xfrm>
            <a:off x="576263" y="2339975"/>
            <a:ext cx="2044700" cy="1241425"/>
          </a:xfrm>
          <a:prstGeom prst="rtTriangle">
            <a:avLst/>
          </a:prstGeom>
          <a:solidFill>
            <a:srgbClr val="808080"/>
          </a:solidFill>
          <a:ln w="9525" algn="ctr">
            <a:solidFill>
              <a:schemeClr val="tx1"/>
            </a:solidFill>
            <a:miter lim="800000"/>
            <a:headEnd/>
            <a:tailEnd/>
          </a:ln>
        </p:spPr>
        <p:txBody>
          <a:bodyPr rot="10800000" wrap="none" anchor="ctr"/>
          <a:lstStyle/>
          <a:p>
            <a:endParaRPr lang="tr-TR"/>
          </a:p>
        </p:txBody>
      </p:sp>
      <p:sp>
        <p:nvSpPr>
          <p:cNvPr id="27671" name="Line 23"/>
          <p:cNvSpPr>
            <a:spLocks noChangeShapeType="1"/>
          </p:cNvSpPr>
          <p:nvPr/>
        </p:nvSpPr>
        <p:spPr bwMode="auto">
          <a:xfrm>
            <a:off x="576263" y="2339975"/>
            <a:ext cx="2895600" cy="1706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72" name="Text Box 24"/>
          <p:cNvSpPr txBox="1">
            <a:spLocks noChangeArrowheads="1"/>
          </p:cNvSpPr>
          <p:nvPr/>
        </p:nvSpPr>
        <p:spPr bwMode="auto">
          <a:xfrm>
            <a:off x="5365750" y="4564063"/>
            <a:ext cx="73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S</a:t>
            </a:r>
          </a:p>
        </p:txBody>
      </p:sp>
      <p:sp>
        <p:nvSpPr>
          <p:cNvPr id="27673" name="Text Box 25"/>
          <p:cNvSpPr txBox="1">
            <a:spLocks noChangeArrowheads="1"/>
          </p:cNvSpPr>
          <p:nvPr/>
        </p:nvSpPr>
        <p:spPr bwMode="auto">
          <a:xfrm>
            <a:off x="4589463" y="2251075"/>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T</a:t>
            </a:r>
          </a:p>
        </p:txBody>
      </p:sp>
      <p:sp>
        <p:nvSpPr>
          <p:cNvPr id="27674" name="Text Box 26"/>
          <p:cNvSpPr txBox="1">
            <a:spLocks noChangeArrowheads="1"/>
          </p:cNvSpPr>
          <p:nvPr/>
        </p:nvSpPr>
        <p:spPr bwMode="auto">
          <a:xfrm>
            <a:off x="4006850" y="3448050"/>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P2</a:t>
            </a:r>
          </a:p>
        </p:txBody>
      </p:sp>
      <p:sp>
        <p:nvSpPr>
          <p:cNvPr id="27675" name="Line 27"/>
          <p:cNvSpPr>
            <a:spLocks noChangeShapeType="1"/>
          </p:cNvSpPr>
          <p:nvPr/>
        </p:nvSpPr>
        <p:spPr bwMode="auto">
          <a:xfrm>
            <a:off x="4425950" y="4565650"/>
            <a:ext cx="28686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7676" name="Line 28"/>
          <p:cNvSpPr>
            <a:spLocks noChangeShapeType="1"/>
          </p:cNvSpPr>
          <p:nvPr/>
        </p:nvSpPr>
        <p:spPr bwMode="auto">
          <a:xfrm flipV="1">
            <a:off x="4425950" y="2179638"/>
            <a:ext cx="1588" cy="2386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7677" name="Text Box 29"/>
          <p:cNvSpPr txBox="1">
            <a:spLocks noChangeArrowheads="1"/>
          </p:cNvSpPr>
          <p:nvPr/>
        </p:nvSpPr>
        <p:spPr bwMode="auto">
          <a:xfrm>
            <a:off x="6288088" y="4652963"/>
            <a:ext cx="1228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Miktar</a:t>
            </a:r>
          </a:p>
        </p:txBody>
      </p:sp>
      <p:sp>
        <p:nvSpPr>
          <p:cNvPr id="27678" name="Text Box 30"/>
          <p:cNvSpPr txBox="1">
            <a:spLocks noChangeArrowheads="1"/>
          </p:cNvSpPr>
          <p:nvPr/>
        </p:nvSpPr>
        <p:spPr bwMode="auto">
          <a:xfrm>
            <a:off x="3754438" y="2179638"/>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Fiyat</a:t>
            </a:r>
          </a:p>
        </p:txBody>
      </p:sp>
      <p:sp>
        <p:nvSpPr>
          <p:cNvPr id="27679" name="Text Box 31"/>
          <p:cNvSpPr txBox="1">
            <a:spLocks noChangeArrowheads="1"/>
          </p:cNvSpPr>
          <p:nvPr/>
        </p:nvSpPr>
        <p:spPr bwMode="auto">
          <a:xfrm>
            <a:off x="4087813" y="3957638"/>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H</a:t>
            </a:r>
          </a:p>
        </p:txBody>
      </p:sp>
      <p:sp>
        <p:nvSpPr>
          <p:cNvPr id="27680" name="Text Box 32"/>
          <p:cNvSpPr txBox="1">
            <a:spLocks noChangeArrowheads="1"/>
          </p:cNvSpPr>
          <p:nvPr/>
        </p:nvSpPr>
        <p:spPr bwMode="auto">
          <a:xfrm>
            <a:off x="4006850" y="3689350"/>
            <a:ext cx="490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P1</a:t>
            </a:r>
          </a:p>
        </p:txBody>
      </p:sp>
      <p:sp>
        <p:nvSpPr>
          <p:cNvPr id="27681" name="Text Box 33"/>
          <p:cNvSpPr txBox="1">
            <a:spLocks noChangeArrowheads="1"/>
          </p:cNvSpPr>
          <p:nvPr/>
        </p:nvSpPr>
        <p:spPr bwMode="auto">
          <a:xfrm>
            <a:off x="4894263" y="3824288"/>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L</a:t>
            </a:r>
          </a:p>
        </p:txBody>
      </p:sp>
      <p:sp>
        <p:nvSpPr>
          <p:cNvPr id="27682" name="Line 34"/>
          <p:cNvSpPr>
            <a:spLocks noChangeShapeType="1"/>
          </p:cNvSpPr>
          <p:nvPr/>
        </p:nvSpPr>
        <p:spPr bwMode="auto">
          <a:xfrm>
            <a:off x="4894263" y="3890963"/>
            <a:ext cx="0" cy="7000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83" name="Line 35"/>
          <p:cNvSpPr>
            <a:spLocks noChangeShapeType="1"/>
          </p:cNvSpPr>
          <p:nvPr/>
        </p:nvSpPr>
        <p:spPr bwMode="auto">
          <a:xfrm>
            <a:off x="5486400" y="3552825"/>
            <a:ext cx="0" cy="10382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84" name="Text Box 36"/>
          <p:cNvSpPr txBox="1">
            <a:spLocks noChangeArrowheads="1"/>
          </p:cNvSpPr>
          <p:nvPr/>
        </p:nvSpPr>
        <p:spPr bwMode="auto">
          <a:xfrm>
            <a:off x="6464300" y="3082925"/>
            <a:ext cx="414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A</a:t>
            </a:r>
          </a:p>
        </p:txBody>
      </p:sp>
      <p:sp>
        <p:nvSpPr>
          <p:cNvPr id="27685" name="Text Box 37"/>
          <p:cNvSpPr txBox="1">
            <a:spLocks noChangeArrowheads="1"/>
          </p:cNvSpPr>
          <p:nvPr/>
        </p:nvSpPr>
        <p:spPr bwMode="auto">
          <a:xfrm>
            <a:off x="4737100" y="4564063"/>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K</a:t>
            </a:r>
          </a:p>
        </p:txBody>
      </p:sp>
      <p:sp>
        <p:nvSpPr>
          <p:cNvPr id="27686" name="Text Box 38"/>
          <p:cNvSpPr txBox="1">
            <a:spLocks noChangeArrowheads="1"/>
          </p:cNvSpPr>
          <p:nvPr/>
        </p:nvSpPr>
        <p:spPr bwMode="auto">
          <a:xfrm>
            <a:off x="4070350" y="2368550"/>
            <a:ext cx="350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F</a:t>
            </a:r>
          </a:p>
        </p:txBody>
      </p:sp>
      <p:sp>
        <p:nvSpPr>
          <p:cNvPr id="27687" name="AutoShape 39"/>
          <p:cNvSpPr>
            <a:spLocks noChangeArrowheads="1"/>
          </p:cNvSpPr>
          <p:nvPr/>
        </p:nvSpPr>
        <p:spPr bwMode="auto">
          <a:xfrm rot="5400000">
            <a:off x="4675188" y="3302000"/>
            <a:ext cx="517525" cy="1019175"/>
          </a:xfrm>
          <a:prstGeom prst="rtTriangle">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tr-TR"/>
          </a:p>
        </p:txBody>
      </p:sp>
      <p:sp>
        <p:nvSpPr>
          <p:cNvPr id="27688" name="Text Box 40"/>
          <p:cNvSpPr txBox="1">
            <a:spLocks noChangeArrowheads="1"/>
          </p:cNvSpPr>
          <p:nvPr/>
        </p:nvSpPr>
        <p:spPr bwMode="auto">
          <a:xfrm>
            <a:off x="5443538" y="3824288"/>
            <a:ext cx="258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N</a:t>
            </a:r>
          </a:p>
        </p:txBody>
      </p:sp>
      <p:sp>
        <p:nvSpPr>
          <p:cNvPr id="27689" name="Line 41"/>
          <p:cNvSpPr>
            <a:spLocks noChangeShapeType="1"/>
          </p:cNvSpPr>
          <p:nvPr/>
        </p:nvSpPr>
        <p:spPr bwMode="auto">
          <a:xfrm flipH="1">
            <a:off x="4424363" y="3149600"/>
            <a:ext cx="1962150" cy="896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90" name="Line 42"/>
          <p:cNvSpPr>
            <a:spLocks noChangeShapeType="1"/>
          </p:cNvSpPr>
          <p:nvPr/>
        </p:nvSpPr>
        <p:spPr bwMode="auto">
          <a:xfrm>
            <a:off x="4424363" y="3552825"/>
            <a:ext cx="1962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91" name="Line 43"/>
          <p:cNvSpPr>
            <a:spLocks noChangeShapeType="1"/>
          </p:cNvSpPr>
          <p:nvPr/>
        </p:nvSpPr>
        <p:spPr bwMode="auto">
          <a:xfrm>
            <a:off x="4424363" y="3824288"/>
            <a:ext cx="1962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92" name="Text Box 44"/>
          <p:cNvSpPr txBox="1">
            <a:spLocks noChangeArrowheads="1"/>
          </p:cNvSpPr>
          <p:nvPr/>
        </p:nvSpPr>
        <p:spPr bwMode="auto">
          <a:xfrm>
            <a:off x="5365750" y="3284538"/>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M</a:t>
            </a:r>
          </a:p>
        </p:txBody>
      </p:sp>
      <p:sp>
        <p:nvSpPr>
          <p:cNvPr id="27693" name="Text Box 45"/>
          <p:cNvSpPr txBox="1">
            <a:spLocks noChangeArrowheads="1"/>
          </p:cNvSpPr>
          <p:nvPr/>
        </p:nvSpPr>
        <p:spPr bwMode="auto">
          <a:xfrm>
            <a:off x="4424363" y="40259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A</a:t>
            </a:r>
          </a:p>
        </p:txBody>
      </p:sp>
      <p:sp>
        <p:nvSpPr>
          <p:cNvPr id="27694" name="Text Box 46"/>
          <p:cNvSpPr txBox="1">
            <a:spLocks noChangeArrowheads="1"/>
          </p:cNvSpPr>
          <p:nvPr/>
        </p:nvSpPr>
        <p:spPr bwMode="auto">
          <a:xfrm>
            <a:off x="4929188" y="4708525"/>
            <a:ext cx="258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K</a:t>
            </a:r>
          </a:p>
        </p:txBody>
      </p:sp>
      <p:sp>
        <p:nvSpPr>
          <p:cNvPr id="27695" name="Text Box 47"/>
          <p:cNvSpPr txBox="1">
            <a:spLocks noChangeArrowheads="1"/>
          </p:cNvSpPr>
          <p:nvPr/>
        </p:nvSpPr>
        <p:spPr bwMode="auto">
          <a:xfrm>
            <a:off x="4176713" y="4543425"/>
            <a:ext cx="287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O</a:t>
            </a:r>
          </a:p>
        </p:txBody>
      </p:sp>
      <p:sp>
        <p:nvSpPr>
          <p:cNvPr id="27696" name="Text Box 48"/>
          <p:cNvSpPr txBox="1">
            <a:spLocks noChangeArrowheads="1"/>
          </p:cNvSpPr>
          <p:nvPr/>
        </p:nvSpPr>
        <p:spPr bwMode="auto">
          <a:xfrm>
            <a:off x="334963" y="4508500"/>
            <a:ext cx="577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O</a:t>
            </a:r>
          </a:p>
        </p:txBody>
      </p:sp>
      <p:sp>
        <p:nvSpPr>
          <p:cNvPr id="27697" name="Rectangle 49"/>
          <p:cNvSpPr>
            <a:spLocks noChangeArrowheads="1"/>
          </p:cNvSpPr>
          <p:nvPr/>
        </p:nvSpPr>
        <p:spPr bwMode="auto">
          <a:xfrm>
            <a:off x="6769100" y="1016000"/>
            <a:ext cx="54229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tr-TR" sz="2400">
                <a:solidFill>
                  <a:srgbClr val="FF0000"/>
                </a:solidFill>
                <a:latin typeface="Arial" charset="0"/>
              </a:rPr>
              <a:t>	</a:t>
            </a:r>
            <a:r>
              <a:rPr lang="tr-TR" sz="2200">
                <a:solidFill>
                  <a:srgbClr val="FF0000"/>
                </a:solidFill>
                <a:latin typeface="Arial" charset="0"/>
              </a:rPr>
              <a:t>Üretici Rantı</a:t>
            </a:r>
          </a:p>
          <a:p>
            <a:pPr marL="342900" indent="-342900"/>
            <a:endParaRPr lang="tr-TR" sz="2200">
              <a:solidFill>
                <a:schemeClr val="hlink"/>
              </a:solidFill>
              <a:latin typeface="Arial" charset="0"/>
            </a:endParaRPr>
          </a:p>
          <a:p>
            <a:pPr marL="342900" indent="-342900"/>
            <a:r>
              <a:rPr lang="tr-TR" sz="2200">
                <a:solidFill>
                  <a:srgbClr val="000099"/>
                </a:solidFill>
                <a:latin typeface="Arial" charset="0"/>
              </a:rPr>
              <a:t>	Üreticilerin belirli bir üretimde bulunabilmek için uzun dönemde kendilerine yapılması gereken ödemenin üzerindeki miktarı ifade eder. </a:t>
            </a:r>
          </a:p>
          <a:p>
            <a:pPr marL="342900" indent="-342900"/>
            <a:endParaRPr lang="tr-TR" sz="2200">
              <a:solidFill>
                <a:srgbClr val="000099"/>
              </a:solidFill>
              <a:latin typeface="Arial" charset="0"/>
            </a:endParaRPr>
          </a:p>
          <a:p>
            <a:pPr marL="342900" indent="-342900"/>
            <a:r>
              <a:rPr lang="tr-TR" sz="2200">
                <a:solidFill>
                  <a:srgbClr val="000099"/>
                </a:solidFill>
                <a:latin typeface="Arial" charset="0"/>
              </a:rPr>
              <a:t>	Serbest ticarette üretilen OK miktar mal P1 fiyatından satılır ve OP1LK kadar hasılat elde edilir. OHLK üretim maliyetidir. HP1L alanı ise üretici rantıdır.</a:t>
            </a:r>
          </a:p>
          <a:p>
            <a:pPr marL="342900" indent="-342900"/>
            <a:r>
              <a:rPr lang="tr-TR" sz="2200">
                <a:solidFill>
                  <a:srgbClr val="000099"/>
                </a:solidFill>
                <a:latin typeface="Arial" charset="0"/>
              </a:rPr>
              <a:t> </a:t>
            </a:r>
          </a:p>
          <a:p>
            <a:pPr marL="342900" indent="-342900"/>
            <a:r>
              <a:rPr lang="tr-TR" sz="2200">
                <a:solidFill>
                  <a:schemeClr val="hlink"/>
                </a:solidFill>
                <a:latin typeface="Arial" charset="0"/>
              </a:rPr>
              <a:t>	P1P2 tutarında bir tarife konulduğunda fiyatlar P2 ye çıkar ve üretici rantı HP2M olur.</a:t>
            </a:r>
            <a:r>
              <a:rPr lang="tr-TR" sz="2200">
                <a:solidFill>
                  <a:srgbClr val="000099"/>
                </a:solidFill>
                <a:latin typeface="Arial" charset="0"/>
              </a:rPr>
              <a:t>	</a:t>
            </a:r>
            <a:r>
              <a:rPr lang="tr-TR">
                <a:solidFill>
                  <a:srgbClr val="000099"/>
                </a:solidFill>
                <a:latin typeface="Arial"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371850" y="3767138"/>
            <a:ext cx="255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T</a:t>
            </a:r>
          </a:p>
        </p:txBody>
      </p:sp>
      <p:sp>
        <p:nvSpPr>
          <p:cNvPr id="28676" name="Text Box 4"/>
          <p:cNvSpPr txBox="1">
            <a:spLocks noChangeArrowheads="1"/>
          </p:cNvSpPr>
          <p:nvPr/>
        </p:nvSpPr>
        <p:spPr bwMode="auto">
          <a:xfrm>
            <a:off x="731838" y="2205038"/>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T</a:t>
            </a:r>
          </a:p>
        </p:txBody>
      </p:sp>
      <p:sp>
        <p:nvSpPr>
          <p:cNvPr id="28677" name="Text Box 5"/>
          <p:cNvSpPr txBox="1">
            <a:spLocks noChangeArrowheads="1"/>
          </p:cNvSpPr>
          <p:nvPr/>
        </p:nvSpPr>
        <p:spPr bwMode="auto">
          <a:xfrm>
            <a:off x="158750" y="3476625"/>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P2</a:t>
            </a:r>
          </a:p>
        </p:txBody>
      </p:sp>
      <p:sp>
        <p:nvSpPr>
          <p:cNvPr id="28678" name="Line 6"/>
          <p:cNvSpPr>
            <a:spLocks noChangeShapeType="1"/>
          </p:cNvSpPr>
          <p:nvPr/>
        </p:nvSpPr>
        <p:spPr bwMode="auto">
          <a:xfrm>
            <a:off x="569913" y="4519613"/>
            <a:ext cx="2867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79" name="Line 7"/>
          <p:cNvSpPr>
            <a:spLocks noChangeShapeType="1"/>
          </p:cNvSpPr>
          <p:nvPr/>
        </p:nvSpPr>
        <p:spPr bwMode="auto">
          <a:xfrm flipV="1">
            <a:off x="569913" y="2133600"/>
            <a:ext cx="1587" cy="2386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0" name="Text Box 8"/>
          <p:cNvSpPr txBox="1">
            <a:spLocks noChangeArrowheads="1"/>
          </p:cNvSpPr>
          <p:nvPr/>
        </p:nvSpPr>
        <p:spPr bwMode="auto">
          <a:xfrm>
            <a:off x="3214688" y="4581525"/>
            <a:ext cx="1154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Miktar</a:t>
            </a:r>
          </a:p>
        </p:txBody>
      </p:sp>
      <p:sp>
        <p:nvSpPr>
          <p:cNvPr id="28681" name="Text Box 9"/>
          <p:cNvSpPr txBox="1">
            <a:spLocks noChangeArrowheads="1"/>
          </p:cNvSpPr>
          <p:nvPr/>
        </p:nvSpPr>
        <p:spPr bwMode="auto">
          <a:xfrm>
            <a:off x="-101600" y="2133600"/>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Fiyat</a:t>
            </a:r>
          </a:p>
        </p:txBody>
      </p:sp>
      <p:sp>
        <p:nvSpPr>
          <p:cNvPr id="28682" name="Text Box 10"/>
          <p:cNvSpPr txBox="1">
            <a:spLocks noChangeArrowheads="1"/>
          </p:cNvSpPr>
          <p:nvPr/>
        </p:nvSpPr>
        <p:spPr bwMode="auto">
          <a:xfrm>
            <a:off x="468313" y="4840288"/>
            <a:ext cx="2903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200">
                <a:latin typeface="Tahoma" pitchFamily="34" charset="0"/>
              </a:rPr>
              <a:t>Grafik 2: Tarifelerin Rant Etkileri</a:t>
            </a:r>
          </a:p>
        </p:txBody>
      </p:sp>
      <p:sp>
        <p:nvSpPr>
          <p:cNvPr id="28683" name="Text Box 11"/>
          <p:cNvSpPr txBox="1">
            <a:spLocks noChangeArrowheads="1"/>
          </p:cNvSpPr>
          <p:nvPr/>
        </p:nvSpPr>
        <p:spPr bwMode="auto">
          <a:xfrm>
            <a:off x="2519363" y="4513263"/>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U</a:t>
            </a:r>
          </a:p>
        </p:txBody>
      </p:sp>
      <p:sp>
        <p:nvSpPr>
          <p:cNvPr id="28684" name="Text Box 12"/>
          <p:cNvSpPr txBox="1">
            <a:spLocks noChangeArrowheads="1"/>
          </p:cNvSpPr>
          <p:nvPr/>
        </p:nvSpPr>
        <p:spPr bwMode="auto">
          <a:xfrm>
            <a:off x="160338" y="3686175"/>
            <a:ext cx="654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P1</a:t>
            </a:r>
          </a:p>
        </p:txBody>
      </p:sp>
      <p:sp>
        <p:nvSpPr>
          <p:cNvPr id="28685" name="Text Box 13"/>
          <p:cNvSpPr txBox="1">
            <a:spLocks noChangeArrowheads="1"/>
          </p:cNvSpPr>
          <p:nvPr/>
        </p:nvSpPr>
        <p:spPr bwMode="auto">
          <a:xfrm>
            <a:off x="2921000" y="4513263"/>
            <a:ext cx="255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R</a:t>
            </a:r>
          </a:p>
        </p:txBody>
      </p:sp>
      <p:sp>
        <p:nvSpPr>
          <p:cNvPr id="28686" name="Line 14"/>
          <p:cNvSpPr>
            <a:spLocks noChangeShapeType="1"/>
          </p:cNvSpPr>
          <p:nvPr/>
        </p:nvSpPr>
        <p:spPr bwMode="auto">
          <a:xfrm>
            <a:off x="2620963" y="3813175"/>
            <a:ext cx="0" cy="700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687" name="Line 15"/>
          <p:cNvSpPr>
            <a:spLocks noChangeShapeType="1"/>
          </p:cNvSpPr>
          <p:nvPr/>
        </p:nvSpPr>
        <p:spPr bwMode="auto">
          <a:xfrm>
            <a:off x="3021013" y="3813175"/>
            <a:ext cx="0" cy="700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688" name="Text Box 16"/>
          <p:cNvSpPr txBox="1">
            <a:spLocks noChangeArrowheads="1"/>
          </p:cNvSpPr>
          <p:nvPr/>
        </p:nvSpPr>
        <p:spPr bwMode="auto">
          <a:xfrm>
            <a:off x="2611438" y="3813175"/>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U</a:t>
            </a:r>
          </a:p>
        </p:txBody>
      </p:sp>
      <p:sp>
        <p:nvSpPr>
          <p:cNvPr id="28689" name="Text Box 17"/>
          <p:cNvSpPr txBox="1">
            <a:spLocks noChangeArrowheads="1"/>
          </p:cNvSpPr>
          <p:nvPr/>
        </p:nvSpPr>
        <p:spPr bwMode="auto">
          <a:xfrm>
            <a:off x="3011488" y="3813175"/>
            <a:ext cx="258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R</a:t>
            </a:r>
          </a:p>
        </p:txBody>
      </p:sp>
      <p:sp>
        <p:nvSpPr>
          <p:cNvPr id="28690" name="Text Box 18"/>
          <p:cNvSpPr txBox="1">
            <a:spLocks noChangeArrowheads="1"/>
          </p:cNvSpPr>
          <p:nvPr/>
        </p:nvSpPr>
        <p:spPr bwMode="auto">
          <a:xfrm>
            <a:off x="215900" y="2322513"/>
            <a:ext cx="349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F</a:t>
            </a:r>
          </a:p>
        </p:txBody>
      </p:sp>
      <p:sp>
        <p:nvSpPr>
          <p:cNvPr id="28691" name="Rectangle 19" descr="Koyu yukarı köşegen"/>
          <p:cNvSpPr>
            <a:spLocks noChangeArrowheads="1"/>
          </p:cNvSpPr>
          <p:nvPr/>
        </p:nvSpPr>
        <p:spPr bwMode="auto">
          <a:xfrm>
            <a:off x="566738" y="3575050"/>
            <a:ext cx="2454275" cy="231775"/>
          </a:xfrm>
          <a:prstGeom prst="rect">
            <a:avLst/>
          </a:prstGeom>
          <a:pattFill prst="dkUpDiag">
            <a:fgClr>
              <a:srgbClr val="777777"/>
            </a:fgClr>
            <a:bgClr>
              <a:schemeClr val="bg1"/>
            </a:bgClr>
          </a:pattFill>
          <a:ln w="9525" algn="ctr">
            <a:solidFill>
              <a:schemeClr val="tx1"/>
            </a:solidFill>
            <a:miter lim="800000"/>
            <a:headEnd/>
            <a:tailEnd/>
          </a:ln>
        </p:spPr>
        <p:txBody>
          <a:bodyPr rot="10800000" wrap="none" anchor="ctr"/>
          <a:lstStyle/>
          <a:p>
            <a:endParaRPr lang="tr-TR"/>
          </a:p>
        </p:txBody>
      </p:sp>
      <p:sp>
        <p:nvSpPr>
          <p:cNvPr id="28692" name="AutoShape 20"/>
          <p:cNvSpPr>
            <a:spLocks noChangeArrowheads="1"/>
          </p:cNvSpPr>
          <p:nvPr/>
        </p:nvSpPr>
        <p:spPr bwMode="auto">
          <a:xfrm rot="10201993">
            <a:off x="2468563" y="3395663"/>
            <a:ext cx="603250" cy="465137"/>
          </a:xfrm>
          <a:prstGeom prst="rtTriangl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tr-TR"/>
          </a:p>
        </p:txBody>
      </p:sp>
      <p:sp>
        <p:nvSpPr>
          <p:cNvPr id="28693" name="Text Box 21"/>
          <p:cNvSpPr txBox="1">
            <a:spLocks noChangeArrowheads="1"/>
          </p:cNvSpPr>
          <p:nvPr/>
        </p:nvSpPr>
        <p:spPr bwMode="auto">
          <a:xfrm>
            <a:off x="2563813" y="3394075"/>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N</a:t>
            </a:r>
          </a:p>
        </p:txBody>
      </p:sp>
      <p:sp>
        <p:nvSpPr>
          <p:cNvPr id="28694" name="AutoShape 22"/>
          <p:cNvSpPr>
            <a:spLocks noChangeArrowheads="1"/>
          </p:cNvSpPr>
          <p:nvPr/>
        </p:nvSpPr>
        <p:spPr bwMode="auto">
          <a:xfrm>
            <a:off x="576263" y="2339975"/>
            <a:ext cx="2044700" cy="1241425"/>
          </a:xfrm>
          <a:prstGeom prst="rtTriangle">
            <a:avLst/>
          </a:prstGeom>
          <a:solidFill>
            <a:srgbClr val="808080"/>
          </a:solidFill>
          <a:ln w="9525" algn="ctr">
            <a:solidFill>
              <a:schemeClr val="tx1"/>
            </a:solidFill>
            <a:miter lim="800000"/>
            <a:headEnd/>
            <a:tailEnd/>
          </a:ln>
        </p:spPr>
        <p:txBody>
          <a:bodyPr rot="10800000" wrap="none" anchor="ctr"/>
          <a:lstStyle/>
          <a:p>
            <a:endParaRPr lang="tr-TR"/>
          </a:p>
        </p:txBody>
      </p:sp>
      <p:sp>
        <p:nvSpPr>
          <p:cNvPr id="28695" name="Line 23"/>
          <p:cNvSpPr>
            <a:spLocks noChangeShapeType="1"/>
          </p:cNvSpPr>
          <p:nvPr/>
        </p:nvSpPr>
        <p:spPr bwMode="auto">
          <a:xfrm>
            <a:off x="576263" y="2339975"/>
            <a:ext cx="2895600" cy="1706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8696" name="Text Box 24"/>
          <p:cNvSpPr txBox="1">
            <a:spLocks noChangeArrowheads="1"/>
          </p:cNvSpPr>
          <p:nvPr/>
        </p:nvSpPr>
        <p:spPr bwMode="auto">
          <a:xfrm>
            <a:off x="5365750" y="4564063"/>
            <a:ext cx="73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S</a:t>
            </a:r>
          </a:p>
        </p:txBody>
      </p:sp>
      <p:sp>
        <p:nvSpPr>
          <p:cNvPr id="28697" name="Text Box 25"/>
          <p:cNvSpPr txBox="1">
            <a:spLocks noChangeArrowheads="1"/>
          </p:cNvSpPr>
          <p:nvPr/>
        </p:nvSpPr>
        <p:spPr bwMode="auto">
          <a:xfrm>
            <a:off x="4589463" y="2251075"/>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T</a:t>
            </a:r>
          </a:p>
        </p:txBody>
      </p:sp>
      <p:sp>
        <p:nvSpPr>
          <p:cNvPr id="28698" name="Text Box 26"/>
          <p:cNvSpPr txBox="1">
            <a:spLocks noChangeArrowheads="1"/>
          </p:cNvSpPr>
          <p:nvPr/>
        </p:nvSpPr>
        <p:spPr bwMode="auto">
          <a:xfrm>
            <a:off x="4006850" y="3448050"/>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P2</a:t>
            </a:r>
          </a:p>
        </p:txBody>
      </p:sp>
      <p:sp>
        <p:nvSpPr>
          <p:cNvPr id="28699" name="Line 27"/>
          <p:cNvSpPr>
            <a:spLocks noChangeShapeType="1"/>
          </p:cNvSpPr>
          <p:nvPr/>
        </p:nvSpPr>
        <p:spPr bwMode="auto">
          <a:xfrm>
            <a:off x="4425950" y="4565650"/>
            <a:ext cx="28686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700" name="Line 28"/>
          <p:cNvSpPr>
            <a:spLocks noChangeShapeType="1"/>
          </p:cNvSpPr>
          <p:nvPr/>
        </p:nvSpPr>
        <p:spPr bwMode="auto">
          <a:xfrm flipV="1">
            <a:off x="4425950" y="2179638"/>
            <a:ext cx="1588" cy="2386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701" name="Text Box 29"/>
          <p:cNvSpPr txBox="1">
            <a:spLocks noChangeArrowheads="1"/>
          </p:cNvSpPr>
          <p:nvPr/>
        </p:nvSpPr>
        <p:spPr bwMode="auto">
          <a:xfrm>
            <a:off x="6288088" y="4652963"/>
            <a:ext cx="1228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Miktar</a:t>
            </a:r>
          </a:p>
        </p:txBody>
      </p:sp>
      <p:sp>
        <p:nvSpPr>
          <p:cNvPr id="28702" name="Text Box 30"/>
          <p:cNvSpPr txBox="1">
            <a:spLocks noChangeArrowheads="1"/>
          </p:cNvSpPr>
          <p:nvPr/>
        </p:nvSpPr>
        <p:spPr bwMode="auto">
          <a:xfrm>
            <a:off x="3754438" y="2179638"/>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spcBef>
                <a:spcPct val="50000"/>
              </a:spcBef>
            </a:pPr>
            <a:r>
              <a:rPr lang="tr-TR" sz="1000" b="1">
                <a:latin typeface="Tahoma" pitchFamily="34" charset="0"/>
              </a:rPr>
              <a:t>Fiyat</a:t>
            </a:r>
          </a:p>
        </p:txBody>
      </p:sp>
      <p:sp>
        <p:nvSpPr>
          <p:cNvPr id="28703" name="Text Box 31"/>
          <p:cNvSpPr txBox="1">
            <a:spLocks noChangeArrowheads="1"/>
          </p:cNvSpPr>
          <p:nvPr/>
        </p:nvSpPr>
        <p:spPr bwMode="auto">
          <a:xfrm>
            <a:off x="4087813" y="3957638"/>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H</a:t>
            </a:r>
          </a:p>
        </p:txBody>
      </p:sp>
      <p:sp>
        <p:nvSpPr>
          <p:cNvPr id="28704" name="Text Box 32"/>
          <p:cNvSpPr txBox="1">
            <a:spLocks noChangeArrowheads="1"/>
          </p:cNvSpPr>
          <p:nvPr/>
        </p:nvSpPr>
        <p:spPr bwMode="auto">
          <a:xfrm>
            <a:off x="4006850" y="3689350"/>
            <a:ext cx="490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P1</a:t>
            </a:r>
          </a:p>
        </p:txBody>
      </p:sp>
      <p:sp>
        <p:nvSpPr>
          <p:cNvPr id="28705" name="Text Box 33"/>
          <p:cNvSpPr txBox="1">
            <a:spLocks noChangeArrowheads="1"/>
          </p:cNvSpPr>
          <p:nvPr/>
        </p:nvSpPr>
        <p:spPr bwMode="auto">
          <a:xfrm>
            <a:off x="4894263" y="3824288"/>
            <a:ext cx="255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L</a:t>
            </a:r>
          </a:p>
        </p:txBody>
      </p:sp>
      <p:sp>
        <p:nvSpPr>
          <p:cNvPr id="28706" name="Line 34"/>
          <p:cNvSpPr>
            <a:spLocks noChangeShapeType="1"/>
          </p:cNvSpPr>
          <p:nvPr/>
        </p:nvSpPr>
        <p:spPr bwMode="auto">
          <a:xfrm>
            <a:off x="4894263" y="3890963"/>
            <a:ext cx="0" cy="7000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707" name="Line 35"/>
          <p:cNvSpPr>
            <a:spLocks noChangeShapeType="1"/>
          </p:cNvSpPr>
          <p:nvPr/>
        </p:nvSpPr>
        <p:spPr bwMode="auto">
          <a:xfrm>
            <a:off x="5486400" y="3552825"/>
            <a:ext cx="0" cy="10382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708" name="Text Box 36"/>
          <p:cNvSpPr txBox="1">
            <a:spLocks noChangeArrowheads="1"/>
          </p:cNvSpPr>
          <p:nvPr/>
        </p:nvSpPr>
        <p:spPr bwMode="auto">
          <a:xfrm>
            <a:off x="6464300" y="3082925"/>
            <a:ext cx="414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A</a:t>
            </a:r>
          </a:p>
        </p:txBody>
      </p:sp>
      <p:sp>
        <p:nvSpPr>
          <p:cNvPr id="28709" name="Text Box 37"/>
          <p:cNvSpPr txBox="1">
            <a:spLocks noChangeArrowheads="1"/>
          </p:cNvSpPr>
          <p:nvPr/>
        </p:nvSpPr>
        <p:spPr bwMode="auto">
          <a:xfrm>
            <a:off x="4737100" y="4564063"/>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K</a:t>
            </a:r>
          </a:p>
        </p:txBody>
      </p:sp>
      <p:sp>
        <p:nvSpPr>
          <p:cNvPr id="28710" name="Text Box 38"/>
          <p:cNvSpPr txBox="1">
            <a:spLocks noChangeArrowheads="1"/>
          </p:cNvSpPr>
          <p:nvPr/>
        </p:nvSpPr>
        <p:spPr bwMode="auto">
          <a:xfrm>
            <a:off x="4070350" y="2368550"/>
            <a:ext cx="350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F</a:t>
            </a:r>
          </a:p>
        </p:txBody>
      </p:sp>
      <p:sp>
        <p:nvSpPr>
          <p:cNvPr id="28711" name="AutoShape 39"/>
          <p:cNvSpPr>
            <a:spLocks noChangeArrowheads="1"/>
          </p:cNvSpPr>
          <p:nvPr/>
        </p:nvSpPr>
        <p:spPr bwMode="auto">
          <a:xfrm rot="5400000">
            <a:off x="4675188" y="3302000"/>
            <a:ext cx="517525" cy="1019175"/>
          </a:xfrm>
          <a:prstGeom prst="rtTriangle">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tr-TR"/>
          </a:p>
        </p:txBody>
      </p:sp>
      <p:sp>
        <p:nvSpPr>
          <p:cNvPr id="28712" name="Text Box 40"/>
          <p:cNvSpPr txBox="1">
            <a:spLocks noChangeArrowheads="1"/>
          </p:cNvSpPr>
          <p:nvPr/>
        </p:nvSpPr>
        <p:spPr bwMode="auto">
          <a:xfrm>
            <a:off x="5443538" y="3824288"/>
            <a:ext cx="258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N</a:t>
            </a:r>
          </a:p>
        </p:txBody>
      </p:sp>
      <p:sp>
        <p:nvSpPr>
          <p:cNvPr id="28713" name="Line 41"/>
          <p:cNvSpPr>
            <a:spLocks noChangeShapeType="1"/>
          </p:cNvSpPr>
          <p:nvPr/>
        </p:nvSpPr>
        <p:spPr bwMode="auto">
          <a:xfrm flipH="1">
            <a:off x="4424363" y="3149600"/>
            <a:ext cx="1962150" cy="896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8714" name="Line 42"/>
          <p:cNvSpPr>
            <a:spLocks noChangeShapeType="1"/>
          </p:cNvSpPr>
          <p:nvPr/>
        </p:nvSpPr>
        <p:spPr bwMode="auto">
          <a:xfrm>
            <a:off x="4424363" y="3552825"/>
            <a:ext cx="1962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715" name="Line 43"/>
          <p:cNvSpPr>
            <a:spLocks noChangeShapeType="1"/>
          </p:cNvSpPr>
          <p:nvPr/>
        </p:nvSpPr>
        <p:spPr bwMode="auto">
          <a:xfrm>
            <a:off x="4424363" y="3824288"/>
            <a:ext cx="1962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716" name="Text Box 44"/>
          <p:cNvSpPr txBox="1">
            <a:spLocks noChangeArrowheads="1"/>
          </p:cNvSpPr>
          <p:nvPr/>
        </p:nvSpPr>
        <p:spPr bwMode="auto">
          <a:xfrm>
            <a:off x="5365750" y="3284538"/>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M</a:t>
            </a:r>
          </a:p>
        </p:txBody>
      </p:sp>
      <p:sp>
        <p:nvSpPr>
          <p:cNvPr id="28717" name="Text Box 45"/>
          <p:cNvSpPr txBox="1">
            <a:spLocks noChangeArrowheads="1"/>
          </p:cNvSpPr>
          <p:nvPr/>
        </p:nvSpPr>
        <p:spPr bwMode="auto">
          <a:xfrm>
            <a:off x="4424363" y="40259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A</a:t>
            </a:r>
          </a:p>
        </p:txBody>
      </p:sp>
      <p:sp>
        <p:nvSpPr>
          <p:cNvPr id="28718" name="Text Box 46"/>
          <p:cNvSpPr txBox="1">
            <a:spLocks noChangeArrowheads="1"/>
          </p:cNvSpPr>
          <p:nvPr/>
        </p:nvSpPr>
        <p:spPr bwMode="auto">
          <a:xfrm>
            <a:off x="4929188" y="4708525"/>
            <a:ext cx="258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K</a:t>
            </a:r>
          </a:p>
        </p:txBody>
      </p:sp>
      <p:sp>
        <p:nvSpPr>
          <p:cNvPr id="28719" name="Text Box 47"/>
          <p:cNvSpPr txBox="1">
            <a:spLocks noChangeArrowheads="1"/>
          </p:cNvSpPr>
          <p:nvPr/>
        </p:nvSpPr>
        <p:spPr bwMode="auto">
          <a:xfrm>
            <a:off x="4176713" y="4543425"/>
            <a:ext cx="287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O</a:t>
            </a:r>
          </a:p>
        </p:txBody>
      </p:sp>
      <p:sp>
        <p:nvSpPr>
          <p:cNvPr id="28720" name="Text Box 48"/>
          <p:cNvSpPr txBox="1">
            <a:spLocks noChangeArrowheads="1"/>
          </p:cNvSpPr>
          <p:nvPr/>
        </p:nvSpPr>
        <p:spPr bwMode="auto">
          <a:xfrm>
            <a:off x="334963" y="4508500"/>
            <a:ext cx="577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spcBef>
                <a:spcPct val="50000"/>
              </a:spcBef>
            </a:pPr>
            <a:r>
              <a:rPr lang="tr-TR" sz="1000" b="1">
                <a:latin typeface="Tahoma" pitchFamily="34" charset="0"/>
              </a:rPr>
              <a:t>O</a:t>
            </a:r>
          </a:p>
        </p:txBody>
      </p:sp>
      <p:sp>
        <p:nvSpPr>
          <p:cNvPr id="28721" name="Rectangle 49"/>
          <p:cNvSpPr>
            <a:spLocks noChangeArrowheads="1"/>
          </p:cNvSpPr>
          <p:nvPr/>
        </p:nvSpPr>
        <p:spPr bwMode="auto">
          <a:xfrm>
            <a:off x="6769100" y="1268413"/>
            <a:ext cx="54229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tr-TR">
                <a:solidFill>
                  <a:schemeClr val="hlink"/>
                </a:solidFill>
                <a:latin typeface="Arial" charset="0"/>
              </a:rPr>
              <a:t>	</a:t>
            </a:r>
            <a:r>
              <a:rPr lang="tr-TR" sz="2200">
                <a:latin typeface="Arial" charset="0"/>
              </a:rPr>
              <a:t>Korumacılığın üretim maliyetini artırmasının nedeni, gümrük tarifeleri dolayısıyla yurtiçi kaynakların daha etkin oldukları ihracat endüstrilerinden etkinliğin göreceli olarak düşük olduğu ithal edilebilir mal endüstrilerine aktarılmasıdır.</a:t>
            </a:r>
          </a:p>
          <a:p>
            <a:pPr marL="342900" indent="-342900"/>
            <a:endParaRPr lang="tr-TR" sz="2200">
              <a:latin typeface="Arial" charset="0"/>
            </a:endParaRPr>
          </a:p>
          <a:p>
            <a:pPr marL="342900" indent="-342900"/>
            <a:r>
              <a:rPr lang="tr-TR" sz="2200">
                <a:latin typeface="Arial" charset="0"/>
              </a:rPr>
              <a:t>	Tarifeler ayrıca gelirin yurtiçi tüketicilerden yurtiçi üreticilere ve ülkenin göreceli biçimde yoğun olarak sahip bulunduğu faktörden, kıt olarak sahip olduğu kesime doğru yeniden dağılmasını sağlar.</a:t>
            </a:r>
          </a:p>
          <a:p>
            <a:pPr marL="342900" indent="-342900"/>
            <a:endParaRPr lang="tr-TR" sz="1600">
              <a:solidFill>
                <a:srgbClr val="000099"/>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468438" y="1303338"/>
            <a:ext cx="8229600" cy="3870325"/>
          </a:xfrm>
        </p:spPr>
        <p:txBody>
          <a:bodyPr>
            <a:normAutofit fontScale="92500" lnSpcReduction="10000"/>
          </a:bodyPr>
          <a:lstStyle/>
          <a:p>
            <a:pPr eaLnBrk="1" hangingPunct="1">
              <a:spcBef>
                <a:spcPct val="50000"/>
              </a:spcBef>
            </a:pPr>
            <a:r>
              <a:rPr lang="tr-TR" altLang="tr-TR" sz="2400" smtClean="0">
                <a:latin typeface="Tahoma" pitchFamily="34" charset="0"/>
                <a:cs typeface="Tahoma" pitchFamily="34" charset="0"/>
              </a:rPr>
              <a:t>Tarife, fiyatı ithalat yapan ülkede artırır: </a:t>
            </a:r>
            <a:endParaRPr lang="en-US" altLang="tr-TR" sz="2400" smtClean="0">
              <a:latin typeface="Tahoma" pitchFamily="34" charset="0"/>
              <a:cs typeface="Tahoma" pitchFamily="34" charset="0"/>
            </a:endParaRPr>
          </a:p>
          <a:p>
            <a:pPr lvl="1" eaLnBrk="1" hangingPunct="1">
              <a:spcBef>
                <a:spcPct val="50000"/>
              </a:spcBef>
            </a:pPr>
            <a:r>
              <a:rPr lang="tr-TR" altLang="tr-TR" smtClean="0">
                <a:latin typeface="Tahoma" pitchFamily="34" charset="0"/>
                <a:cs typeface="Tahoma" pitchFamily="34" charset="0"/>
              </a:rPr>
              <a:t>Tüketici fazlası azalır </a:t>
            </a:r>
            <a:r>
              <a:rPr lang="en-US" altLang="tr-TR" smtClean="0">
                <a:latin typeface="Tahoma" pitchFamily="34" charset="0"/>
                <a:cs typeface="Tahoma" pitchFamily="34" charset="0"/>
              </a:rPr>
              <a:t>(</a:t>
            </a:r>
            <a:r>
              <a:rPr lang="tr-TR" altLang="tr-TR" smtClean="0">
                <a:latin typeface="Tahoma" pitchFamily="34" charset="0"/>
                <a:cs typeface="Tahoma" pitchFamily="34" charset="0"/>
              </a:rPr>
              <a:t>tüketicilerin durumu kötüleşir</a:t>
            </a:r>
            <a:r>
              <a:rPr lang="en-US" altLang="tr-TR" smtClean="0">
                <a:latin typeface="Tahoma" pitchFamily="34" charset="0"/>
                <a:cs typeface="Tahoma" pitchFamily="34" charset="0"/>
              </a:rPr>
              <a:t>) </a:t>
            </a:r>
          </a:p>
          <a:p>
            <a:pPr lvl="1" eaLnBrk="1" hangingPunct="1">
              <a:spcBef>
                <a:spcPct val="50000"/>
              </a:spcBef>
            </a:pPr>
            <a:r>
              <a:rPr lang="tr-TR" altLang="tr-TR" smtClean="0">
                <a:latin typeface="Tahoma" pitchFamily="34" charset="0"/>
                <a:cs typeface="Tahoma" pitchFamily="34" charset="0"/>
              </a:rPr>
              <a:t>Üretici fazlası artar </a:t>
            </a:r>
            <a:r>
              <a:rPr lang="en-US" altLang="tr-TR" smtClean="0">
                <a:latin typeface="Tahoma" pitchFamily="34" charset="0"/>
                <a:cs typeface="Tahoma" pitchFamily="34" charset="0"/>
              </a:rPr>
              <a:t>(</a:t>
            </a:r>
            <a:r>
              <a:rPr lang="tr-TR" altLang="tr-TR" smtClean="0">
                <a:latin typeface="Tahoma" pitchFamily="34" charset="0"/>
                <a:cs typeface="Tahoma" pitchFamily="34" charset="0"/>
              </a:rPr>
              <a:t>üreticilerin durumu iyileşir</a:t>
            </a:r>
            <a:r>
              <a:rPr lang="en-US" altLang="tr-TR" smtClean="0">
                <a:latin typeface="Tahoma" pitchFamily="34" charset="0"/>
                <a:cs typeface="Tahoma" pitchFamily="34" charset="0"/>
              </a:rPr>
              <a:t>).</a:t>
            </a:r>
          </a:p>
          <a:p>
            <a:pPr lvl="1" eaLnBrk="1" hangingPunct="1">
              <a:spcBef>
                <a:spcPct val="50000"/>
              </a:spcBef>
            </a:pPr>
            <a:r>
              <a:rPr lang="tr-TR" altLang="tr-TR" smtClean="0">
                <a:latin typeface="Tahoma" pitchFamily="34" charset="0"/>
                <a:cs typeface="Tahoma" pitchFamily="34" charset="0"/>
              </a:rPr>
              <a:t>Hükümet, tarife oranı ile tarife uygulanan malın ithal edilen miktarının çarpımı kadar gelir elde eder. </a:t>
            </a:r>
            <a:endParaRPr lang="en-US" altLang="tr-TR" i="1" smtClean="0">
              <a:latin typeface="Tahoma" pitchFamily="34" charset="0"/>
              <a:cs typeface="Tahoma" pitchFamily="34" charset="0"/>
            </a:endParaRPr>
          </a:p>
          <a:p>
            <a:pPr lvl="1" eaLnBrk="1" hangingPunct="1">
              <a:buFontTx/>
              <a:buNone/>
            </a:pPr>
            <a:r>
              <a:rPr lang="en-US" altLang="tr-TR" smtClean="0">
                <a:latin typeface="Tahoma" pitchFamily="34" charset="0"/>
                <a:cs typeface="Tahoma" pitchFamily="34" charset="0"/>
              </a:rPr>
              <a:t>      </a:t>
            </a:r>
            <a:endParaRPr lang="en-US" altLang="tr-TR" smtClean="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00075" y="214313"/>
            <a:ext cx="11591925" cy="820737"/>
          </a:xfrm>
        </p:spPr>
        <p:txBody>
          <a:bodyPr>
            <a:normAutofit fontScale="90000"/>
          </a:bodyPr>
          <a:lstStyle/>
          <a:p>
            <a:pPr eaLnBrk="1" hangingPunct="1"/>
            <a:r>
              <a:rPr lang="tr-TR" sz="2400" b="1" smtClean="0">
                <a:solidFill>
                  <a:schemeClr val="tx1"/>
                </a:solidFill>
                <a:latin typeface="Times New Roman" pitchFamily="18" charset="0"/>
                <a:cs typeface="Times New Roman" pitchFamily="18" charset="0"/>
              </a:rPr>
              <a:t>GÜMRÜK VERGİSİNİN EKONOMİK ETKİLERİ </a:t>
            </a:r>
            <a:br>
              <a:rPr lang="tr-TR" sz="2400" b="1" smtClean="0">
                <a:solidFill>
                  <a:schemeClr val="tx1"/>
                </a:solidFill>
                <a:latin typeface="Times New Roman" pitchFamily="18" charset="0"/>
                <a:cs typeface="Times New Roman" pitchFamily="18" charset="0"/>
              </a:rPr>
            </a:br>
            <a:r>
              <a:rPr lang="tr-TR" sz="2400" b="1" smtClean="0">
                <a:solidFill>
                  <a:schemeClr val="tx1"/>
                </a:solidFill>
                <a:latin typeface="Times New Roman" pitchFamily="18" charset="0"/>
                <a:cs typeface="Times New Roman" pitchFamily="18" charset="0"/>
              </a:rPr>
              <a:t>C- Makro Ekonomik Etkiler (Genel Denge Yaklaşımı)</a:t>
            </a:r>
          </a:p>
        </p:txBody>
      </p:sp>
      <p:sp>
        <p:nvSpPr>
          <p:cNvPr id="18436" name="Rectangle 49"/>
          <p:cNvSpPr>
            <a:spLocks noChangeArrowheads="1"/>
          </p:cNvSpPr>
          <p:nvPr/>
        </p:nvSpPr>
        <p:spPr bwMode="auto">
          <a:xfrm>
            <a:off x="360363" y="1028700"/>
            <a:ext cx="11482387"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tr-TR" sz="2200">
                <a:latin typeface="Tahoma" pitchFamily="34" charset="0"/>
                <a:cs typeface="Tahoma" pitchFamily="34" charset="0"/>
              </a:rPr>
              <a:t>A) </a:t>
            </a:r>
            <a:r>
              <a:rPr lang="tr-TR" sz="2200" i="1">
                <a:latin typeface="Tahoma" pitchFamily="34" charset="0"/>
                <a:cs typeface="Tahoma" pitchFamily="34" charset="0"/>
              </a:rPr>
              <a:t>Ulusal gelir ve istihdam artışı: </a:t>
            </a:r>
            <a:r>
              <a:rPr lang="tr-TR" sz="2200">
                <a:latin typeface="Tahoma" pitchFamily="34" charset="0"/>
                <a:cs typeface="Tahoma" pitchFamily="34" charset="0"/>
              </a:rPr>
              <a:t>Tarifeler toplam talebi yabancı mallardan yerli mallara kaydırarak, korunan endüstride hasılayı ve dolayısıyla milli geliri artırır. Gelir artışı boş duran kaynaklara çalışma alanı yaratır. Bu da istihdam düzeyinin yükselerek işsizliğin azalmasına yol açabilir. </a:t>
            </a:r>
          </a:p>
          <a:p>
            <a:pPr>
              <a:lnSpc>
                <a:spcPct val="150000"/>
              </a:lnSpc>
            </a:pPr>
            <a:r>
              <a:rPr lang="tr-TR" sz="2200">
                <a:latin typeface="Tahoma" pitchFamily="34" charset="0"/>
                <a:cs typeface="Tahoma" pitchFamily="34" charset="0"/>
              </a:rPr>
              <a:t>B) </a:t>
            </a:r>
            <a:r>
              <a:rPr lang="tr-TR" sz="2200" i="1">
                <a:latin typeface="Tahoma" pitchFamily="34" charset="0"/>
                <a:cs typeface="Tahoma" pitchFamily="34" charset="0"/>
              </a:rPr>
              <a:t>Dış ticaret bilançosu açıklarını giderme: </a:t>
            </a:r>
            <a:r>
              <a:rPr lang="tr-TR" sz="2200">
                <a:latin typeface="Tahoma" pitchFamily="34" charset="0"/>
                <a:cs typeface="Tahoma" pitchFamily="34" charset="0"/>
              </a:rPr>
              <a:t>Dış ödemeler bilançosu açığı, gümrük tarifelerinin ithalatı kısıtladığı ölçüde (ülkenin döviz rezervlerinden tasarruf sağlar) kapanır.</a:t>
            </a:r>
          </a:p>
          <a:p>
            <a:pPr>
              <a:lnSpc>
                <a:spcPct val="150000"/>
              </a:lnSpc>
            </a:pPr>
            <a:r>
              <a:rPr lang="tr-TR" sz="2200">
                <a:latin typeface="Tahoma" pitchFamily="34" charset="0"/>
                <a:cs typeface="Tahoma" pitchFamily="34" charset="0"/>
              </a:rPr>
              <a:t>C) </a:t>
            </a:r>
            <a:r>
              <a:rPr lang="tr-TR" sz="2200" i="1">
                <a:latin typeface="Tahoma" pitchFamily="34" charset="0"/>
                <a:cs typeface="Tahoma" pitchFamily="34" charset="0"/>
              </a:rPr>
              <a:t>Dış ticaret hadlerini iyileştirme</a:t>
            </a:r>
            <a:r>
              <a:rPr lang="tr-TR" sz="2200">
                <a:latin typeface="Tahoma" pitchFamily="34" charset="0"/>
                <a:cs typeface="Tahoma" pitchFamily="34" charset="0"/>
              </a:rPr>
              <a:t>: Gümrük tarifeleri ticaret hadlerini koyan büyük ülke lehine değiştirmektedir.</a:t>
            </a:r>
          </a:p>
          <a:p>
            <a:pPr>
              <a:lnSpc>
                <a:spcPct val="150000"/>
              </a:lnSpc>
            </a:pPr>
            <a:r>
              <a:rPr lang="tr-TR" sz="2200">
                <a:latin typeface="Tahoma" pitchFamily="34" charset="0"/>
                <a:cs typeface="Tahoma" pitchFamily="34" charset="0"/>
              </a:rPr>
              <a:t>D) </a:t>
            </a:r>
            <a:r>
              <a:rPr lang="tr-TR" sz="2200" i="1">
                <a:latin typeface="Tahoma" pitchFamily="34" charset="0"/>
                <a:cs typeface="Tahoma" pitchFamily="34" charset="0"/>
              </a:rPr>
              <a:t>Gelir dağılımını belli sosyal sınıflar lehine değiştirmek</a:t>
            </a:r>
            <a:r>
              <a:rPr lang="tr-TR" sz="2200">
                <a:latin typeface="Tahoma" pitchFamily="34" charset="0"/>
                <a:cs typeface="Tahoma" pitchFamily="34" charset="0"/>
              </a:rPr>
              <a:t>: Dış ticaret politikası ile güdülen diğer bir amaç ise yoksul kesimlere gelir aktarımında bulunmak için zengin kesimin tükettiği lüks mallara tarifeler konmasıdır.</a:t>
            </a:r>
          </a:p>
          <a:p>
            <a:endParaRPr lang="tr-TR" sz="200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9665" y="486947"/>
            <a:ext cx="10852879" cy="5262979"/>
          </a:xfrm>
          <a:prstGeom prst="rect">
            <a:avLst/>
          </a:prstGeom>
        </p:spPr>
        <p:txBody>
          <a:bodyPr wrap="square">
            <a:spAutoFit/>
          </a:bodyPr>
          <a:lstStyle/>
          <a:p>
            <a:pPr algn="just"/>
            <a:r>
              <a:rPr lang="tr-TR" sz="2400" b="1" dirty="0">
                <a:latin typeface="+mj-lt"/>
              </a:rPr>
              <a:t>Tarife Tedbirlerinin Nedenleri </a:t>
            </a:r>
            <a:endParaRPr lang="tr-TR" sz="2400" b="1" dirty="0" smtClean="0">
              <a:latin typeface="+mj-lt"/>
            </a:endParaRPr>
          </a:p>
          <a:p>
            <a:pPr algn="just"/>
            <a:endParaRPr lang="tr-TR" sz="2400" dirty="0">
              <a:latin typeface="+mj-lt"/>
            </a:endParaRPr>
          </a:p>
          <a:p>
            <a:pPr algn="just"/>
            <a:r>
              <a:rPr lang="tr-TR" sz="2400" b="1" dirty="0" smtClean="0">
                <a:latin typeface="+mj-lt"/>
              </a:rPr>
              <a:t>1. Ulusal Güvenlik: </a:t>
            </a:r>
            <a:r>
              <a:rPr lang="tr-TR" sz="2400" dirty="0" smtClean="0">
                <a:latin typeface="+mj-lt"/>
              </a:rPr>
              <a:t>Savaş </a:t>
            </a:r>
            <a:r>
              <a:rPr lang="tr-TR" sz="2400" dirty="0">
                <a:latin typeface="+mj-lt"/>
              </a:rPr>
              <a:t>dönemlerinde ülkeler, arz güvenliğini sağlamak için başta stratejik mallar olmak üzere çeşitli mallara yönelik endüstrilerin gelişmesini </a:t>
            </a:r>
            <a:r>
              <a:rPr lang="tr-TR" sz="2400" dirty="0" smtClean="0">
                <a:latin typeface="+mj-lt"/>
              </a:rPr>
              <a:t>isterler. Bu </a:t>
            </a:r>
            <a:r>
              <a:rPr lang="tr-TR" sz="2400" dirty="0">
                <a:latin typeface="+mj-lt"/>
              </a:rPr>
              <a:t>amaçla devlet, yurt içindeki ilgili endüstrilerde faaliyet gösteren firmaları desteklemek için söz konusu malların ithalatına tarife uygular. </a:t>
            </a:r>
            <a:endParaRPr lang="tr-TR" sz="2400" dirty="0" smtClean="0">
              <a:latin typeface="+mj-lt"/>
            </a:endParaRPr>
          </a:p>
          <a:p>
            <a:pPr algn="just"/>
            <a:endParaRPr lang="tr-TR" sz="2400" b="1" dirty="0" smtClean="0">
              <a:latin typeface="+mj-lt"/>
            </a:endParaRPr>
          </a:p>
          <a:p>
            <a:pPr algn="just"/>
            <a:r>
              <a:rPr lang="tr-TR" sz="2400" b="1" dirty="0" smtClean="0">
                <a:latin typeface="+mj-lt"/>
              </a:rPr>
              <a:t>2. Genç </a:t>
            </a:r>
            <a:r>
              <a:rPr lang="tr-TR" sz="2400" b="1" dirty="0">
                <a:latin typeface="+mj-lt"/>
              </a:rPr>
              <a:t>Endüstri Tezi</a:t>
            </a:r>
          </a:p>
          <a:p>
            <a:pPr algn="just"/>
            <a:r>
              <a:rPr lang="tr-TR" sz="2400" dirty="0">
                <a:latin typeface="+mj-lt"/>
              </a:rPr>
              <a:t>Bu teze göre ülkeler, kalkınma politikaları kapsamında ileride gelişip </a:t>
            </a:r>
            <a:r>
              <a:rPr lang="tr-TR" sz="2400" dirty="0" smtClean="0">
                <a:latin typeface="+mj-lt"/>
              </a:rPr>
              <a:t>karşılaştırmalı üstünlüğe </a:t>
            </a:r>
            <a:r>
              <a:rPr lang="tr-TR" sz="2400" dirty="0">
                <a:latin typeface="+mj-lt"/>
              </a:rPr>
              <a:t>sahip olacak endüstrileri, ideal üretim düzeyine ulaşıncaya kadar gümrük tarifeleri </a:t>
            </a:r>
            <a:r>
              <a:rPr lang="tr-TR" sz="2400" dirty="0" smtClean="0">
                <a:latin typeface="+mj-lt"/>
              </a:rPr>
              <a:t>aracılığı </a:t>
            </a:r>
            <a:r>
              <a:rPr lang="tr-TR" sz="2400" dirty="0">
                <a:latin typeface="+mj-lt"/>
              </a:rPr>
              <a:t>ile dış rekabetten </a:t>
            </a:r>
            <a:r>
              <a:rPr lang="tr-TR" sz="2400" dirty="0" smtClean="0">
                <a:latin typeface="+mj-lt"/>
              </a:rPr>
              <a:t>korumalıdır. Henüz </a:t>
            </a:r>
            <a:r>
              <a:rPr lang="tr-TR" sz="2400" dirty="0">
                <a:latin typeface="+mj-lt"/>
              </a:rPr>
              <a:t>olgunlaşmamış endüstrinin gelişimini tamamlayana kadar korunması, onun </a:t>
            </a:r>
            <a:r>
              <a:rPr lang="tr-TR" sz="2400" dirty="0" smtClean="0">
                <a:latin typeface="+mj-lt"/>
              </a:rPr>
              <a:t>güçlü </a:t>
            </a:r>
            <a:r>
              <a:rPr lang="tr-TR" sz="2400" dirty="0">
                <a:latin typeface="+mj-lt"/>
              </a:rPr>
              <a:t>yabancı işletmeler tarafından yok edilmesini engeller. Genç Endüstriler </a:t>
            </a:r>
            <a:r>
              <a:rPr lang="tr-TR" sz="2400" dirty="0" err="1">
                <a:latin typeface="+mj-lt"/>
              </a:rPr>
              <a:t>Tezi’nin</a:t>
            </a:r>
            <a:r>
              <a:rPr lang="tr-TR" sz="2400" dirty="0">
                <a:latin typeface="+mj-lt"/>
              </a:rPr>
              <a:t> </a:t>
            </a:r>
            <a:r>
              <a:rPr lang="tr-TR" sz="2400" dirty="0" smtClean="0">
                <a:latin typeface="+mj-lt"/>
              </a:rPr>
              <a:t>Almanya’daki </a:t>
            </a:r>
            <a:r>
              <a:rPr lang="tr-TR" sz="2400" dirty="0">
                <a:latin typeface="+mj-lt"/>
              </a:rPr>
              <a:t>savunucusu </a:t>
            </a:r>
            <a:r>
              <a:rPr lang="tr-TR" sz="2400" dirty="0" err="1">
                <a:latin typeface="+mj-lt"/>
              </a:rPr>
              <a:t>Friedrich</a:t>
            </a:r>
            <a:r>
              <a:rPr lang="tr-TR" sz="2400" dirty="0">
                <a:latin typeface="+mj-lt"/>
              </a:rPr>
              <a:t> </a:t>
            </a:r>
            <a:r>
              <a:rPr lang="tr-TR" sz="2400" dirty="0" err="1">
                <a:latin typeface="+mj-lt"/>
              </a:rPr>
              <a:t>List</a:t>
            </a:r>
            <a:r>
              <a:rPr lang="tr-TR" sz="2400" dirty="0">
                <a:latin typeface="+mj-lt"/>
              </a:rPr>
              <a:t>, ABD’deki savunucusu ise Alexander </a:t>
            </a:r>
            <a:r>
              <a:rPr lang="tr-TR" sz="2400" dirty="0" smtClean="0">
                <a:latin typeface="+mj-lt"/>
              </a:rPr>
              <a:t> </a:t>
            </a:r>
            <a:r>
              <a:rPr lang="tr-TR" sz="2400" dirty="0" err="1" smtClean="0">
                <a:latin typeface="+mj-lt"/>
              </a:rPr>
              <a:t>Hamilton’dır</a:t>
            </a:r>
            <a:r>
              <a:rPr lang="tr-TR" sz="2400" dirty="0">
                <a:latin typeface="+mj-lt"/>
              </a:rPr>
              <a:t>.</a:t>
            </a:r>
          </a:p>
        </p:txBody>
      </p:sp>
    </p:spTree>
    <p:extLst>
      <p:ext uri="{BB962C8B-B14F-4D97-AF65-F5344CB8AC3E}">
        <p14:creationId xmlns:p14="http://schemas.microsoft.com/office/powerpoint/2010/main" val="4153546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9666" y="442451"/>
            <a:ext cx="11152682" cy="5632311"/>
          </a:xfrm>
          <a:prstGeom prst="rect">
            <a:avLst/>
          </a:prstGeom>
        </p:spPr>
        <p:txBody>
          <a:bodyPr wrap="square">
            <a:spAutoFit/>
          </a:bodyPr>
          <a:lstStyle/>
          <a:p>
            <a:pPr algn="just"/>
            <a:r>
              <a:rPr lang="tr-TR" sz="2400" b="1" dirty="0" smtClean="0">
                <a:latin typeface="+mj-lt"/>
              </a:rPr>
              <a:t>3. Stratejik </a:t>
            </a:r>
            <a:r>
              <a:rPr lang="tr-TR" sz="2400" b="1" dirty="0">
                <a:latin typeface="+mj-lt"/>
              </a:rPr>
              <a:t>Ticaret </a:t>
            </a:r>
            <a:r>
              <a:rPr lang="tr-TR" sz="2400" b="1" dirty="0" smtClean="0">
                <a:latin typeface="+mj-lt"/>
              </a:rPr>
              <a:t>Politikası: </a:t>
            </a:r>
            <a:r>
              <a:rPr lang="tr-TR" sz="2400" dirty="0" smtClean="0">
                <a:latin typeface="+mj-lt"/>
              </a:rPr>
              <a:t>Genç </a:t>
            </a:r>
            <a:r>
              <a:rPr lang="tr-TR" sz="2400" dirty="0">
                <a:latin typeface="+mj-lt"/>
              </a:rPr>
              <a:t>Endüstri Tezine benzer şekilde ekonomide endüstriyel koruma hedeflenmiştir. Stratejik Ticaret Politikası Tezine göre ekonomide kilit endüstrilerin korunması ve bu sayede ekonomik dışsallıklar yaratılması hedeflenmiştir. Çünkü söz konusu endüstrilerden sağlanacak dışsal ekonomilerden bütün ülke yararlanır. Stratejik Ticaret Politikası, Genç Endüstriler Tezinin gelişmiş ülkelerdeki yansımasıdır. </a:t>
            </a:r>
            <a:endParaRPr lang="tr-TR" sz="2400" dirty="0" smtClean="0">
              <a:latin typeface="+mj-lt"/>
            </a:endParaRPr>
          </a:p>
          <a:p>
            <a:pPr algn="just"/>
            <a:endParaRPr lang="tr-TR" sz="2400" dirty="0">
              <a:latin typeface="+mj-lt"/>
            </a:endParaRPr>
          </a:p>
          <a:p>
            <a:pPr algn="just"/>
            <a:r>
              <a:rPr lang="tr-TR" sz="2400" b="1" dirty="0" smtClean="0">
                <a:latin typeface="+mj-lt"/>
              </a:rPr>
              <a:t>4. Damping: </a:t>
            </a:r>
            <a:r>
              <a:rPr lang="tr-TR" sz="2400" dirty="0" smtClean="0">
                <a:latin typeface="+mj-lt"/>
              </a:rPr>
              <a:t>Büyük </a:t>
            </a:r>
            <a:r>
              <a:rPr lang="tr-TR" sz="2400" dirty="0">
                <a:latin typeface="+mj-lt"/>
              </a:rPr>
              <a:t>firmaların ürettikleri malları maliyetin altında satması sonucu küçük firmaların </a:t>
            </a:r>
            <a:r>
              <a:rPr lang="tr-TR" sz="2400" dirty="0" smtClean="0">
                <a:latin typeface="+mj-lt"/>
              </a:rPr>
              <a:t>piyasada </a:t>
            </a:r>
            <a:r>
              <a:rPr lang="tr-TR" sz="2400" dirty="0">
                <a:latin typeface="+mj-lt"/>
              </a:rPr>
              <a:t>tutunamaması dampingdir. Gümrük tarifeleri ile yabancı ülkelerden gelen dampinge </a:t>
            </a:r>
            <a:r>
              <a:rPr lang="tr-TR" sz="2400" dirty="0" smtClean="0">
                <a:latin typeface="+mj-lt"/>
              </a:rPr>
              <a:t>karşı </a:t>
            </a:r>
            <a:r>
              <a:rPr lang="tr-TR" sz="2400" dirty="0">
                <a:latin typeface="+mj-lt"/>
              </a:rPr>
              <a:t>yerli üreticilerin korunması </a:t>
            </a:r>
            <a:r>
              <a:rPr lang="tr-TR" sz="2400" dirty="0" smtClean="0">
                <a:latin typeface="+mj-lt"/>
              </a:rPr>
              <a:t>amaçlanır. Anti-damping </a:t>
            </a:r>
            <a:r>
              <a:rPr lang="tr-TR" sz="2400" dirty="0">
                <a:latin typeface="+mj-lt"/>
              </a:rPr>
              <a:t>vergileri ise yeni bir pazar elde etmek, belli bir pazardaki payını </a:t>
            </a:r>
            <a:r>
              <a:rPr lang="tr-TR" sz="2400" dirty="0" smtClean="0">
                <a:latin typeface="+mj-lt"/>
              </a:rPr>
              <a:t>arttırmak </a:t>
            </a:r>
            <a:r>
              <a:rPr lang="tr-TR" sz="2400" dirty="0">
                <a:latin typeface="+mj-lt"/>
              </a:rPr>
              <a:t>ya da mevcut payını korumak amacında olan ihracatçının, ihraç ürününü iç piyasada </a:t>
            </a:r>
            <a:r>
              <a:rPr lang="tr-TR" sz="2400" dirty="0" smtClean="0">
                <a:latin typeface="+mj-lt"/>
              </a:rPr>
              <a:t>olduğundan </a:t>
            </a:r>
            <a:r>
              <a:rPr lang="tr-TR" sz="2400" dirty="0">
                <a:latin typeface="+mj-lt"/>
              </a:rPr>
              <a:t>ucuza veya maliyetinin altında bir fiyatla dış pazara arz etmesi karşısında </a:t>
            </a:r>
            <a:r>
              <a:rPr lang="tr-TR" sz="2400" dirty="0" smtClean="0">
                <a:latin typeface="+mj-lt"/>
              </a:rPr>
              <a:t>uygulanan </a:t>
            </a:r>
            <a:r>
              <a:rPr lang="tr-TR" sz="2400" dirty="0">
                <a:latin typeface="+mj-lt"/>
              </a:rPr>
              <a:t>tarife dışı </a:t>
            </a:r>
            <a:r>
              <a:rPr lang="tr-TR" sz="2400" dirty="0" smtClean="0">
                <a:latin typeface="+mj-lt"/>
              </a:rPr>
              <a:t>vergilerdir. </a:t>
            </a:r>
            <a:r>
              <a:rPr lang="tr-TR" sz="2400" dirty="0">
                <a:latin typeface="+mj-lt"/>
              </a:rPr>
              <a:t>Ancak, ihracatçının suni olarak fiyatını düşürmesi ve </a:t>
            </a:r>
            <a:r>
              <a:rPr lang="tr-TR" sz="2400" dirty="0" smtClean="0">
                <a:latin typeface="+mj-lt"/>
              </a:rPr>
              <a:t>girdiği </a:t>
            </a:r>
            <a:r>
              <a:rPr lang="tr-TR" sz="2400" dirty="0">
                <a:latin typeface="+mj-lt"/>
              </a:rPr>
              <a:t>piyasada rakiplerini bertaraf ederek monopol gücü elde etmeyi amaçlaması durumunda </a:t>
            </a:r>
            <a:r>
              <a:rPr lang="tr-TR" sz="2400" dirty="0" smtClean="0">
                <a:latin typeface="+mj-lt"/>
              </a:rPr>
              <a:t>böyle </a:t>
            </a:r>
            <a:r>
              <a:rPr lang="tr-TR" sz="2400" dirty="0">
                <a:latin typeface="+mj-lt"/>
              </a:rPr>
              <a:t>bir uygulamaya gidilmektedir.</a:t>
            </a:r>
          </a:p>
        </p:txBody>
      </p:sp>
    </p:spTree>
    <p:extLst>
      <p:ext uri="{BB962C8B-B14F-4D97-AF65-F5344CB8AC3E}">
        <p14:creationId xmlns:p14="http://schemas.microsoft.com/office/powerpoint/2010/main" val="45057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744" y="843677"/>
            <a:ext cx="11167672" cy="4893647"/>
          </a:xfrm>
          <a:prstGeom prst="rect">
            <a:avLst/>
          </a:prstGeom>
        </p:spPr>
        <p:txBody>
          <a:bodyPr wrap="square">
            <a:spAutoFit/>
          </a:bodyPr>
          <a:lstStyle/>
          <a:p>
            <a:pPr algn="just"/>
            <a:r>
              <a:rPr lang="tr-TR" sz="2400" dirty="0">
                <a:latin typeface="+mj-lt"/>
              </a:rPr>
              <a:t>Damping çeşitleri aşağıda belirtildiği gibidir; </a:t>
            </a:r>
            <a:endParaRPr lang="tr-TR" sz="2400" dirty="0" smtClean="0">
              <a:latin typeface="+mj-lt"/>
            </a:endParaRPr>
          </a:p>
          <a:p>
            <a:pPr algn="just"/>
            <a:endParaRPr lang="tr-TR" sz="2400" dirty="0">
              <a:latin typeface="+mj-lt"/>
            </a:endParaRPr>
          </a:p>
          <a:p>
            <a:pPr algn="just"/>
            <a:r>
              <a:rPr lang="tr-TR" sz="2400" b="1" i="1" dirty="0" smtClean="0">
                <a:latin typeface="+mj-lt"/>
              </a:rPr>
              <a:t>Arada </a:t>
            </a:r>
            <a:r>
              <a:rPr lang="tr-TR" sz="2400" b="1" i="1" dirty="0">
                <a:latin typeface="+mj-lt"/>
              </a:rPr>
              <a:t>Bir Yapılan Damping: </a:t>
            </a:r>
            <a:r>
              <a:rPr lang="tr-TR" sz="2400" dirty="0">
                <a:latin typeface="+mj-lt"/>
              </a:rPr>
              <a:t>Ekonomide görülen talep daralması, zevk ve tercihlerin değişmesi ve benzeri geçici nedenlerle, firmanın iç satışlarının yavaşlaması stoklarda aşırı birikmeler doğurabilir. Bu gibi durumlarda üreticiler, bu stok fazlalarını yalnızca değişken maliyetleri karşılayacak bir fiyattan dış piyasalarda satmayı deneme yoluna gidebilirler. Arada bir yapılan damping, iç piyasada firmaların yaptıkları mevsim sonu indirimli satışlara benzetilebilir. </a:t>
            </a:r>
            <a:endParaRPr lang="tr-TR" sz="2400" dirty="0" smtClean="0">
              <a:latin typeface="+mj-lt"/>
            </a:endParaRPr>
          </a:p>
          <a:p>
            <a:pPr algn="just"/>
            <a:endParaRPr lang="tr-TR" sz="2400" dirty="0">
              <a:latin typeface="+mj-lt"/>
            </a:endParaRPr>
          </a:p>
          <a:p>
            <a:pPr algn="just"/>
            <a:r>
              <a:rPr lang="tr-TR" sz="2400" b="1" i="1" dirty="0" smtClean="0">
                <a:latin typeface="+mj-lt"/>
              </a:rPr>
              <a:t>Yıkıcı </a:t>
            </a:r>
            <a:r>
              <a:rPr lang="tr-TR" sz="2400" b="1" i="1" dirty="0">
                <a:latin typeface="+mj-lt"/>
              </a:rPr>
              <a:t>Damping: </a:t>
            </a:r>
            <a:r>
              <a:rPr lang="tr-TR" sz="2400" dirty="0">
                <a:latin typeface="+mj-lt"/>
              </a:rPr>
              <a:t>Bazen büyük bir firma, dış piyasadaki rakiplerini ortadan kaldırmak </a:t>
            </a:r>
            <a:r>
              <a:rPr lang="tr-TR" sz="2400" dirty="0" smtClean="0">
                <a:latin typeface="+mj-lt"/>
              </a:rPr>
              <a:t>için </a:t>
            </a:r>
            <a:r>
              <a:rPr lang="tr-TR" sz="2400" dirty="0">
                <a:latin typeface="+mj-lt"/>
              </a:rPr>
              <a:t>fiyatlarını onların dayanamayacağı kadar düşürür, rakipler endüstriden çıktıktan sonra da </a:t>
            </a:r>
            <a:r>
              <a:rPr lang="tr-TR" sz="2400" dirty="0" err="1" smtClean="0">
                <a:latin typeface="+mj-lt"/>
              </a:rPr>
              <a:t>monopolcü</a:t>
            </a:r>
            <a:r>
              <a:rPr lang="tr-TR" sz="2400" dirty="0" smtClean="0">
                <a:latin typeface="+mj-lt"/>
              </a:rPr>
              <a:t> </a:t>
            </a:r>
            <a:r>
              <a:rPr lang="tr-TR" sz="2400" dirty="0">
                <a:latin typeface="+mj-lt"/>
              </a:rPr>
              <a:t>olarak fiyatları aşırı şekilde yükseltirler. Buna yıkıcı damping adı verilir. </a:t>
            </a:r>
            <a:r>
              <a:rPr lang="tr-TR" sz="2400" dirty="0" smtClean="0">
                <a:latin typeface="+mj-lt"/>
              </a:rPr>
              <a:t>Yerli endüstrilerin </a:t>
            </a:r>
            <a:r>
              <a:rPr lang="tr-TR" sz="2400" dirty="0">
                <a:latin typeface="+mj-lt"/>
              </a:rPr>
              <a:t>bu tür zararlı dampingin etkilerine karşı korunması gereklidir.</a:t>
            </a:r>
          </a:p>
        </p:txBody>
      </p:sp>
    </p:spTree>
    <p:extLst>
      <p:ext uri="{BB962C8B-B14F-4D97-AF65-F5344CB8AC3E}">
        <p14:creationId xmlns:p14="http://schemas.microsoft.com/office/powerpoint/2010/main" val="1313968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29587" y="1810143"/>
            <a:ext cx="10867869" cy="1938992"/>
          </a:xfrm>
          <a:prstGeom prst="rect">
            <a:avLst/>
          </a:prstGeom>
        </p:spPr>
        <p:txBody>
          <a:bodyPr wrap="square">
            <a:spAutoFit/>
          </a:bodyPr>
          <a:lstStyle/>
          <a:p>
            <a:pPr algn="just"/>
            <a:r>
              <a:rPr lang="tr-TR" sz="2400" b="1" dirty="0">
                <a:latin typeface="+mj-lt"/>
              </a:rPr>
              <a:t>Sürekli Damping: </a:t>
            </a:r>
            <a:r>
              <a:rPr lang="tr-TR" sz="2400" dirty="0">
                <a:latin typeface="+mj-lt"/>
              </a:rPr>
              <a:t>Bazı durumlarda ise firma malını dış piyasalarda sürekli olarak içerden daha düşük fiyatlardan satmayı planlayabilir. Sürekli damping bir çeşit uluslararası fiyat farklılaşması olup </a:t>
            </a:r>
            <a:r>
              <a:rPr lang="tr-TR" sz="2400" dirty="0" err="1">
                <a:latin typeface="+mj-lt"/>
              </a:rPr>
              <a:t>monopolcü</a:t>
            </a:r>
            <a:r>
              <a:rPr lang="tr-TR" sz="2400" dirty="0">
                <a:latin typeface="+mj-lt"/>
              </a:rPr>
              <a:t> firmanın normal kâr maksimizasyonunun sonucudur. Burada üretim hacminin genişletilip sağlanacak içsel ve dışsal ölçek ekonomilerle maliyetlerin düşürülmesi amaçlanır.</a:t>
            </a:r>
          </a:p>
        </p:txBody>
      </p:sp>
    </p:spTree>
    <p:extLst>
      <p:ext uri="{BB962C8B-B14F-4D97-AF65-F5344CB8AC3E}">
        <p14:creationId xmlns:p14="http://schemas.microsoft.com/office/powerpoint/2010/main" val="30421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4675" y="1154802"/>
            <a:ext cx="10523095" cy="4154984"/>
          </a:xfrm>
          <a:prstGeom prst="rect">
            <a:avLst/>
          </a:prstGeom>
        </p:spPr>
        <p:txBody>
          <a:bodyPr wrap="square">
            <a:spAutoFit/>
          </a:bodyPr>
          <a:lstStyle/>
          <a:p>
            <a:pPr algn="just"/>
            <a:r>
              <a:rPr lang="tr-TR" sz="2400" b="1" dirty="0">
                <a:latin typeface="+mj-lt"/>
              </a:rPr>
              <a:t>Gümrük Tarifeleri </a:t>
            </a:r>
            <a:endParaRPr lang="tr-TR" sz="2400" b="1" dirty="0" smtClean="0">
              <a:latin typeface="+mj-lt"/>
            </a:endParaRPr>
          </a:p>
          <a:p>
            <a:pPr algn="just"/>
            <a:endParaRPr lang="tr-TR" sz="2400" dirty="0">
              <a:latin typeface="+mj-lt"/>
            </a:endParaRPr>
          </a:p>
          <a:p>
            <a:pPr marL="342900" indent="-342900" algn="just">
              <a:buFont typeface="Arial" charset="0"/>
              <a:buChar char="•"/>
            </a:pPr>
            <a:r>
              <a:rPr lang="tr-TR" sz="2400" dirty="0" smtClean="0">
                <a:latin typeface="+mj-lt"/>
              </a:rPr>
              <a:t>En </a:t>
            </a:r>
            <a:r>
              <a:rPr lang="tr-TR" sz="2400" dirty="0">
                <a:latin typeface="+mj-lt"/>
              </a:rPr>
              <a:t>eski ve en geniş kullanım alanına sahip dış ticaret politikası </a:t>
            </a:r>
            <a:r>
              <a:rPr lang="tr-TR" sz="2400" dirty="0" smtClean="0">
                <a:latin typeface="+mj-lt"/>
              </a:rPr>
              <a:t>araçlarındandır.</a:t>
            </a:r>
          </a:p>
          <a:p>
            <a:pPr marL="342900" indent="-342900" algn="just">
              <a:buFont typeface="Arial" charset="0"/>
              <a:buChar char="•"/>
            </a:pPr>
            <a:r>
              <a:rPr lang="tr-TR" sz="2400" dirty="0" smtClean="0">
                <a:latin typeface="+mj-lt"/>
              </a:rPr>
              <a:t>Gümrük </a:t>
            </a:r>
            <a:r>
              <a:rPr lang="tr-TR" sz="2400" dirty="0">
                <a:latin typeface="+mj-lt"/>
              </a:rPr>
              <a:t>vergileri, malların uluslararası sınırlardan geçirilmesi için hükümetten alınan izne karşılık ödenen vergileri ifade eder. </a:t>
            </a:r>
            <a:endParaRPr lang="tr-TR" sz="2400" dirty="0" smtClean="0">
              <a:latin typeface="+mj-lt"/>
            </a:endParaRPr>
          </a:p>
          <a:p>
            <a:pPr marL="342900" indent="-342900" algn="just">
              <a:buFont typeface="Arial" charset="0"/>
              <a:buChar char="•"/>
            </a:pPr>
            <a:r>
              <a:rPr lang="tr-TR" sz="2400" dirty="0" smtClean="0">
                <a:latin typeface="+mj-lt"/>
              </a:rPr>
              <a:t>Dış </a:t>
            </a:r>
            <a:r>
              <a:rPr lang="tr-TR" sz="2400" dirty="0">
                <a:latin typeface="+mj-lt"/>
              </a:rPr>
              <a:t>ticarete taraf olan ülkelerin gümrük mevzuatları ve dış ticaret anlaşmalarıyla düzenlenen bir vergi türüdür. </a:t>
            </a:r>
            <a:endParaRPr lang="tr-TR" sz="2400" dirty="0" smtClean="0">
              <a:latin typeface="+mj-lt"/>
            </a:endParaRPr>
          </a:p>
          <a:p>
            <a:pPr marL="342900" indent="-342900" algn="just">
              <a:buFont typeface="Arial" charset="0"/>
              <a:buChar char="•"/>
            </a:pPr>
            <a:r>
              <a:rPr lang="tr-TR" sz="2400" dirty="0" smtClean="0">
                <a:latin typeface="+mj-lt"/>
              </a:rPr>
              <a:t>Bu </a:t>
            </a:r>
            <a:r>
              <a:rPr lang="tr-TR" sz="2400" dirty="0">
                <a:latin typeface="+mj-lt"/>
              </a:rPr>
              <a:t>verginin konusu ithal malları olup söz konusu malların ülkeye girmesi vergiyi doğuran olaydır. </a:t>
            </a:r>
            <a:endParaRPr lang="tr-TR" sz="2400" dirty="0" smtClean="0">
              <a:latin typeface="+mj-lt"/>
            </a:endParaRPr>
          </a:p>
          <a:p>
            <a:pPr marL="342900" indent="-342900" algn="just">
              <a:buFont typeface="Arial" charset="0"/>
              <a:buChar char="•"/>
            </a:pPr>
            <a:r>
              <a:rPr lang="tr-TR" sz="2400" dirty="0" smtClean="0">
                <a:latin typeface="+mj-lt"/>
              </a:rPr>
              <a:t>Tarife </a:t>
            </a:r>
            <a:r>
              <a:rPr lang="tr-TR" sz="2400" dirty="0">
                <a:latin typeface="+mj-lt"/>
              </a:rPr>
              <a:t>ise uluslararası ticarete konu olan tüm mallara uygulanacak vergi oranlarını gösteren listelerdir. </a:t>
            </a:r>
          </a:p>
        </p:txBody>
      </p:sp>
    </p:spTree>
    <p:extLst>
      <p:ext uri="{BB962C8B-B14F-4D97-AF65-F5344CB8AC3E}">
        <p14:creationId xmlns:p14="http://schemas.microsoft.com/office/powerpoint/2010/main" val="27736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9567" y="1028343"/>
            <a:ext cx="10762938" cy="4893647"/>
          </a:xfrm>
          <a:prstGeom prst="rect">
            <a:avLst/>
          </a:prstGeom>
        </p:spPr>
        <p:txBody>
          <a:bodyPr wrap="square">
            <a:spAutoFit/>
          </a:bodyPr>
          <a:lstStyle/>
          <a:p>
            <a:pPr algn="ctr"/>
            <a:r>
              <a:rPr lang="tr-TR" sz="2400" b="1" dirty="0">
                <a:latin typeface="+mj-lt"/>
              </a:rPr>
              <a:t>Efektif (Etken) Koruma </a:t>
            </a:r>
            <a:endParaRPr lang="tr-TR" sz="2400" b="1" dirty="0" smtClean="0">
              <a:latin typeface="+mj-lt"/>
            </a:endParaRPr>
          </a:p>
          <a:p>
            <a:pPr algn="just"/>
            <a:endParaRPr lang="tr-TR" sz="2400" b="1" dirty="0">
              <a:latin typeface="+mj-lt"/>
            </a:endParaRPr>
          </a:p>
          <a:p>
            <a:pPr marL="342900" indent="-342900" algn="just">
              <a:buFont typeface="Arial" charset="0"/>
              <a:buChar char="•"/>
            </a:pPr>
            <a:r>
              <a:rPr lang="tr-TR" sz="2400" dirty="0" smtClean="0">
                <a:latin typeface="+mj-lt"/>
              </a:rPr>
              <a:t>İthal </a:t>
            </a:r>
            <a:r>
              <a:rPr lang="tr-TR" sz="2400" dirty="0">
                <a:latin typeface="+mj-lt"/>
              </a:rPr>
              <a:t>ürünlere uygulanan nominal gümrük tarifelerinin fiili etkilerini ölçmek için geliştirilmiş bir kavramdır. Nominal gümrük tarife oranı, fiili koruma oranından farklı olabilmektedir. </a:t>
            </a:r>
            <a:endParaRPr lang="tr-TR" sz="2400" dirty="0" smtClean="0">
              <a:latin typeface="+mj-lt"/>
            </a:endParaRPr>
          </a:p>
          <a:p>
            <a:pPr marL="342900" indent="-342900" algn="just">
              <a:buFont typeface="Arial" charset="0"/>
              <a:buChar char="•"/>
            </a:pPr>
            <a:r>
              <a:rPr lang="tr-TR" sz="2400" dirty="0" smtClean="0">
                <a:latin typeface="+mj-lt"/>
              </a:rPr>
              <a:t>Efektif </a:t>
            </a:r>
            <a:r>
              <a:rPr lang="tr-TR" sz="2400" dirty="0">
                <a:latin typeface="+mj-lt"/>
              </a:rPr>
              <a:t>koruma oranı, üretilen malların her bir biriminin katma değeri üzerindeki gümrük tarifesinin etkisini inceler. Ayrıca bu etki, gümrük tarifelerinin yanında, dış ticaret sürecinden alınan diğer ithal vergiler için de benzer sonuçlar yaratır. </a:t>
            </a:r>
            <a:endParaRPr lang="tr-TR" sz="2400" dirty="0" smtClean="0">
              <a:latin typeface="+mj-lt"/>
            </a:endParaRPr>
          </a:p>
          <a:p>
            <a:pPr marL="342900" indent="-342900" algn="just">
              <a:buFont typeface="Arial" charset="0"/>
              <a:buChar char="•"/>
            </a:pPr>
            <a:r>
              <a:rPr lang="tr-TR" sz="2400" dirty="0" smtClean="0">
                <a:latin typeface="+mj-lt"/>
              </a:rPr>
              <a:t>Efektif </a:t>
            </a:r>
            <a:r>
              <a:rPr lang="tr-TR" sz="2400" dirty="0">
                <a:latin typeface="+mj-lt"/>
              </a:rPr>
              <a:t>koruma oranının nominal gümrük tarifesinden farklı olmasının temel nedeni; bir endüstrideki üretimin katma değerinin, hem girdiler hem de çıktı üzerindeki gümrük tarifeleri sebebiyle değişebilmesidir. Bir diğer önemli neden ise girdiler üzerindeki nominal tarife oranının çıktı üzerindekinden küçük olduğu durumda, efektif koruma oranının nominal gümrük tarifesinden yüksek olmasıdır. </a:t>
            </a:r>
          </a:p>
        </p:txBody>
      </p:sp>
    </p:spTree>
    <p:extLst>
      <p:ext uri="{BB962C8B-B14F-4D97-AF65-F5344CB8AC3E}">
        <p14:creationId xmlns:p14="http://schemas.microsoft.com/office/powerpoint/2010/main" val="3578750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9664" y="1521742"/>
            <a:ext cx="11062741" cy="4524315"/>
          </a:xfrm>
          <a:prstGeom prst="rect">
            <a:avLst/>
          </a:prstGeom>
        </p:spPr>
        <p:txBody>
          <a:bodyPr wrap="square">
            <a:spAutoFit/>
          </a:bodyPr>
          <a:lstStyle/>
          <a:p>
            <a:pPr algn="just"/>
            <a:r>
              <a:rPr lang="tr-TR" sz="2400" dirty="0">
                <a:latin typeface="+mj-lt"/>
              </a:rPr>
              <a:t>Bununla birlikte, girdi üzerindeki vergi oranı daha küçükse aynı durum söz konusu olur ve bu durumda efektif koruma oranı, nominal gümrük tarifesinden daha düşük bir düzeyde oluşur. </a:t>
            </a:r>
            <a:endParaRPr lang="tr-TR" sz="2400" dirty="0" smtClean="0">
              <a:latin typeface="+mj-lt"/>
            </a:endParaRPr>
          </a:p>
          <a:p>
            <a:pPr algn="just"/>
            <a:endParaRPr lang="tr-TR" sz="2400" dirty="0">
              <a:latin typeface="+mj-lt"/>
            </a:endParaRPr>
          </a:p>
          <a:p>
            <a:pPr algn="just"/>
            <a:r>
              <a:rPr lang="tr-TR" sz="2400" dirty="0" smtClean="0">
                <a:latin typeface="+mj-lt"/>
              </a:rPr>
              <a:t>Efektif </a:t>
            </a:r>
            <a:r>
              <a:rPr lang="tr-TR" sz="2400" dirty="0">
                <a:latin typeface="+mj-lt"/>
              </a:rPr>
              <a:t>koruma oranının formülü, </a:t>
            </a:r>
            <a:endParaRPr lang="tr-TR" sz="2400" dirty="0" smtClean="0">
              <a:latin typeface="+mj-lt"/>
            </a:endParaRPr>
          </a:p>
          <a:p>
            <a:pPr algn="just"/>
            <a:endParaRPr lang="tr-TR" sz="2400" dirty="0">
              <a:latin typeface="+mj-lt"/>
            </a:endParaRPr>
          </a:p>
          <a:p>
            <a:pPr algn="just"/>
            <a:r>
              <a:rPr lang="tr-TR" sz="2400" b="1" dirty="0" smtClean="0">
                <a:latin typeface="+mj-lt"/>
              </a:rPr>
              <a:t>e </a:t>
            </a:r>
            <a:r>
              <a:rPr lang="tr-TR" sz="2400" b="1" dirty="0">
                <a:latin typeface="+mj-lt"/>
              </a:rPr>
              <a:t>= (t - ar) / (1 - a) </a:t>
            </a:r>
            <a:r>
              <a:rPr lang="tr-TR" sz="2400" dirty="0">
                <a:latin typeface="+mj-lt"/>
              </a:rPr>
              <a:t>şeklindedir, </a:t>
            </a:r>
            <a:endParaRPr lang="tr-TR" sz="2400" dirty="0" smtClean="0">
              <a:latin typeface="+mj-lt"/>
            </a:endParaRPr>
          </a:p>
          <a:p>
            <a:pPr algn="just"/>
            <a:endParaRPr lang="tr-TR" sz="2400" dirty="0" smtClean="0">
              <a:latin typeface="+mj-lt"/>
            </a:endParaRPr>
          </a:p>
          <a:p>
            <a:pPr algn="just"/>
            <a:r>
              <a:rPr lang="tr-TR" sz="2400" i="1" dirty="0" smtClean="0">
                <a:latin typeface="+mj-lt"/>
              </a:rPr>
              <a:t>t</a:t>
            </a:r>
            <a:r>
              <a:rPr lang="tr-TR" sz="2400" i="1" dirty="0">
                <a:latin typeface="+mj-lt"/>
              </a:rPr>
              <a:t>: Nihai mal üzerindeki gümrük tarifesi oranı (Nominal tarife) </a:t>
            </a:r>
            <a:endParaRPr lang="tr-TR" sz="2400" i="1" dirty="0" smtClean="0">
              <a:latin typeface="+mj-lt"/>
            </a:endParaRPr>
          </a:p>
          <a:p>
            <a:pPr algn="just"/>
            <a:r>
              <a:rPr lang="tr-TR" sz="2400" i="1" dirty="0" smtClean="0">
                <a:latin typeface="+mj-lt"/>
              </a:rPr>
              <a:t>a:Tarife </a:t>
            </a:r>
            <a:r>
              <a:rPr lang="tr-TR" sz="2400" i="1" dirty="0">
                <a:latin typeface="+mj-lt"/>
              </a:rPr>
              <a:t>yokluğunda (serbest ticaret koşullarında) ithal girdi değerinin nihai mal değerine oranı </a:t>
            </a:r>
            <a:endParaRPr lang="tr-TR" sz="2400" i="1" dirty="0" smtClean="0">
              <a:latin typeface="+mj-lt"/>
            </a:endParaRPr>
          </a:p>
          <a:p>
            <a:pPr algn="just"/>
            <a:r>
              <a:rPr lang="tr-TR" sz="2400" i="1" dirty="0" smtClean="0">
                <a:latin typeface="+mj-lt"/>
              </a:rPr>
              <a:t>r</a:t>
            </a:r>
            <a:r>
              <a:rPr lang="tr-TR" sz="2400" i="1" dirty="0">
                <a:latin typeface="+mj-lt"/>
              </a:rPr>
              <a:t>: İthal girdiye uygulanan tarife oranı</a:t>
            </a:r>
          </a:p>
        </p:txBody>
      </p:sp>
    </p:spTree>
    <p:extLst>
      <p:ext uri="{BB962C8B-B14F-4D97-AF65-F5344CB8AC3E}">
        <p14:creationId xmlns:p14="http://schemas.microsoft.com/office/powerpoint/2010/main" val="1768465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4616" y="884980"/>
            <a:ext cx="11182662" cy="4893647"/>
          </a:xfrm>
          <a:prstGeom prst="rect">
            <a:avLst/>
          </a:prstGeom>
        </p:spPr>
        <p:txBody>
          <a:bodyPr wrap="square">
            <a:spAutoFit/>
          </a:bodyPr>
          <a:lstStyle/>
          <a:p>
            <a:pPr algn="ctr"/>
            <a:r>
              <a:rPr lang="tr-TR" sz="2400" b="1" dirty="0">
                <a:latin typeface="+mj-lt"/>
              </a:rPr>
              <a:t>Gümrük Tarifelerinin Yansıması </a:t>
            </a:r>
            <a:endParaRPr lang="tr-TR" sz="2400" b="1" dirty="0" smtClean="0">
              <a:latin typeface="+mj-lt"/>
            </a:endParaRPr>
          </a:p>
          <a:p>
            <a:pPr algn="just"/>
            <a:endParaRPr lang="tr-TR" sz="2400" dirty="0">
              <a:latin typeface="+mj-lt"/>
            </a:endParaRPr>
          </a:p>
          <a:p>
            <a:pPr marL="342900" indent="-342900" algn="just">
              <a:buFont typeface="Arial" charset="0"/>
              <a:buChar char="•"/>
            </a:pPr>
            <a:r>
              <a:rPr lang="tr-TR" sz="2400" dirty="0" smtClean="0">
                <a:latin typeface="+mj-lt"/>
              </a:rPr>
              <a:t>Belirli </a:t>
            </a:r>
            <a:r>
              <a:rPr lang="tr-TR" sz="2400" dirty="0">
                <a:latin typeface="+mj-lt"/>
              </a:rPr>
              <a:t>bir mala uygulanan gümrük tarifesi sonucu, nihai malın fiyatında yaşanacak artışın ihracat miktarını azaltacağı endişesiyle, ihracatçı firmanın fiyatları indirmesidir. Bu durum daha çok ithalatçı ülkenin, ihracatçı ülke mallarının en büyük alıcısı olması durumunda söz konusu olacaktır. </a:t>
            </a:r>
            <a:endParaRPr lang="tr-TR" sz="2400" dirty="0" smtClean="0">
              <a:latin typeface="+mj-lt"/>
            </a:endParaRPr>
          </a:p>
          <a:p>
            <a:pPr marL="342900" indent="-342900" algn="just">
              <a:buFont typeface="Arial" charset="0"/>
              <a:buChar char="•"/>
            </a:pPr>
            <a:r>
              <a:rPr lang="tr-TR" sz="2400" dirty="0" smtClean="0">
                <a:latin typeface="+mj-lt"/>
              </a:rPr>
              <a:t>Almanya'nın </a:t>
            </a:r>
            <a:r>
              <a:rPr lang="tr-TR" sz="2400" dirty="0">
                <a:latin typeface="+mj-lt"/>
              </a:rPr>
              <a:t>Türkiye'den çok önemli miktarlarda fındık ithal ettiğini varsayalım. Almanya, fındık için gümrük tarifesi uygularsa, hiç kuşkusuz Almanya’daki fındık fiyatı (tarife eklendiği için) artacak, fındık talebi azalacaktır. Bu durumda eğer Türkiye, Almanya'da yaşanan tarife sonrası yüksek fiyat </a:t>
            </a:r>
            <a:r>
              <a:rPr lang="tr-TR" sz="2400" dirty="0" smtClean="0">
                <a:latin typeface="+mj-lt"/>
              </a:rPr>
              <a:t>düzeyinden kaynaklanan </a:t>
            </a:r>
            <a:r>
              <a:rPr lang="tr-TR" sz="2400" dirty="0">
                <a:latin typeface="+mj-lt"/>
              </a:rPr>
              <a:t>talep azalmasından etkilenmek istemiyorsa, yani eskisi kadar ihracat yapmak </a:t>
            </a:r>
            <a:r>
              <a:rPr lang="tr-TR" sz="2400" dirty="0" smtClean="0">
                <a:latin typeface="+mj-lt"/>
              </a:rPr>
              <a:t>istiyorsa </a:t>
            </a:r>
            <a:r>
              <a:rPr lang="tr-TR" sz="2400" dirty="0">
                <a:latin typeface="+mj-lt"/>
              </a:rPr>
              <a:t>fındık fiyatını, uygulanan tarife kadar azaltacaktır. Bu durumda gümrük tarifesi </a:t>
            </a:r>
            <a:r>
              <a:rPr lang="tr-TR" sz="2400" dirty="0" smtClean="0">
                <a:latin typeface="+mj-lt"/>
              </a:rPr>
              <a:t>Almanya’dan </a:t>
            </a:r>
            <a:r>
              <a:rPr lang="tr-TR" sz="2400" dirty="0">
                <a:latin typeface="+mj-lt"/>
              </a:rPr>
              <a:t>Türkiye’ye yansımış olacaktır.</a:t>
            </a:r>
          </a:p>
        </p:txBody>
      </p:sp>
    </p:spTree>
    <p:extLst>
      <p:ext uri="{BB962C8B-B14F-4D97-AF65-F5344CB8AC3E}">
        <p14:creationId xmlns:p14="http://schemas.microsoft.com/office/powerpoint/2010/main" val="2142726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246" y="418474"/>
            <a:ext cx="7110256" cy="421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509666" y="4845332"/>
            <a:ext cx="11182662" cy="1569660"/>
          </a:xfrm>
          <a:prstGeom prst="rect">
            <a:avLst/>
          </a:prstGeom>
        </p:spPr>
        <p:txBody>
          <a:bodyPr wrap="square">
            <a:spAutoFit/>
          </a:bodyPr>
          <a:lstStyle/>
          <a:p>
            <a:pPr algn="just"/>
            <a:r>
              <a:rPr lang="tr-TR" sz="2400" dirty="0">
                <a:latin typeface="+mj-lt"/>
              </a:rPr>
              <a:t>Tarife öncesi P fiyat düzeyinde Türkiye'nin arz fazlası MN, Almanya'nın talep fazlası ise M'N' kadardır. Almanya'nın fındık ithalatı için birim başına P</a:t>
            </a:r>
            <a:r>
              <a:rPr lang="tr-TR" sz="2400" baseline="-25000" dirty="0">
                <a:latin typeface="+mj-lt"/>
              </a:rPr>
              <a:t>A</a:t>
            </a:r>
            <a:r>
              <a:rPr lang="tr-TR" sz="2400" dirty="0">
                <a:latin typeface="+mj-lt"/>
              </a:rPr>
              <a:t>P</a:t>
            </a:r>
            <a:r>
              <a:rPr lang="tr-TR" sz="2400" baseline="-25000" dirty="0">
                <a:latin typeface="+mj-lt"/>
              </a:rPr>
              <a:t>T</a:t>
            </a:r>
            <a:r>
              <a:rPr lang="tr-TR" sz="2400" dirty="0">
                <a:latin typeface="+mj-lt"/>
              </a:rPr>
              <a:t> kadar gümrük tarifesi uygulaması sonucu, fındık fiyatları Türkiye'de P</a:t>
            </a:r>
            <a:r>
              <a:rPr lang="tr-TR" sz="2400" baseline="-25000" dirty="0">
                <a:latin typeface="+mj-lt"/>
              </a:rPr>
              <a:t>T</a:t>
            </a:r>
            <a:r>
              <a:rPr lang="tr-TR" sz="2400" dirty="0">
                <a:latin typeface="+mj-lt"/>
              </a:rPr>
              <a:t> düzeyine düşerken Almanya'da P</a:t>
            </a:r>
            <a:r>
              <a:rPr lang="tr-TR" sz="2400" baseline="-25000" dirty="0">
                <a:latin typeface="+mj-lt"/>
              </a:rPr>
              <a:t>A</a:t>
            </a:r>
            <a:r>
              <a:rPr lang="tr-TR" sz="2400" dirty="0">
                <a:latin typeface="+mj-lt"/>
              </a:rPr>
              <a:t> düzeyine yükselecektir. </a:t>
            </a:r>
          </a:p>
        </p:txBody>
      </p:sp>
    </p:spTree>
    <p:extLst>
      <p:ext uri="{BB962C8B-B14F-4D97-AF65-F5344CB8AC3E}">
        <p14:creationId xmlns:p14="http://schemas.microsoft.com/office/powerpoint/2010/main" val="1361326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743" y="350199"/>
            <a:ext cx="11197653" cy="2800767"/>
          </a:xfrm>
          <a:prstGeom prst="rect">
            <a:avLst/>
          </a:prstGeom>
        </p:spPr>
        <p:txBody>
          <a:bodyPr wrap="square">
            <a:spAutoFit/>
          </a:bodyPr>
          <a:lstStyle/>
          <a:p>
            <a:pPr marL="342900" indent="-342900" algn="just">
              <a:buFont typeface="Arial" charset="0"/>
              <a:buChar char="•"/>
            </a:pPr>
            <a:r>
              <a:rPr lang="tr-TR" sz="2200" dirty="0" smtClean="0">
                <a:latin typeface="+mj-lt"/>
              </a:rPr>
              <a:t>Normal </a:t>
            </a:r>
            <a:r>
              <a:rPr lang="tr-TR" sz="2200" dirty="0">
                <a:latin typeface="+mj-lt"/>
              </a:rPr>
              <a:t>şartlarda bu durum, uygulamaya konulan gümrük tarifesinin PP</a:t>
            </a:r>
            <a:r>
              <a:rPr lang="tr-TR" sz="2200" baseline="-25000" dirty="0">
                <a:latin typeface="+mj-lt"/>
              </a:rPr>
              <a:t>T</a:t>
            </a:r>
            <a:r>
              <a:rPr lang="tr-TR" sz="2200" dirty="0">
                <a:latin typeface="+mj-lt"/>
              </a:rPr>
              <a:t> kadarlık kısmının Türkiye, PP</a:t>
            </a:r>
            <a:r>
              <a:rPr lang="tr-TR" sz="2200" baseline="-25000" dirty="0">
                <a:latin typeface="+mj-lt"/>
              </a:rPr>
              <a:t>A</a:t>
            </a:r>
            <a:r>
              <a:rPr lang="tr-TR" sz="2200" dirty="0">
                <a:latin typeface="+mj-lt"/>
              </a:rPr>
              <a:t> kadarlık kısmının ise Almanya tarafından ödeneceği anlamına gelir. Böyle bir durumda, vergi yükünün ülkeler arasında ne oranda paylaşılacağı, ülkelerin ekonomik şartlarına göre değişmektedir. </a:t>
            </a:r>
            <a:endParaRPr lang="tr-TR" sz="2200" dirty="0" smtClean="0">
              <a:latin typeface="+mj-lt"/>
            </a:endParaRPr>
          </a:p>
          <a:p>
            <a:pPr marL="342900" indent="-342900" algn="just">
              <a:buFont typeface="Arial" charset="0"/>
              <a:buChar char="•"/>
            </a:pPr>
            <a:r>
              <a:rPr lang="tr-TR" sz="2200" dirty="0" smtClean="0">
                <a:latin typeface="+mj-lt"/>
              </a:rPr>
              <a:t>Vergi </a:t>
            </a:r>
            <a:r>
              <a:rPr lang="tr-TR" sz="2200" dirty="0">
                <a:latin typeface="+mj-lt"/>
              </a:rPr>
              <a:t>yükünün ihracatçıya yansımasındaki temel koşul, alıcının büyük bir ülke olmasıdır. Büyük bir ülkenin bir mala uyguladığı tarifenin, o malın hem yurt dışında hem yurt içinde tarife öncesine göre daha ucuz hâle gelmesine yol açmasına ve böylece tarifenin yurt içi üretime negatif koruma sağlamasına </a:t>
            </a:r>
            <a:r>
              <a:rPr lang="tr-TR" sz="2200" b="1" i="1" dirty="0" err="1">
                <a:latin typeface="+mj-lt"/>
              </a:rPr>
              <a:t>Metzler</a:t>
            </a:r>
            <a:r>
              <a:rPr lang="tr-TR" sz="2200" b="1" i="1" dirty="0">
                <a:latin typeface="+mj-lt"/>
              </a:rPr>
              <a:t> Paradoksu </a:t>
            </a:r>
            <a:r>
              <a:rPr lang="tr-TR" sz="2200" dirty="0" smtClean="0">
                <a:latin typeface="+mj-lt"/>
              </a:rPr>
              <a:t>denir.</a:t>
            </a:r>
            <a:endParaRPr lang="tr-TR" sz="22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975" y="3299686"/>
            <a:ext cx="6025187" cy="357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849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kdörtgen 1"/>
          <p:cNvSpPr>
            <a:spLocks noChangeArrowheads="1"/>
          </p:cNvSpPr>
          <p:nvPr/>
        </p:nvSpPr>
        <p:spPr bwMode="auto">
          <a:xfrm>
            <a:off x="490538" y="485775"/>
            <a:ext cx="871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ltLang="tr-TR" b="1">
                <a:solidFill>
                  <a:schemeClr val="accent2"/>
                </a:solidFill>
              </a:rPr>
              <a:t>Örnek</a:t>
            </a:r>
            <a:endParaRPr lang="tr-T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300" y="207963"/>
            <a:ext cx="6491288" cy="632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kdörtgen 1"/>
          <p:cNvSpPr>
            <a:spLocks noChangeArrowheads="1"/>
          </p:cNvSpPr>
          <p:nvPr/>
        </p:nvSpPr>
        <p:spPr bwMode="auto">
          <a:xfrm>
            <a:off x="554038" y="1236663"/>
            <a:ext cx="10914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tr-TR" sz="2400">
                <a:latin typeface="Tahoma" pitchFamily="34" charset="0"/>
                <a:cs typeface="Tahoma" pitchFamily="34" charset="0"/>
              </a:rPr>
              <a:t>X malının P fiyat seviyesine yani kilosu 10$ iken, yurt içi üretimi (ya da arzı) Q= 20 tondur. Bu malın talebi (tüketimi) ise Q1= 120 tondur. X malının talebi 120 ton ve arzı yani yurt içi üretimi 20 ton olunca arz ve talep arasındaki 100 tonluk açık ithalat yapılarak kapatılmaktadır. Devlet ithalatı azaltmak ve yurt içi üretimi teşvik etmek için ithalata %20 vergi koymaya karar vermiştir. Buna göre vergi artışı ile beraber X malının fiyatı P=10 $’dan P1=12 $’a çıkmıştır.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kdörtgen 1"/>
          <p:cNvSpPr>
            <a:spLocks noChangeArrowheads="1"/>
          </p:cNvSpPr>
          <p:nvPr/>
        </p:nvSpPr>
        <p:spPr bwMode="auto">
          <a:xfrm>
            <a:off x="390525" y="646113"/>
            <a:ext cx="11361738"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200">
                <a:latin typeface="Tahoma" pitchFamily="34" charset="0"/>
                <a:cs typeface="Tahoma" pitchFamily="34" charset="0"/>
              </a:rPr>
              <a:t>Bu noktada konulan vergi ithal malının fiyatını arttırmış bir taraftan tüketim azalırken diğer taraftan artan ithal malın fiyatı nedeniyle yurt içi üretim artma eğilimine girmiştir. X malının ithal fiyatının artması neticesinde malın talebi Q2=100 ton seviyesine gerilemiş, yurt içi üretim ise Q3=30 ton seviyesine çıkmıştır. Ancak, ithal malın fiyatının tarife sonucu artmasına rağmen hâlen ithal edilen miktar vardır. Bu miktar Q2-Q3= 100-30= 70 ton’dur. Daha önce 100 ton ithalat yapılırken vergi sonrası ithalat 70 tona gerilemiştir. Burada vergi sonrası ithalatın ne kadar düşeceği ülkeden ülkeye değişebilir. Çünkü her ülkede ithalat talep elastikiyeti farklıdır. Eğer gelişmiş zengin bir ülkeden bahsediyorsak burada insanların alım gücü yüksek olduğu için malların fiyatlarındaki artışa karşın ithalat oranları çok fazla düşmeyebilir. Buna ithalatın talep elastikiyetinin düşük olması diyoruz. Yani, talebin fiyat karşısındaki duyarlılığının zayıf olması.</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kdörtgen 1"/>
          <p:cNvSpPr>
            <a:spLocks noChangeArrowheads="1"/>
          </p:cNvSpPr>
          <p:nvPr/>
        </p:nvSpPr>
        <p:spPr bwMode="auto">
          <a:xfrm>
            <a:off x="539750" y="395288"/>
            <a:ext cx="11212513"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200">
                <a:latin typeface="Tahoma" pitchFamily="34" charset="0"/>
                <a:cs typeface="Tahoma" pitchFamily="34" charset="0"/>
              </a:rPr>
              <a:t>Aksine, gelişmekte olan veya az gelişmiş bir ülkede insanların alım gücü zengin ülkelere göre çok daha düşüktür ve bu tip ülkelerde fiyat artışlarına karşı duyarlılık çok daha fazladır. Yani, talep elastikiyeti yüksektir. Fiyat yükseldiği zaman hemen ve büyük miktarda talep azalışı olur. </a:t>
            </a:r>
          </a:p>
          <a:p>
            <a:pPr algn="just">
              <a:lnSpc>
                <a:spcPct val="150000"/>
              </a:lnSpc>
            </a:pPr>
            <a:endParaRPr lang="tr-TR" sz="2200">
              <a:latin typeface="Tahoma" pitchFamily="34" charset="0"/>
              <a:cs typeface="Tahoma" pitchFamily="34" charset="0"/>
            </a:endParaRPr>
          </a:p>
          <a:p>
            <a:pPr algn="just">
              <a:lnSpc>
                <a:spcPct val="150000"/>
              </a:lnSpc>
            </a:pPr>
            <a:r>
              <a:rPr lang="tr-TR" sz="2200">
                <a:latin typeface="Tahoma" pitchFamily="34" charset="0"/>
                <a:cs typeface="Tahoma" pitchFamily="34" charset="0"/>
              </a:rPr>
              <a:t>Yukarıdaki örneğimize dönecek olursak; vergi artışına rağmen hâlen önemli bir miktar ithal edildiğini görüyoruz. Hâlen 100 ton X malı ithal edilmektedir. Devlet ithalatı daha da kısmak isterse vergi oranlarını bir kez daha yükseltebilir. Örneğimizde ikinci kez yükseltilen vergi oranları neticesinde fiyatın 15 $’a çıktığını görüyoruz. Bu nokta, hem yurt içi üretimin daha da arttığı ve talebin de yine azaldığı ve ithalatın artık yapılmadığı, yurt içi üretimin, tüketimi karşıladığı bir noktadır. Fiyatın P2’ye çıktığı G noktasında artık ithalat yapılmamaktadır. Şimdi etkileri başlıklar altında yazalım.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kdörtgen 1"/>
          <p:cNvSpPr>
            <a:spLocks noChangeArrowheads="1"/>
          </p:cNvSpPr>
          <p:nvPr/>
        </p:nvSpPr>
        <p:spPr bwMode="auto">
          <a:xfrm>
            <a:off x="239713" y="411163"/>
            <a:ext cx="1161732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400" b="1" i="1">
                <a:latin typeface="Tahoma" pitchFamily="34" charset="0"/>
                <a:cs typeface="Tahoma" pitchFamily="34" charset="0"/>
              </a:rPr>
              <a:t>Üretim Etkisi: </a:t>
            </a:r>
            <a:r>
              <a:rPr lang="tr-TR" sz="2400">
                <a:latin typeface="Tahoma" pitchFamily="34" charset="0"/>
                <a:cs typeface="Tahoma" pitchFamily="34" charset="0"/>
              </a:rPr>
              <a:t>X malının ithalatına devlet tarafından konulan tarife sonucu malın fiyatı P=10 $’dan P1=12 $ seviyesine yükselmiştir. X malının fiyatındaki bu artış tüketim miktarını azaltırken yurt içi üretimin artmasını teşvik etmiş. Yurt içi üretim Q=20 ton seviyesinden Q3=30 ton seviyesine çıkmıştır. İşte yaşanan bu üretim artışına üretim etkisi diyoruz. </a:t>
            </a:r>
          </a:p>
          <a:p>
            <a:pPr algn="just">
              <a:lnSpc>
                <a:spcPct val="150000"/>
              </a:lnSpc>
            </a:pPr>
            <a:endParaRPr lang="tr-TR" sz="2400">
              <a:latin typeface="Tahoma" pitchFamily="34" charset="0"/>
              <a:cs typeface="Tahoma" pitchFamily="34" charset="0"/>
            </a:endParaRPr>
          </a:p>
          <a:p>
            <a:pPr algn="just">
              <a:lnSpc>
                <a:spcPct val="150000"/>
              </a:lnSpc>
            </a:pPr>
            <a:r>
              <a:rPr lang="tr-TR" sz="2400" b="1" i="1">
                <a:latin typeface="Tahoma" pitchFamily="34" charset="0"/>
                <a:cs typeface="Tahoma" pitchFamily="34" charset="0"/>
              </a:rPr>
              <a:t>Tüketim Etkisi: </a:t>
            </a:r>
            <a:r>
              <a:rPr lang="tr-TR" sz="2400">
                <a:latin typeface="Tahoma" pitchFamily="34" charset="0"/>
                <a:cs typeface="Tahoma" pitchFamily="34" charset="0"/>
              </a:rPr>
              <a:t>X malının fiyatındaki artış toplam talebi diğer bir deyişle tüketimi azaltmıştır. Bir malın fiyatındaki artış az ya da çok malın talebini olumsuz yönde etkiler. X malının talebinin düşmesine tüketim etkisi diyoruz.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9567" y="1279588"/>
            <a:ext cx="10747948" cy="5262979"/>
          </a:xfrm>
          <a:prstGeom prst="rect">
            <a:avLst/>
          </a:prstGeom>
        </p:spPr>
        <p:txBody>
          <a:bodyPr wrap="square">
            <a:spAutoFit/>
          </a:bodyPr>
          <a:lstStyle/>
          <a:p>
            <a:pPr marL="342900" indent="-342900" algn="just">
              <a:buFont typeface="Arial" charset="0"/>
              <a:buChar char="•"/>
            </a:pPr>
            <a:r>
              <a:rPr lang="tr-TR" sz="2400" dirty="0" smtClean="0">
                <a:latin typeface="+mj-lt"/>
              </a:rPr>
              <a:t>Ülkelerin </a:t>
            </a:r>
            <a:r>
              <a:rPr lang="tr-TR" sz="2400" dirty="0">
                <a:latin typeface="+mj-lt"/>
              </a:rPr>
              <a:t>kendi kanunlarıyla düzenlenen tarifeye </a:t>
            </a:r>
            <a:r>
              <a:rPr lang="tr-TR" sz="2400" b="1" i="1" dirty="0">
                <a:latin typeface="+mj-lt"/>
              </a:rPr>
              <a:t>otonom gümrük tarifesi</a:t>
            </a:r>
            <a:r>
              <a:rPr lang="tr-TR" sz="2400" dirty="0">
                <a:latin typeface="+mj-lt"/>
              </a:rPr>
              <a:t>, ülkeler arası anlaşmalarla konmuş olanlara </a:t>
            </a:r>
            <a:r>
              <a:rPr lang="tr-TR" sz="2400" b="1" i="1" dirty="0">
                <a:latin typeface="+mj-lt"/>
              </a:rPr>
              <a:t>sözleşmelere dayanan gümrük tarifesi </a:t>
            </a:r>
            <a:r>
              <a:rPr lang="tr-TR" sz="2400" dirty="0">
                <a:latin typeface="+mj-lt"/>
              </a:rPr>
              <a:t>denir</a:t>
            </a:r>
            <a:r>
              <a:rPr lang="tr-TR" sz="2400" dirty="0" smtClean="0">
                <a:latin typeface="+mj-lt"/>
              </a:rPr>
              <a:t>.</a:t>
            </a:r>
          </a:p>
          <a:p>
            <a:pPr marL="342900" indent="-342900" algn="just">
              <a:buFont typeface="Arial" charset="0"/>
              <a:buChar char="•"/>
            </a:pPr>
            <a:r>
              <a:rPr lang="tr-TR" sz="2400" dirty="0" smtClean="0">
                <a:latin typeface="+mj-lt"/>
              </a:rPr>
              <a:t>Malların </a:t>
            </a:r>
            <a:r>
              <a:rPr lang="tr-TR" sz="2400" dirty="0">
                <a:latin typeface="+mj-lt"/>
              </a:rPr>
              <a:t>metre, adet ve tane gibi birimleri üzerinden alınması durumunda </a:t>
            </a:r>
            <a:r>
              <a:rPr lang="tr-TR" sz="2400" b="1" i="1" dirty="0">
                <a:latin typeface="+mj-lt"/>
              </a:rPr>
              <a:t>spesifik</a:t>
            </a:r>
            <a:r>
              <a:rPr lang="tr-TR" sz="2400" dirty="0">
                <a:latin typeface="+mj-lt"/>
              </a:rPr>
              <a:t>, malların değerleri üzerinden alınması durumunda ise </a:t>
            </a:r>
            <a:r>
              <a:rPr lang="tr-TR" sz="2400" b="1" i="1" dirty="0" err="1">
                <a:latin typeface="+mj-lt"/>
              </a:rPr>
              <a:t>advalorem</a:t>
            </a:r>
            <a:r>
              <a:rPr lang="tr-TR" sz="2400" dirty="0">
                <a:latin typeface="+mj-lt"/>
              </a:rPr>
              <a:t> vergilendirme söz konusudur. </a:t>
            </a:r>
            <a:endParaRPr lang="tr-TR" sz="2400" dirty="0" smtClean="0">
              <a:latin typeface="+mj-lt"/>
            </a:endParaRPr>
          </a:p>
          <a:p>
            <a:pPr marL="342900" indent="-342900" algn="just">
              <a:buFont typeface="Arial" charset="0"/>
              <a:buChar char="•"/>
            </a:pPr>
            <a:r>
              <a:rPr lang="tr-TR" sz="2400" dirty="0" smtClean="0">
                <a:latin typeface="+mj-lt"/>
              </a:rPr>
              <a:t>Spesifik </a:t>
            </a:r>
            <a:r>
              <a:rPr lang="tr-TR" sz="2400" dirty="0">
                <a:latin typeface="+mj-lt"/>
              </a:rPr>
              <a:t>vergi uygulamasında, malın yurt içi fiyatındaki artış spesifik vergi kadardır. </a:t>
            </a:r>
            <a:r>
              <a:rPr lang="tr-TR" sz="2400" dirty="0" err="1">
                <a:latin typeface="+mj-lt"/>
              </a:rPr>
              <a:t>Advalorem</a:t>
            </a:r>
            <a:r>
              <a:rPr lang="tr-TR" sz="2400" dirty="0">
                <a:latin typeface="+mj-lt"/>
              </a:rPr>
              <a:t> vergi uygulamasında malın yurt içi fiyatındaki artış dünya fiyatı ile vergi oranı çarpımı kadar olur. </a:t>
            </a:r>
            <a:endParaRPr lang="tr-TR" sz="2400" dirty="0" smtClean="0">
              <a:latin typeface="+mj-lt"/>
            </a:endParaRPr>
          </a:p>
          <a:p>
            <a:pPr marL="342900" indent="-342900" algn="just">
              <a:buFont typeface="Arial" charset="0"/>
              <a:buChar char="•"/>
            </a:pPr>
            <a:r>
              <a:rPr lang="tr-TR" sz="2400" dirty="0" smtClean="0">
                <a:latin typeface="+mj-lt"/>
              </a:rPr>
              <a:t>Spesifik </a:t>
            </a:r>
            <a:r>
              <a:rPr lang="tr-TR" sz="2400" dirty="0">
                <a:latin typeface="+mj-lt"/>
              </a:rPr>
              <a:t>ve </a:t>
            </a:r>
            <a:r>
              <a:rPr lang="tr-TR" sz="2400" dirty="0" err="1">
                <a:latin typeface="+mj-lt"/>
              </a:rPr>
              <a:t>advalorem</a:t>
            </a:r>
            <a:r>
              <a:rPr lang="tr-TR" sz="2400" dirty="0">
                <a:latin typeface="+mj-lt"/>
              </a:rPr>
              <a:t> vergi aynı anda uygulanıyorsa buna </a:t>
            </a:r>
            <a:r>
              <a:rPr lang="tr-TR" sz="2400" b="1" i="1" dirty="0">
                <a:latin typeface="+mj-lt"/>
              </a:rPr>
              <a:t>bileşik tarife </a:t>
            </a:r>
            <a:r>
              <a:rPr lang="tr-TR" sz="2400" dirty="0">
                <a:latin typeface="+mj-lt"/>
              </a:rPr>
              <a:t>denir</a:t>
            </a:r>
            <a:r>
              <a:rPr lang="tr-TR" sz="2400" dirty="0" smtClean="0">
                <a:latin typeface="+mj-lt"/>
              </a:rPr>
              <a:t>.</a:t>
            </a:r>
          </a:p>
          <a:p>
            <a:pPr marL="342900" indent="-342900" algn="just">
              <a:buFont typeface="Arial" charset="0"/>
              <a:buChar char="•"/>
            </a:pPr>
            <a:r>
              <a:rPr lang="tr-TR" sz="2400" dirty="0" smtClean="0">
                <a:latin typeface="+mj-lt"/>
              </a:rPr>
              <a:t>İthalat </a:t>
            </a:r>
            <a:r>
              <a:rPr lang="tr-TR" sz="2400" dirty="0">
                <a:latin typeface="+mj-lt"/>
              </a:rPr>
              <a:t>ile rekabet hâlinde olan yurt içindeki üreticileri yabancı firmalara karşı kısmi olarak koruyan tarifelere </a:t>
            </a:r>
            <a:r>
              <a:rPr lang="tr-TR" sz="2400" b="1" i="1" dirty="0">
                <a:latin typeface="+mj-lt"/>
              </a:rPr>
              <a:t>koruyucu tarife </a:t>
            </a:r>
            <a:r>
              <a:rPr lang="tr-TR" sz="2400" dirty="0">
                <a:latin typeface="+mj-lt"/>
              </a:rPr>
              <a:t>denirken tam olarak koruyan tarifelere </a:t>
            </a:r>
            <a:r>
              <a:rPr lang="tr-TR" sz="2400" b="1" i="1" dirty="0">
                <a:latin typeface="+mj-lt"/>
              </a:rPr>
              <a:t>engelleyici tarife </a:t>
            </a:r>
            <a:r>
              <a:rPr lang="tr-TR" sz="2400" dirty="0">
                <a:latin typeface="+mj-lt"/>
              </a:rPr>
              <a:t>denir. </a:t>
            </a:r>
            <a:endParaRPr lang="tr-TR" sz="2400" dirty="0" smtClean="0">
              <a:latin typeface="+mj-lt"/>
            </a:endParaRPr>
          </a:p>
          <a:p>
            <a:pPr marL="342900" indent="-342900" algn="just">
              <a:buFont typeface="Arial" charset="0"/>
              <a:buChar char="•"/>
            </a:pPr>
            <a:r>
              <a:rPr lang="tr-TR" sz="2400" dirty="0" smtClean="0">
                <a:latin typeface="+mj-lt"/>
              </a:rPr>
              <a:t>Eğer </a:t>
            </a:r>
            <a:r>
              <a:rPr lang="tr-TR" sz="2400" dirty="0">
                <a:latin typeface="+mj-lt"/>
              </a:rPr>
              <a:t>tarife konulan bir mal, yurt içinde zaten üretilmiyorsa koruma sağlamayan bu tarifeye </a:t>
            </a:r>
            <a:r>
              <a:rPr lang="tr-TR" sz="2400" b="1" i="1" dirty="0">
                <a:latin typeface="+mj-lt"/>
              </a:rPr>
              <a:t>hâsılat tarifesi </a:t>
            </a:r>
            <a:r>
              <a:rPr lang="tr-TR" sz="2400" dirty="0">
                <a:latin typeface="+mj-lt"/>
              </a:rPr>
              <a:t>denir</a:t>
            </a:r>
          </a:p>
        </p:txBody>
      </p:sp>
      <p:sp>
        <p:nvSpPr>
          <p:cNvPr id="3" name="Rectangle 2"/>
          <p:cNvSpPr txBox="1">
            <a:spLocks noChangeArrowheads="1"/>
          </p:cNvSpPr>
          <p:nvPr/>
        </p:nvSpPr>
        <p:spPr>
          <a:xfrm>
            <a:off x="1219200" y="274638"/>
            <a:ext cx="10363200" cy="6397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smtClean="0"/>
              <a:t>GÜMRÜK TARİFELERİ HANGİ ESASA GÖRE KONULURLAR?</a:t>
            </a:r>
            <a:endParaRPr lang="tr-TR" sz="2800" b="1" dirty="0" smtClean="0"/>
          </a:p>
        </p:txBody>
      </p:sp>
    </p:spTree>
    <p:extLst>
      <p:ext uri="{BB962C8B-B14F-4D97-AF65-F5344CB8AC3E}">
        <p14:creationId xmlns:p14="http://schemas.microsoft.com/office/powerpoint/2010/main" val="437558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kdörtgen 1"/>
          <p:cNvSpPr>
            <a:spLocks noChangeArrowheads="1"/>
          </p:cNvSpPr>
          <p:nvPr/>
        </p:nvSpPr>
        <p:spPr bwMode="auto">
          <a:xfrm>
            <a:off x="539750" y="566738"/>
            <a:ext cx="109569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000" b="1" i="1">
                <a:latin typeface="Tahoma" pitchFamily="34" charset="0"/>
                <a:cs typeface="Tahoma" pitchFamily="34" charset="0"/>
              </a:rPr>
              <a:t>Gelir Etkisi: </a:t>
            </a:r>
            <a:r>
              <a:rPr lang="tr-TR" sz="2000">
                <a:latin typeface="Tahoma" pitchFamily="34" charset="0"/>
                <a:cs typeface="Tahoma" pitchFamily="34" charset="0"/>
              </a:rPr>
              <a:t>Devletler kendi üreticilerini dış rekabetten korumak için ithalata vergi koyabilirler. İthalata konulan vergi hem ithal malına olan talebi azaltır hem de yurt içi üretimi arttırır. Ancak bunun yanında konulan vergi devletin gelirlerini arttırır. Gelir artışını grafikte BCEF alanı olarak görebiliriz. Bu alan bize devletin elde ettiği geliri göstermektedir. Rakamlarla ifade etmek gerekirse, devlet fiyatı 10$’dan 12$’a çıkarmış kg başına 2 $ vergi almıştır. Fiyatın P2 seviyesine çıktığı noktada hâlen 70 ton ithalat yapılmaktadır. Buna göre devletin geliri 70.000 kg * 2 $= 140.000 $’dır. </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3600450"/>
            <a:ext cx="4271962"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kdörtgen 1"/>
          <p:cNvSpPr>
            <a:spLocks noChangeArrowheads="1"/>
          </p:cNvSpPr>
          <p:nvPr/>
        </p:nvSpPr>
        <p:spPr bwMode="auto">
          <a:xfrm>
            <a:off x="390525" y="977900"/>
            <a:ext cx="11422063"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200" b="1" i="1">
                <a:latin typeface="Tahoma" pitchFamily="34" charset="0"/>
                <a:cs typeface="Tahoma" pitchFamily="34" charset="0"/>
              </a:rPr>
              <a:t>Ticaret Etkisi: </a:t>
            </a:r>
            <a:r>
              <a:rPr lang="tr-TR" sz="2200">
                <a:latin typeface="Tahoma" pitchFamily="34" charset="0"/>
                <a:cs typeface="Tahoma" pitchFamily="34" charset="0"/>
              </a:rPr>
              <a:t>X malına konulan vergi fiyatı arttırmış ve ithalatı kısmıştır. Yerli üretici üretim artışı sağlamış buna karşın toplam talep ve tüketim düşmüştür. Üretimin artması ve tüketimin düşmesini ticaret etkisi olarak ifade edebiliriz. </a:t>
            </a:r>
          </a:p>
          <a:p>
            <a:pPr algn="just">
              <a:lnSpc>
                <a:spcPct val="150000"/>
              </a:lnSpc>
            </a:pPr>
            <a:endParaRPr lang="tr-TR" sz="2200">
              <a:latin typeface="Tahoma" pitchFamily="34" charset="0"/>
              <a:cs typeface="Tahoma" pitchFamily="34" charset="0"/>
            </a:endParaRPr>
          </a:p>
          <a:p>
            <a:pPr algn="just">
              <a:lnSpc>
                <a:spcPct val="150000"/>
              </a:lnSpc>
            </a:pPr>
            <a:r>
              <a:rPr lang="tr-TR" sz="2200" b="1" i="1">
                <a:latin typeface="Tahoma" pitchFamily="34" charset="0"/>
                <a:cs typeface="Tahoma" pitchFamily="34" charset="0"/>
              </a:rPr>
              <a:t>Dış Denge ve İstihdam Etkisi: </a:t>
            </a:r>
            <a:r>
              <a:rPr lang="tr-TR" sz="2200">
                <a:latin typeface="Tahoma" pitchFamily="34" charset="0"/>
                <a:cs typeface="Tahoma" pitchFamily="34" charset="0"/>
              </a:rPr>
              <a:t>Devletin X malına ilave vergi getirmesi yurt içi üretimin artmasına neden olurken artan üretim yeni istihdam imkânları yaratacaktır. Buna ilave olarak vergi koyan ülkede dış ticaret açığı varsa ithalatın azalması ile dış ticaret açığı da azalacaktır.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0" y="103188"/>
            <a:ext cx="7075488" cy="639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Dikdörtgen 1"/>
          <p:cNvSpPr>
            <a:spLocks noChangeArrowheads="1"/>
          </p:cNvSpPr>
          <p:nvPr/>
        </p:nvSpPr>
        <p:spPr bwMode="auto">
          <a:xfrm>
            <a:off x="288925" y="276225"/>
            <a:ext cx="1038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i="1">
                <a:latin typeface="Tahoma" pitchFamily="34" charset="0"/>
                <a:cs typeface="Tahoma" pitchFamily="34" charset="0"/>
              </a:rPr>
              <a:t>Örnek: </a:t>
            </a:r>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333500"/>
            <a:ext cx="11725275" cy="428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8350"/>
            <a:ext cx="10133013"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231775"/>
            <a:ext cx="5580062"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713" y="419100"/>
            <a:ext cx="6516687"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765175"/>
            <a:ext cx="9555163"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527227" y="1052670"/>
            <a:ext cx="10747253" cy="4968690"/>
          </a:xfrm>
        </p:spPr>
        <p:txBody>
          <a:bodyPr>
            <a:normAutofit/>
          </a:bodyPr>
          <a:lstStyle/>
          <a:p>
            <a:pPr marL="0" indent="0" algn="just">
              <a:lnSpc>
                <a:spcPct val="150000"/>
              </a:lnSpc>
              <a:buNone/>
            </a:pPr>
            <a:r>
              <a:rPr lang="tr-TR" sz="2400" dirty="0" smtClean="0">
                <a:latin typeface="Tahoma" pitchFamily="34" charset="0"/>
                <a:ea typeface="Tahoma" pitchFamily="34" charset="0"/>
                <a:cs typeface="Tahoma" pitchFamily="34" charset="0"/>
              </a:rPr>
              <a:t>Gümrük tarifelerinden başka, serbest ticaret akımlarına müdahale amacıyla kullanılan araçların tümüne </a:t>
            </a:r>
            <a:r>
              <a:rPr lang="tr-TR" sz="2400" dirty="0" smtClean="0">
                <a:solidFill>
                  <a:schemeClr val="tx2"/>
                </a:solidFill>
                <a:latin typeface="Tahoma" pitchFamily="34" charset="0"/>
                <a:ea typeface="Tahoma" pitchFamily="34" charset="0"/>
                <a:cs typeface="Tahoma" pitchFamily="34" charset="0"/>
              </a:rPr>
              <a:t>tarife dışı araçlar </a:t>
            </a:r>
            <a:r>
              <a:rPr lang="tr-TR" sz="2400" dirty="0" smtClean="0">
                <a:latin typeface="Tahoma" pitchFamily="34" charset="0"/>
                <a:ea typeface="Tahoma" pitchFamily="34" charset="0"/>
                <a:cs typeface="Tahoma" pitchFamily="34" charset="0"/>
              </a:rPr>
              <a:t>(</a:t>
            </a:r>
            <a:r>
              <a:rPr lang="tr-TR" sz="2400" dirty="0" err="1" smtClean="0">
                <a:latin typeface="Tahoma" pitchFamily="34" charset="0"/>
                <a:ea typeface="Tahoma" pitchFamily="34" charset="0"/>
                <a:cs typeface="Tahoma" pitchFamily="34" charset="0"/>
              </a:rPr>
              <a:t>non-tariff</a:t>
            </a:r>
            <a:r>
              <a:rPr lang="tr-TR" sz="2400" dirty="0" smtClean="0">
                <a:latin typeface="Tahoma" pitchFamily="34" charset="0"/>
                <a:ea typeface="Tahoma" pitchFamily="34" charset="0"/>
                <a:cs typeface="Tahoma" pitchFamily="34" charset="0"/>
              </a:rPr>
              <a:t> </a:t>
            </a:r>
            <a:r>
              <a:rPr lang="tr-TR" sz="2400" dirty="0" err="1" smtClean="0">
                <a:latin typeface="Tahoma" pitchFamily="34" charset="0"/>
                <a:ea typeface="Tahoma" pitchFamily="34" charset="0"/>
                <a:cs typeface="Tahoma" pitchFamily="34" charset="0"/>
              </a:rPr>
              <a:t>barriers</a:t>
            </a:r>
            <a:r>
              <a:rPr lang="tr-TR" sz="2400" dirty="0" smtClean="0">
                <a:latin typeface="Tahoma" pitchFamily="34" charset="0"/>
                <a:ea typeface="Tahoma" pitchFamily="34" charset="0"/>
                <a:cs typeface="Tahoma" pitchFamily="34" charset="0"/>
              </a:rPr>
              <a:t>) denir. </a:t>
            </a:r>
          </a:p>
          <a:p>
            <a:pPr marL="0" indent="0" algn="just">
              <a:lnSpc>
                <a:spcPct val="150000"/>
              </a:lnSpc>
              <a:buNone/>
            </a:pPr>
            <a:endParaRPr lang="tr-TR" sz="2400" dirty="0">
              <a:latin typeface="Tahoma" pitchFamily="34" charset="0"/>
              <a:ea typeface="Tahoma" pitchFamily="34" charset="0"/>
              <a:cs typeface="Tahoma" pitchFamily="34" charset="0"/>
            </a:endParaRPr>
          </a:p>
          <a:p>
            <a:pPr marL="0" indent="0" algn="just">
              <a:lnSpc>
                <a:spcPct val="150000"/>
              </a:lnSpc>
              <a:buNone/>
            </a:pPr>
            <a:r>
              <a:rPr lang="tr-TR" sz="2400" dirty="0" smtClean="0">
                <a:latin typeface="Tahoma" pitchFamily="34" charset="0"/>
                <a:ea typeface="Tahoma" pitchFamily="34" charset="0"/>
                <a:cs typeface="Tahoma" pitchFamily="34" charset="0"/>
              </a:rPr>
              <a:t>Tarife dışı önlemler en genel biçimde tarife önlemleri haricinde kalan, ticareti kısıtlayan ya da ticarette sapmalara neden olan önlemler olarak tanımlanabilmektedir (</a:t>
            </a:r>
            <a:r>
              <a:rPr lang="tr-TR" sz="2400" dirty="0" err="1" smtClean="0">
                <a:latin typeface="Tahoma" pitchFamily="34" charset="0"/>
                <a:ea typeface="Tahoma" pitchFamily="34" charset="0"/>
                <a:cs typeface="Tahoma" pitchFamily="34" charset="0"/>
              </a:rPr>
              <a:t>Elitaş</a:t>
            </a:r>
            <a:r>
              <a:rPr lang="tr-TR" sz="2400" dirty="0" smtClean="0">
                <a:latin typeface="Tahoma" pitchFamily="34" charset="0"/>
                <a:ea typeface="Tahoma" pitchFamily="34" charset="0"/>
                <a:cs typeface="Tahoma" pitchFamily="34" charset="0"/>
              </a:rPr>
              <a:t> ve Şeker, 2017, s. 57). Tarife dışı önlemlerini en önemlisi kotalardır. Bunun dışında gönüllü ihracat kısıtlamaları, damping ve ihracat destekler de tarife dışı önlemlere örnek olarak gösterilebilir. </a:t>
            </a:r>
          </a:p>
          <a:p>
            <a:pPr lvl="1" eaLnBrk="1" hangingPunct="1"/>
            <a:endParaRPr lang="tr-TR" dirty="0" smtClean="0">
              <a:latin typeface="Times New Roman" pitchFamily="18" charset="0"/>
              <a:cs typeface="Times New Roman" pitchFamily="18" charset="0"/>
            </a:endParaRPr>
          </a:p>
        </p:txBody>
      </p:sp>
      <p:sp>
        <p:nvSpPr>
          <p:cNvPr id="2" name="Dikdörtgen 1"/>
          <p:cNvSpPr/>
          <p:nvPr/>
        </p:nvSpPr>
        <p:spPr>
          <a:xfrm>
            <a:off x="2398426" y="330262"/>
            <a:ext cx="7405141" cy="461665"/>
          </a:xfrm>
          <a:prstGeom prst="rect">
            <a:avLst/>
          </a:prstGeom>
        </p:spPr>
        <p:txBody>
          <a:bodyPr wrap="square">
            <a:spAutoFit/>
          </a:bodyPr>
          <a:lstStyle/>
          <a:p>
            <a:pPr algn="ctr"/>
            <a:r>
              <a:rPr lang="tr-TR" sz="2400" b="1" dirty="0">
                <a:solidFill>
                  <a:srgbClr val="800080"/>
                </a:solidFill>
                <a:latin typeface="Tahoma" pitchFamily="34" charset="0"/>
                <a:ea typeface="Tahoma" pitchFamily="34" charset="0"/>
                <a:cs typeface="Tahoma" pitchFamily="34" charset="0"/>
              </a:rPr>
              <a:t>TARİFE DIŞI TİCARET POLİTİKASI ARAÇLARI</a:t>
            </a:r>
            <a:endParaRPr lang="tr-TR" dirty="0"/>
          </a:p>
        </p:txBody>
      </p:sp>
    </p:spTree>
    <p:extLst>
      <p:ext uri="{BB962C8B-B14F-4D97-AF65-F5344CB8AC3E}">
        <p14:creationId xmlns:p14="http://schemas.microsoft.com/office/powerpoint/2010/main" val="3774807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5188" y="908050"/>
            <a:ext cx="8229600" cy="1143000"/>
          </a:xfrm>
        </p:spPr>
        <p:txBody>
          <a:bodyPr/>
          <a:lstStyle/>
          <a:p>
            <a:r>
              <a:rPr lang="tr-TR" altLang="tr-TR" b="1" dirty="0" smtClean="0">
                <a:solidFill>
                  <a:schemeClr val="accent2"/>
                </a:solidFill>
              </a:rPr>
              <a:t>Tarife Dışı Önlemler</a:t>
            </a:r>
          </a:p>
        </p:txBody>
      </p:sp>
      <p:sp>
        <p:nvSpPr>
          <p:cNvPr id="20484" name="Rectangle 3"/>
          <p:cNvSpPr>
            <a:spLocks noGrp="1" noChangeArrowheads="1"/>
          </p:cNvSpPr>
          <p:nvPr>
            <p:ph sz="quarter" idx="1"/>
          </p:nvPr>
        </p:nvSpPr>
        <p:spPr>
          <a:xfrm>
            <a:off x="2135188" y="2332038"/>
            <a:ext cx="8229600" cy="2609850"/>
          </a:xfrm>
        </p:spPr>
        <p:txBody>
          <a:bodyPr/>
          <a:lstStyle/>
          <a:p>
            <a:r>
              <a:rPr lang="tr-TR" altLang="tr-TR" sz="2800" smtClean="0"/>
              <a:t>Miktar Kısıtlamaları</a:t>
            </a:r>
          </a:p>
          <a:p>
            <a:r>
              <a:rPr lang="tr-TR" altLang="tr-TR" sz="2800" smtClean="0"/>
              <a:t>Mali Nitelikli Tarife Dışı Önlemler</a:t>
            </a:r>
          </a:p>
          <a:p>
            <a:r>
              <a:rPr lang="tr-TR" altLang="tr-TR" sz="2800" smtClean="0"/>
              <a:t>Ticarette İdari ve Teknik Engeller</a:t>
            </a:r>
          </a:p>
        </p:txBody>
      </p:sp>
    </p:spTree>
    <p:extLst>
      <p:ext uri="{BB962C8B-B14F-4D97-AF65-F5344CB8AC3E}">
        <p14:creationId xmlns:p14="http://schemas.microsoft.com/office/powerpoint/2010/main" val="434829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tr-TR" altLang="tr-TR" b="1" smtClean="0">
                <a:solidFill>
                  <a:schemeClr val="accent2"/>
                </a:solidFill>
              </a:rPr>
              <a:t>Miktar Kısıtlamaları</a:t>
            </a:r>
          </a:p>
        </p:txBody>
      </p:sp>
      <p:sp>
        <p:nvSpPr>
          <p:cNvPr id="21508" name="Rectangle 3"/>
          <p:cNvSpPr>
            <a:spLocks noGrp="1" noChangeArrowheads="1"/>
          </p:cNvSpPr>
          <p:nvPr>
            <p:ph sz="quarter" idx="1"/>
          </p:nvPr>
        </p:nvSpPr>
        <p:spPr/>
        <p:txBody>
          <a:bodyPr/>
          <a:lstStyle/>
          <a:p>
            <a:pPr>
              <a:lnSpc>
                <a:spcPct val="90000"/>
              </a:lnSpc>
            </a:pPr>
            <a:r>
              <a:rPr lang="tr-TR" altLang="tr-TR" dirty="0" smtClean="0"/>
              <a:t>İthalat Yasakları (</a:t>
            </a:r>
            <a:r>
              <a:rPr lang="tr-TR" altLang="tr-TR" dirty="0" err="1" smtClean="0"/>
              <a:t>import</a:t>
            </a:r>
            <a:r>
              <a:rPr lang="tr-TR" altLang="tr-TR" dirty="0" smtClean="0"/>
              <a:t> </a:t>
            </a:r>
            <a:r>
              <a:rPr lang="tr-TR" altLang="tr-TR" dirty="0" err="1" smtClean="0"/>
              <a:t>prohibitions</a:t>
            </a:r>
            <a:r>
              <a:rPr lang="tr-TR" altLang="tr-TR" dirty="0" smtClean="0"/>
              <a:t>)</a:t>
            </a:r>
          </a:p>
          <a:p>
            <a:pPr>
              <a:lnSpc>
                <a:spcPct val="90000"/>
              </a:lnSpc>
            </a:pPr>
            <a:r>
              <a:rPr lang="tr-TR" altLang="tr-TR" dirty="0" smtClean="0"/>
              <a:t>Ambargo (</a:t>
            </a:r>
            <a:r>
              <a:rPr lang="tr-TR" altLang="tr-TR" dirty="0" err="1" smtClean="0"/>
              <a:t>embargo</a:t>
            </a:r>
            <a:r>
              <a:rPr lang="tr-TR" altLang="tr-TR" dirty="0" smtClean="0"/>
              <a:t>)</a:t>
            </a:r>
          </a:p>
          <a:p>
            <a:pPr>
              <a:lnSpc>
                <a:spcPct val="90000"/>
              </a:lnSpc>
            </a:pPr>
            <a:r>
              <a:rPr lang="tr-TR" altLang="tr-TR" dirty="0" smtClean="0"/>
              <a:t>Kota (</a:t>
            </a:r>
            <a:r>
              <a:rPr lang="tr-TR" altLang="tr-TR" dirty="0" err="1" smtClean="0"/>
              <a:t>quotas</a:t>
            </a:r>
            <a:r>
              <a:rPr lang="tr-TR" altLang="tr-TR" dirty="0" smtClean="0"/>
              <a:t>)</a:t>
            </a:r>
          </a:p>
          <a:p>
            <a:pPr>
              <a:lnSpc>
                <a:spcPct val="90000"/>
              </a:lnSpc>
            </a:pPr>
            <a:r>
              <a:rPr lang="tr-TR" altLang="tr-TR" dirty="0" smtClean="0"/>
              <a:t>Tarife Kotaları (</a:t>
            </a:r>
            <a:r>
              <a:rPr lang="tr-TR" altLang="tr-TR" dirty="0" err="1" smtClean="0"/>
              <a:t>tariff</a:t>
            </a:r>
            <a:r>
              <a:rPr lang="tr-TR" altLang="tr-TR" dirty="0" smtClean="0"/>
              <a:t> </a:t>
            </a:r>
            <a:r>
              <a:rPr lang="tr-TR" altLang="tr-TR" dirty="0" err="1" smtClean="0"/>
              <a:t>quotas</a:t>
            </a:r>
            <a:r>
              <a:rPr lang="tr-TR" altLang="tr-TR" dirty="0" smtClean="0"/>
              <a:t>) </a:t>
            </a:r>
          </a:p>
          <a:p>
            <a:pPr>
              <a:lnSpc>
                <a:spcPct val="90000"/>
              </a:lnSpc>
            </a:pPr>
            <a:r>
              <a:rPr lang="tr-TR" altLang="tr-TR" dirty="0" smtClean="0"/>
              <a:t>Gönüllü İhracat Kısıtlamaları (</a:t>
            </a:r>
            <a:r>
              <a:rPr lang="tr-TR" altLang="tr-TR" dirty="0" err="1" smtClean="0"/>
              <a:t>voluntary</a:t>
            </a:r>
            <a:r>
              <a:rPr lang="tr-TR" altLang="tr-TR" dirty="0" smtClean="0"/>
              <a:t> </a:t>
            </a:r>
            <a:r>
              <a:rPr lang="tr-TR" altLang="tr-TR" dirty="0" err="1" smtClean="0"/>
              <a:t>export</a:t>
            </a:r>
            <a:r>
              <a:rPr lang="tr-TR" altLang="tr-TR" dirty="0" smtClean="0"/>
              <a:t> </a:t>
            </a:r>
            <a:r>
              <a:rPr lang="tr-TR" altLang="tr-TR" dirty="0" err="1" smtClean="0"/>
              <a:t>restrictions</a:t>
            </a:r>
            <a:r>
              <a:rPr lang="tr-TR" altLang="tr-TR" dirty="0" smtClean="0"/>
              <a:t>)</a:t>
            </a:r>
          </a:p>
          <a:p>
            <a:pPr>
              <a:lnSpc>
                <a:spcPct val="90000"/>
              </a:lnSpc>
            </a:pPr>
            <a:r>
              <a:rPr lang="tr-TR" altLang="tr-TR" dirty="0" smtClean="0"/>
              <a:t>Pazar Payını Düzenleme anlaşmaları (</a:t>
            </a:r>
            <a:r>
              <a:rPr lang="tr-TR" altLang="tr-TR" dirty="0" err="1" smtClean="0"/>
              <a:t>orderly</a:t>
            </a:r>
            <a:r>
              <a:rPr lang="tr-TR" altLang="tr-TR" dirty="0" smtClean="0"/>
              <a:t> marketing </a:t>
            </a:r>
            <a:r>
              <a:rPr lang="tr-TR" altLang="tr-TR" dirty="0" err="1" smtClean="0"/>
              <a:t>agreements</a:t>
            </a:r>
            <a:r>
              <a:rPr lang="tr-TR" altLang="tr-TR" dirty="0" smtClean="0"/>
              <a:t>)</a:t>
            </a:r>
          </a:p>
          <a:p>
            <a:pPr>
              <a:lnSpc>
                <a:spcPct val="90000"/>
              </a:lnSpc>
            </a:pPr>
            <a:endParaRPr lang="tr-TR" altLang="tr-TR" dirty="0" smtClean="0"/>
          </a:p>
        </p:txBody>
      </p:sp>
    </p:spTree>
    <p:extLst>
      <p:ext uri="{BB962C8B-B14F-4D97-AF65-F5344CB8AC3E}">
        <p14:creationId xmlns:p14="http://schemas.microsoft.com/office/powerpoint/2010/main" val="1643004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582613" y="958850"/>
            <a:ext cx="11125200" cy="5237163"/>
          </a:xfrm>
        </p:spPr>
        <p:txBody>
          <a:bodyPr/>
          <a:lstStyle/>
          <a:p>
            <a:pPr marL="381000" indent="-381000" eaLnBrk="1" hangingPunct="1">
              <a:lnSpc>
                <a:spcPct val="150000"/>
              </a:lnSpc>
              <a:spcBef>
                <a:spcPct val="0"/>
              </a:spcBef>
            </a:pPr>
            <a:r>
              <a:rPr lang="tr-TR" sz="2200" dirty="0" smtClean="0">
                <a:solidFill>
                  <a:srgbClr val="FF0000"/>
                </a:solidFill>
                <a:latin typeface="Tahoma" pitchFamily="34" charset="0"/>
                <a:cs typeface="Tahoma" pitchFamily="34" charset="0"/>
              </a:rPr>
              <a:t>Spesifik Vergiler: </a:t>
            </a:r>
            <a:r>
              <a:rPr lang="tr-TR" sz="2200" dirty="0" smtClean="0">
                <a:latin typeface="Tahoma" pitchFamily="34" charset="0"/>
                <a:cs typeface="Tahoma" pitchFamily="34" charset="0"/>
              </a:rPr>
              <a:t>Birim ve ağırlık gibi malların fiziki birimleri üzerinden alınan vergilerdir. Spesifik vergi, ithalatı ya da ihracatı yapılan malın her bir birimi için sabit bir bedelin alınmasıdır. Örneğin, ithal edilen her bir telefondan telefonun değerine bakılmaksızın 200 $ vergi alınması spesifik vergi olarak değerlendirilir. </a:t>
            </a:r>
          </a:p>
          <a:p>
            <a:pPr marL="381000" indent="-381000" eaLnBrk="1" hangingPunct="1">
              <a:lnSpc>
                <a:spcPct val="150000"/>
              </a:lnSpc>
              <a:spcBef>
                <a:spcPct val="0"/>
              </a:spcBef>
            </a:pPr>
            <a:r>
              <a:rPr lang="tr-TR" sz="2200" dirty="0" smtClean="0">
                <a:solidFill>
                  <a:srgbClr val="FF0000"/>
                </a:solidFill>
                <a:latin typeface="Tahoma" pitchFamily="34" charset="0"/>
                <a:cs typeface="Tahoma" pitchFamily="34" charset="0"/>
              </a:rPr>
              <a:t>Ad </a:t>
            </a:r>
            <a:r>
              <a:rPr lang="tr-TR" sz="2200" dirty="0" err="1" smtClean="0">
                <a:solidFill>
                  <a:srgbClr val="FF0000"/>
                </a:solidFill>
                <a:latin typeface="Tahoma" pitchFamily="34" charset="0"/>
                <a:cs typeface="Tahoma" pitchFamily="34" charset="0"/>
              </a:rPr>
              <a:t>Valorem</a:t>
            </a:r>
            <a:r>
              <a:rPr lang="tr-TR" sz="2200" dirty="0" smtClean="0">
                <a:solidFill>
                  <a:srgbClr val="FF0000"/>
                </a:solidFill>
                <a:latin typeface="Tahoma" pitchFamily="34" charset="0"/>
                <a:cs typeface="Tahoma" pitchFamily="34" charset="0"/>
              </a:rPr>
              <a:t> Vergiler</a:t>
            </a:r>
            <a:r>
              <a:rPr lang="tr-TR" sz="2200" dirty="0" smtClean="0">
                <a:solidFill>
                  <a:schemeClr val="tx2"/>
                </a:solidFill>
                <a:latin typeface="Tahoma" pitchFamily="34" charset="0"/>
                <a:cs typeface="Tahoma" pitchFamily="34" charset="0"/>
              </a:rPr>
              <a:t>:</a:t>
            </a:r>
            <a:r>
              <a:rPr lang="tr-TR" sz="2200" dirty="0" smtClean="0">
                <a:latin typeface="Tahoma" pitchFamily="34" charset="0"/>
                <a:cs typeface="Tahoma" pitchFamily="34" charset="0"/>
              </a:rPr>
              <a:t> Malın değerinin belirli bir yüzde oranı şeklindedir. Örneğin, ithalatı yapılan bir malın değerinin %20’si kadar bir vergi alınması </a:t>
            </a:r>
            <a:r>
              <a:rPr lang="tr-TR" sz="2200" dirty="0" err="1" smtClean="0">
                <a:latin typeface="Tahoma" pitchFamily="34" charset="0"/>
                <a:cs typeface="Tahoma" pitchFamily="34" charset="0"/>
              </a:rPr>
              <a:t>advolerm</a:t>
            </a:r>
            <a:r>
              <a:rPr lang="tr-TR" sz="2200" dirty="0" smtClean="0">
                <a:latin typeface="Tahoma" pitchFamily="34" charset="0"/>
                <a:cs typeface="Tahoma" pitchFamily="34" charset="0"/>
              </a:rPr>
              <a:t> vergidir. </a:t>
            </a:r>
          </a:p>
          <a:p>
            <a:pPr marL="381000" indent="-381000" eaLnBrk="1" hangingPunct="1">
              <a:lnSpc>
                <a:spcPct val="150000"/>
              </a:lnSpc>
              <a:spcBef>
                <a:spcPct val="0"/>
              </a:spcBef>
            </a:pPr>
            <a:r>
              <a:rPr lang="tr-TR" sz="2200" dirty="0" smtClean="0">
                <a:solidFill>
                  <a:srgbClr val="FF0000"/>
                </a:solidFill>
                <a:latin typeface="Tahoma" pitchFamily="34" charset="0"/>
                <a:cs typeface="Tahoma" pitchFamily="34" charset="0"/>
              </a:rPr>
              <a:t>Karma (Birleşik) gümrük vergileri: </a:t>
            </a:r>
            <a:r>
              <a:rPr lang="tr-TR" sz="2200" dirty="0" smtClean="0">
                <a:latin typeface="Tahoma" pitchFamily="34" charset="0"/>
                <a:cs typeface="Tahoma" pitchFamily="34" charset="0"/>
              </a:rPr>
              <a:t>genellikle hammaddesi gümrük vergisine tabi olan mallara uygulanır. Bu durumda verginin spesifik kısmı hammadde üzerine konulan gümrük vergisine eşittir. Ek olarak alınan ad </a:t>
            </a:r>
            <a:r>
              <a:rPr lang="tr-TR" sz="2200" dirty="0" err="1" smtClean="0">
                <a:latin typeface="Tahoma" pitchFamily="34" charset="0"/>
                <a:cs typeface="Tahoma" pitchFamily="34" charset="0"/>
              </a:rPr>
              <a:t>valorem</a:t>
            </a:r>
            <a:r>
              <a:rPr lang="tr-TR" sz="2200" dirty="0" smtClean="0">
                <a:latin typeface="Tahoma" pitchFamily="34" charset="0"/>
                <a:cs typeface="Tahoma" pitchFamily="34" charset="0"/>
              </a:rPr>
              <a:t> vergi ise, iç ekonomide o sanayi dalına sağlanmak istenen koruma oranını yansıtır. </a:t>
            </a:r>
          </a:p>
          <a:p>
            <a:pPr marL="381000" indent="-381000" eaLnBrk="1" hangingPunct="1">
              <a:lnSpc>
                <a:spcPct val="90000"/>
              </a:lnSpc>
              <a:buFont typeface="Wingdings" pitchFamily="2" charset="2"/>
              <a:buNone/>
            </a:pPr>
            <a:endParaRPr lang="tr-TR" sz="2200" dirty="0" smtClean="0">
              <a:latin typeface="Tahoma" pitchFamily="34" charset="0"/>
              <a:cs typeface="Tahoma" pitchFamily="34" charset="0"/>
            </a:endParaRPr>
          </a:p>
          <a:p>
            <a:pPr marL="381000" indent="-381000" eaLnBrk="1" hangingPunct="1">
              <a:lnSpc>
                <a:spcPct val="90000"/>
              </a:lnSpc>
              <a:buFont typeface="Wingdings" pitchFamily="2" charset="2"/>
              <a:buNone/>
            </a:pPr>
            <a:endParaRPr lang="tr-TR" sz="2400" dirty="0" smtClean="0">
              <a:latin typeface="Tahoma" pitchFamily="34" charset="0"/>
              <a:cs typeface="Tahoma"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31213" y="764630"/>
            <a:ext cx="10972800" cy="850042"/>
          </a:xfrm>
        </p:spPr>
        <p:txBody>
          <a:bodyPr>
            <a:normAutofit/>
          </a:bodyPr>
          <a:lstStyle/>
          <a:p>
            <a:pPr eaLnBrk="1" hangingPunct="1"/>
            <a:r>
              <a:rPr lang="tr-TR" sz="2400" dirty="0" smtClean="0"/>
              <a:t>I- MİKTAR KISITLAMALARI</a:t>
            </a:r>
            <a:br>
              <a:rPr lang="tr-TR" sz="2400" dirty="0" smtClean="0"/>
            </a:br>
            <a:r>
              <a:rPr lang="tr-TR" sz="2400" b="1" dirty="0" smtClean="0"/>
              <a:t>1- İthalat Kotaları  </a:t>
            </a:r>
          </a:p>
        </p:txBody>
      </p:sp>
      <p:sp>
        <p:nvSpPr>
          <p:cNvPr id="5124" name="Rectangle 35"/>
          <p:cNvSpPr>
            <a:spLocks noGrp="1" noChangeArrowheads="1"/>
          </p:cNvSpPr>
          <p:nvPr>
            <p:ph idx="1"/>
          </p:nvPr>
        </p:nvSpPr>
        <p:spPr>
          <a:xfrm>
            <a:off x="431213" y="1628750"/>
            <a:ext cx="11137547" cy="5229250"/>
          </a:xfrm>
          <a:noFill/>
        </p:spPr>
        <p:txBody>
          <a:bodyPr>
            <a:noAutofit/>
          </a:bodyPr>
          <a:lstStyle/>
          <a:p>
            <a:pPr marL="0" indent="0" algn="just" eaLnBrk="1" hangingPunct="1">
              <a:lnSpc>
                <a:spcPct val="150000"/>
              </a:lnSpc>
              <a:buNone/>
            </a:pPr>
            <a:r>
              <a:rPr lang="tr-TR" sz="2200" dirty="0" smtClean="0">
                <a:latin typeface="Tahoma" pitchFamily="34" charset="0"/>
                <a:ea typeface="Tahoma" pitchFamily="34" charset="0"/>
                <a:cs typeface="Tahoma" pitchFamily="34" charset="0"/>
              </a:rPr>
              <a:t>	Hükümetlerin ithal edilecek mal hacmi üzerine fiziki miktar veya değer olarak koyduğu sınırlandırmalara kota denir. İthal kotaları yurtiçi tarım veya sanayi kesimini korumak ya da ödemeler bilançosu açıklarını kapatmak gibi nedenlerle kullanılır. </a:t>
            </a:r>
          </a:p>
          <a:p>
            <a:pPr marL="0" indent="0" algn="just" eaLnBrk="1" hangingPunct="1">
              <a:lnSpc>
                <a:spcPct val="150000"/>
              </a:lnSpc>
              <a:buNone/>
            </a:pPr>
            <a:r>
              <a:rPr lang="tr-TR" sz="2200" dirty="0">
                <a:latin typeface="Tahoma" pitchFamily="34" charset="0"/>
                <a:ea typeface="Tahoma" pitchFamily="34" charset="0"/>
                <a:cs typeface="Tahoma" pitchFamily="34" charset="0"/>
              </a:rPr>
              <a:t>	</a:t>
            </a:r>
            <a:r>
              <a:rPr lang="tr-TR" sz="2200" dirty="0" smtClean="0">
                <a:latin typeface="Tahoma" pitchFamily="34" charset="0"/>
                <a:ea typeface="Tahoma" pitchFamily="34" charset="0"/>
                <a:cs typeface="Tahoma" pitchFamily="34" charset="0"/>
              </a:rPr>
              <a:t>Gümrük tarifeleri ile ithalatı istedikleri kadar azaltamayan hükümetler kotalara başvurabilirler. Gümrük tarifeleri ile kısmen azalan ithalat kotalar ile tamamen veya belli miktarların ülkeye girişinin serbest bırakılmasıyla önemli ölçüde azaltılabilir. Bilhassa, ciddi dış ticaret açığı veren ülkeler dış dengeyi sağlamak için kota uygulamasına gidebilirler. </a:t>
            </a:r>
            <a:endParaRPr lang="tr-TR" sz="2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691207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27227" y="572835"/>
            <a:ext cx="10753493" cy="4358116"/>
          </a:xfrm>
          <a:prstGeom prst="rect">
            <a:avLst/>
          </a:prstGeom>
        </p:spPr>
        <p:txBody>
          <a:bodyPr wrap="square">
            <a:spAutoFit/>
          </a:bodyPr>
          <a:lstStyle/>
          <a:p>
            <a:pPr marL="342900" lvl="0" indent="-342900" algn="l" fontAlgn="auto">
              <a:lnSpc>
                <a:spcPct val="150000"/>
              </a:lnSpc>
              <a:spcBef>
                <a:spcPct val="20000"/>
              </a:spcBef>
              <a:spcAft>
                <a:spcPts val="0"/>
              </a:spcAft>
              <a:buFont typeface="Arial" pitchFamily="34" charset="0"/>
              <a:buChar char="•"/>
            </a:pPr>
            <a:r>
              <a:rPr lang="tr-TR" sz="2200" b="0" dirty="0">
                <a:solidFill>
                  <a:prstClr val="black"/>
                </a:solidFill>
                <a:ea typeface="Tahoma" pitchFamily="34" charset="0"/>
                <a:cs typeface="Tahoma" pitchFamily="34" charset="0"/>
              </a:rPr>
              <a:t>Üç farklı kota türü vardır:</a:t>
            </a:r>
          </a:p>
          <a:p>
            <a:pPr marL="742950" lvl="1" indent="-285750" algn="l" fontAlgn="auto">
              <a:lnSpc>
                <a:spcPct val="150000"/>
              </a:lnSpc>
              <a:spcBef>
                <a:spcPct val="20000"/>
              </a:spcBef>
              <a:spcAft>
                <a:spcPts val="0"/>
              </a:spcAft>
              <a:buFont typeface="Arial" pitchFamily="34" charset="0"/>
              <a:buChar char="–"/>
            </a:pPr>
            <a:r>
              <a:rPr lang="tr-TR" sz="2200" b="0" dirty="0">
                <a:solidFill>
                  <a:srgbClr val="FF0000"/>
                </a:solidFill>
                <a:ea typeface="Tahoma" pitchFamily="34" charset="0"/>
                <a:cs typeface="Tahoma" pitchFamily="34" charset="0"/>
              </a:rPr>
              <a:t>Global Kota :</a:t>
            </a:r>
            <a:r>
              <a:rPr lang="tr-TR" sz="2200" b="0" dirty="0">
                <a:solidFill>
                  <a:prstClr val="black"/>
                </a:solidFill>
                <a:ea typeface="Tahoma" pitchFamily="34" charset="0"/>
                <a:cs typeface="Tahoma" pitchFamily="34" charset="0"/>
              </a:rPr>
              <a:t> Hükümet sadece ithal mal hacmini belirler, ithalatın hangi ülkeden ve kimler tarafından yapılacağına karışmaz</a:t>
            </a:r>
          </a:p>
          <a:p>
            <a:pPr marL="742950" lvl="1" indent="-285750" algn="l" fontAlgn="auto">
              <a:lnSpc>
                <a:spcPct val="150000"/>
              </a:lnSpc>
              <a:spcBef>
                <a:spcPct val="20000"/>
              </a:spcBef>
              <a:spcAft>
                <a:spcPts val="0"/>
              </a:spcAft>
              <a:buFont typeface="Arial" pitchFamily="34" charset="0"/>
              <a:buChar char="–"/>
            </a:pPr>
            <a:r>
              <a:rPr lang="tr-TR" sz="2200" b="0" dirty="0">
                <a:solidFill>
                  <a:srgbClr val="FF0000"/>
                </a:solidFill>
                <a:ea typeface="Tahoma" pitchFamily="34" charset="0"/>
                <a:cs typeface="Tahoma" pitchFamily="34" charset="0"/>
              </a:rPr>
              <a:t>Tahsisli İthal Kotası : </a:t>
            </a:r>
            <a:r>
              <a:rPr lang="tr-TR" sz="2200" b="0" dirty="0">
                <a:solidFill>
                  <a:prstClr val="black"/>
                </a:solidFill>
                <a:ea typeface="Tahoma" pitchFamily="34" charset="0"/>
                <a:cs typeface="Tahoma" pitchFamily="34" charset="0"/>
              </a:rPr>
              <a:t>Lisans sistemi uygulanır. Lisans kotaya tabi mallardan belirli miktar ithal edebilmek için ithalatçıya verilen özel izin belgesidir.</a:t>
            </a:r>
          </a:p>
          <a:p>
            <a:pPr marL="742950" lvl="1" indent="-285750" algn="l" fontAlgn="auto">
              <a:lnSpc>
                <a:spcPct val="150000"/>
              </a:lnSpc>
              <a:spcBef>
                <a:spcPct val="20000"/>
              </a:spcBef>
              <a:spcAft>
                <a:spcPts val="0"/>
              </a:spcAft>
              <a:buFont typeface="Arial" pitchFamily="34" charset="0"/>
              <a:buChar char="–"/>
            </a:pPr>
            <a:r>
              <a:rPr lang="tr-TR" sz="2200" b="0" dirty="0">
                <a:solidFill>
                  <a:srgbClr val="FF0000"/>
                </a:solidFill>
                <a:ea typeface="Tahoma" pitchFamily="34" charset="0"/>
                <a:cs typeface="Tahoma" pitchFamily="34" charset="0"/>
              </a:rPr>
              <a:t>Gümrük Tarife Kotaları : </a:t>
            </a:r>
            <a:r>
              <a:rPr lang="tr-TR" sz="2200" b="0" dirty="0">
                <a:solidFill>
                  <a:prstClr val="black"/>
                </a:solidFill>
                <a:ea typeface="Tahoma" pitchFamily="34" charset="0"/>
                <a:cs typeface="Tahoma" pitchFamily="34" charset="0"/>
              </a:rPr>
              <a:t>İkili tarife sistemi uygulanarak kotalar yumuşatılır. Belirli miktarda mal yürürlükteki gümrük tarifesinden ithal edilirken bu miktar dolduğunda tarifeler yükseltilir.</a:t>
            </a:r>
          </a:p>
        </p:txBody>
      </p:sp>
    </p:spTree>
    <p:extLst>
      <p:ext uri="{BB962C8B-B14F-4D97-AF65-F5344CB8AC3E}">
        <p14:creationId xmlns:p14="http://schemas.microsoft.com/office/powerpoint/2010/main" val="565684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altLang="tr-TR" smtClean="0"/>
              <a:t>İthalat Kotası</a:t>
            </a:r>
            <a:endParaRPr lang="en-US" altLang="tr-TR" smtClean="0"/>
          </a:p>
        </p:txBody>
      </p:sp>
      <p:sp>
        <p:nvSpPr>
          <p:cNvPr id="22532" name="Rectangle 3"/>
          <p:cNvSpPr>
            <a:spLocks noGrp="1" noChangeArrowheads="1"/>
          </p:cNvSpPr>
          <p:nvPr>
            <p:ph sz="quarter" idx="1"/>
          </p:nvPr>
        </p:nvSpPr>
        <p:spPr/>
        <p:txBody>
          <a:bodyPr>
            <a:normAutofit/>
          </a:bodyPr>
          <a:lstStyle/>
          <a:p>
            <a:pPr>
              <a:spcBef>
                <a:spcPct val="50000"/>
              </a:spcBef>
            </a:pPr>
            <a:r>
              <a:rPr lang="tr-TR" altLang="tr-TR" sz="2400" dirty="0" smtClean="0"/>
              <a:t>İthal edilmesi muhtemel malların miktarına konan sınırlamadır. </a:t>
            </a:r>
            <a:endParaRPr lang="en-US" altLang="tr-TR" sz="2400" dirty="0" smtClean="0"/>
          </a:p>
          <a:p>
            <a:pPr>
              <a:spcBef>
                <a:spcPct val="50000"/>
              </a:spcBef>
            </a:pPr>
            <a:r>
              <a:rPr lang="tr-TR" altLang="tr-TR" sz="2400" dirty="0" smtClean="0"/>
              <a:t>Bu kısıtlama, çoğunlukla, lisans veya kota hakları ile güçlendirilir.  </a:t>
            </a:r>
            <a:endParaRPr lang="en-US" altLang="tr-TR" sz="2400" dirty="0" smtClean="0"/>
          </a:p>
          <a:p>
            <a:pPr>
              <a:spcBef>
                <a:spcPct val="50000"/>
              </a:spcBef>
            </a:pPr>
            <a:r>
              <a:rPr lang="tr-TR" altLang="tr-TR" sz="2400" dirty="0" smtClean="0"/>
              <a:t>Kota uygulamak, ithalat fiyatını yükseltir. Çünkü yerli tüketicilerin talebi ithalat arz miktarını aşacaktır. </a:t>
            </a:r>
          </a:p>
          <a:p>
            <a:pPr>
              <a:spcBef>
                <a:spcPct val="50000"/>
              </a:spcBef>
            </a:pPr>
            <a:r>
              <a:rPr lang="tr-TR" altLang="tr-TR" sz="2400" dirty="0" smtClean="0"/>
              <a:t>İthalatı kısıtlamak üzere tarife yerine kota uygulandığında, hükümet de herhangi bir gelir elde edemez. Bunun yerine, yükselen fiyatlar kota lisans haklarını ellerinde bulunduranlara kazanç sağlar. Bu ilave gelirlere kota rantı adı verilir. </a:t>
            </a:r>
          </a:p>
          <a:p>
            <a:pPr>
              <a:spcBef>
                <a:spcPct val="50000"/>
              </a:spcBef>
            </a:pPr>
            <a:endParaRPr lang="en-US" altLang="tr-TR" sz="2400" dirty="0" smtClean="0"/>
          </a:p>
        </p:txBody>
      </p:sp>
    </p:spTree>
    <p:extLst>
      <p:ext uri="{BB962C8B-B14F-4D97-AF65-F5344CB8AC3E}">
        <p14:creationId xmlns:p14="http://schemas.microsoft.com/office/powerpoint/2010/main" val="764115590"/>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31213" y="620611"/>
            <a:ext cx="11233560" cy="4708981"/>
          </a:xfrm>
          <a:prstGeom prst="rect">
            <a:avLst/>
          </a:prstGeom>
        </p:spPr>
        <p:txBody>
          <a:bodyPr wrap="square">
            <a:spAutoFit/>
          </a:bodyPr>
          <a:lstStyle/>
          <a:p>
            <a:pPr algn="just">
              <a:lnSpc>
                <a:spcPct val="150000"/>
              </a:lnSpc>
            </a:pPr>
            <a:r>
              <a:rPr lang="tr-TR" sz="2000" b="0" dirty="0" smtClean="0"/>
              <a:t>	İthalat kotaları, bir malın ülkeye girişinin fiziki miktar veya değer olarak sınırlandırılmasını ifade eder. Burada devletin tarifelerde olduğu gibi gelir elde etmesi, ancak ithalat lisanslarını yüksek fiyat veren imtiyazlı şirketlere vermesiyle mümkün olabilir. Sınırlamanın nasıl gerçekleşeceği de yine hükûmetin aldığı karara bağlıdır. </a:t>
            </a:r>
          </a:p>
          <a:p>
            <a:pPr algn="just">
              <a:lnSpc>
                <a:spcPct val="150000"/>
              </a:lnSpc>
            </a:pPr>
            <a:r>
              <a:rPr lang="tr-TR" sz="2000" b="0" dirty="0" smtClean="0"/>
              <a:t>	Kotalar iç piyasada fiyatı yükseltici etki yapar; bu ise o malın piyasadaki talep esnekliğine bağlıdır. Ancak bu yöntemin rüşvet, kaçakçılık gibi yasal olmayan yöntemleri özendirmesi ve bürokrasiyi artırması gibi etkileri de söz konusu olabilmektedir. </a:t>
            </a:r>
          </a:p>
          <a:p>
            <a:pPr algn="just">
              <a:lnSpc>
                <a:spcPct val="150000"/>
              </a:lnSpc>
            </a:pPr>
            <a:r>
              <a:rPr lang="tr-TR" sz="2000" b="0" dirty="0" smtClean="0"/>
              <a:t>	Herhangi bir ürüne getirilen kotanın o ürünün piyasasında bir değişikliğe neden olması için ithalata izin verilen miktarın o piyasadaki talep miktarından daha düşük olması gerekmektedir. </a:t>
            </a:r>
            <a:endParaRPr lang="tr-TR" sz="2000" b="0" dirty="0"/>
          </a:p>
        </p:txBody>
      </p:sp>
    </p:spTree>
    <p:extLst>
      <p:ext uri="{BB962C8B-B14F-4D97-AF65-F5344CB8AC3E}">
        <p14:creationId xmlns:p14="http://schemas.microsoft.com/office/powerpoint/2010/main" val="1377840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5200" y="620610"/>
            <a:ext cx="11329573" cy="4662815"/>
          </a:xfrm>
          <a:prstGeom prst="rect">
            <a:avLst/>
          </a:prstGeom>
        </p:spPr>
        <p:txBody>
          <a:bodyPr wrap="square">
            <a:spAutoFit/>
          </a:bodyPr>
          <a:lstStyle/>
          <a:p>
            <a:pPr algn="just">
              <a:lnSpc>
                <a:spcPct val="150000"/>
              </a:lnSpc>
            </a:pPr>
            <a:r>
              <a:rPr lang="tr-TR" sz="2200" b="0" dirty="0" smtClean="0"/>
              <a:t>Korumacı politika izlemek isteyen hükümetlerin tarife yerine kotayı tercih etmelerinin birçok nedeni olabilir. Bunlardan birisi kotanın tarifeye göre çok daha katı olmasıdır. Bir ürüne tarife konulduğunda o ürünün piyasaya girişinin istenilen oranda engellenmiş olduğu görüşü her zaman doğru değildir. Çünkü o ürünün ihracatçıları fiyat indirimine giderlerse ya da kota uygulayan ülkede çok fazla talep artışı olursa tarifenin ticareti engelleyici niteliği ortadan kalkmış olabilir. Günümüzde ise kota uygulamalarının artık pek yaygın olmadığı, onun yerine ticarette teknik engeller gibi yeni tarife dışı koruma önlemlerinin yaygınlaştığı bilinmektedir. </a:t>
            </a:r>
            <a:endParaRPr lang="tr-TR" sz="2200" b="0" dirty="0"/>
          </a:p>
        </p:txBody>
      </p:sp>
    </p:spTree>
    <p:extLst>
      <p:ext uri="{BB962C8B-B14F-4D97-AF65-F5344CB8AC3E}">
        <p14:creationId xmlns:p14="http://schemas.microsoft.com/office/powerpoint/2010/main" val="2759235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5200" y="908649"/>
            <a:ext cx="11425587" cy="2862322"/>
          </a:xfrm>
          <a:prstGeom prst="rect">
            <a:avLst/>
          </a:prstGeom>
        </p:spPr>
        <p:txBody>
          <a:bodyPr wrap="square">
            <a:spAutoFit/>
          </a:bodyPr>
          <a:lstStyle/>
          <a:p>
            <a:pPr algn="just">
              <a:lnSpc>
                <a:spcPct val="150000"/>
              </a:lnSpc>
            </a:pPr>
            <a:r>
              <a:rPr lang="tr-TR" sz="2400" b="0" i="1" dirty="0" smtClean="0"/>
              <a:t>İthal yasakları </a:t>
            </a:r>
            <a:r>
              <a:rPr lang="tr-TR" sz="2400" b="0" dirty="0" smtClean="0"/>
              <a:t>söz konusu olduğunda ise bir malın ülkeye girişi tamamen engellenir. Bunun ekonomik nedenleri olabileceği gibi ülkeler arası siyasi ilişkiler de böyle bir uygulamaya gidilmesine neden olabilir. Bu uygulamanın ekonomik nedenlerinin başında yurt içi sanayiyi dış piyasalardan koruma arzusu yer alır (Alagöz ve Ceylan, 2015).</a:t>
            </a:r>
            <a:endParaRPr lang="tr-TR" sz="2400" b="0" dirty="0"/>
          </a:p>
        </p:txBody>
      </p:sp>
    </p:spTree>
    <p:extLst>
      <p:ext uri="{BB962C8B-B14F-4D97-AF65-F5344CB8AC3E}">
        <p14:creationId xmlns:p14="http://schemas.microsoft.com/office/powerpoint/2010/main" val="3090145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
          <p:cNvSpPr>
            <a:spLocks noGrp="1" noChangeArrowheads="1"/>
          </p:cNvSpPr>
          <p:nvPr>
            <p:ph type="title"/>
          </p:nvPr>
        </p:nvSpPr>
        <p:spPr/>
        <p:txBody>
          <a:bodyPr/>
          <a:lstStyle/>
          <a:p>
            <a:pPr eaLnBrk="1" hangingPunct="1"/>
            <a:r>
              <a:rPr lang="tr-TR" sz="3200" dirty="0" smtClean="0"/>
              <a:t>I- MİKTAR KISITLAMALARI</a:t>
            </a:r>
            <a:br>
              <a:rPr lang="tr-TR" sz="3200" dirty="0" smtClean="0"/>
            </a:br>
            <a:r>
              <a:rPr lang="tr-TR" sz="3200" dirty="0" smtClean="0"/>
              <a:t>a. İthalat Kotalarının Ekonomik Etkileri </a:t>
            </a:r>
          </a:p>
        </p:txBody>
      </p:sp>
      <p:sp>
        <p:nvSpPr>
          <p:cNvPr id="6147" name="Rectangle 2" descr="Büyük konfeti"/>
          <p:cNvSpPr>
            <a:spLocks noChangeArrowheads="1"/>
          </p:cNvSpPr>
          <p:nvPr/>
        </p:nvSpPr>
        <p:spPr bwMode="auto">
          <a:xfrm>
            <a:off x="1200151" y="4365626"/>
            <a:ext cx="1631949"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6148" name="AutoShape 3" descr="Açık yukarı köşegen"/>
          <p:cNvSpPr>
            <a:spLocks noChangeArrowheads="1"/>
          </p:cNvSpPr>
          <p:nvPr/>
        </p:nvSpPr>
        <p:spPr bwMode="auto">
          <a:xfrm>
            <a:off x="5135034" y="4365626"/>
            <a:ext cx="768351"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sz="1800"/>
              <a:t>b</a:t>
            </a:r>
          </a:p>
        </p:txBody>
      </p:sp>
      <p:sp>
        <p:nvSpPr>
          <p:cNvPr id="6150" name="Text Box 5"/>
          <p:cNvSpPr txBox="1">
            <a:spLocks noChangeArrowheads="1"/>
          </p:cNvSpPr>
          <p:nvPr/>
        </p:nvSpPr>
        <p:spPr bwMode="auto">
          <a:xfrm>
            <a:off x="5327651" y="249237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6151" name="Text Box 6"/>
          <p:cNvSpPr txBox="1">
            <a:spLocks noChangeArrowheads="1"/>
          </p:cNvSpPr>
          <p:nvPr/>
        </p:nvSpPr>
        <p:spPr bwMode="auto">
          <a:xfrm>
            <a:off x="719667" y="3573464"/>
            <a:ext cx="6709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P3</a:t>
            </a:r>
          </a:p>
        </p:txBody>
      </p:sp>
      <p:sp>
        <p:nvSpPr>
          <p:cNvPr id="6152" name="Text Box 7"/>
          <p:cNvSpPr txBox="1">
            <a:spLocks noChangeArrowheads="1"/>
          </p:cNvSpPr>
          <p:nvPr/>
        </p:nvSpPr>
        <p:spPr bwMode="auto">
          <a:xfrm>
            <a:off x="6383866" y="4797425"/>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6153" name="Text Box 8"/>
          <p:cNvSpPr txBox="1">
            <a:spLocks noChangeArrowheads="1"/>
          </p:cNvSpPr>
          <p:nvPr/>
        </p:nvSpPr>
        <p:spPr bwMode="auto">
          <a:xfrm>
            <a:off x="1390651" y="242093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6154" name="Text Box 9"/>
          <p:cNvSpPr txBox="1">
            <a:spLocks noChangeArrowheads="1"/>
          </p:cNvSpPr>
          <p:nvPr/>
        </p:nvSpPr>
        <p:spPr bwMode="auto">
          <a:xfrm>
            <a:off x="717551" y="4221164"/>
            <a:ext cx="9609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P2</a:t>
            </a:r>
          </a:p>
        </p:txBody>
      </p:sp>
      <p:sp>
        <p:nvSpPr>
          <p:cNvPr id="6155" name="Line 10"/>
          <p:cNvSpPr>
            <a:spLocks noChangeShapeType="1"/>
          </p:cNvSpPr>
          <p:nvPr/>
        </p:nvSpPr>
        <p:spPr bwMode="auto">
          <a:xfrm>
            <a:off x="1204384" y="5813425"/>
            <a:ext cx="5501216"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156" name="Line 11"/>
          <p:cNvSpPr>
            <a:spLocks noChangeShapeType="1"/>
          </p:cNvSpPr>
          <p:nvPr/>
        </p:nvSpPr>
        <p:spPr bwMode="auto">
          <a:xfrm flipV="1">
            <a:off x="1204385" y="2128839"/>
            <a:ext cx="2116"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157" name="Text Box 12"/>
          <p:cNvSpPr txBox="1">
            <a:spLocks noChangeArrowheads="1"/>
          </p:cNvSpPr>
          <p:nvPr/>
        </p:nvSpPr>
        <p:spPr bwMode="auto">
          <a:xfrm>
            <a:off x="6288617" y="5949951"/>
            <a:ext cx="140334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Miktar</a:t>
            </a:r>
          </a:p>
        </p:txBody>
      </p:sp>
      <p:sp>
        <p:nvSpPr>
          <p:cNvPr id="6158" name="Text Box 13"/>
          <p:cNvSpPr txBox="1">
            <a:spLocks noChangeArrowheads="1"/>
          </p:cNvSpPr>
          <p:nvPr/>
        </p:nvSpPr>
        <p:spPr bwMode="auto">
          <a:xfrm>
            <a:off x="112184" y="2128839"/>
            <a:ext cx="152188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Fiyat</a:t>
            </a:r>
          </a:p>
        </p:txBody>
      </p:sp>
      <p:sp>
        <p:nvSpPr>
          <p:cNvPr id="6159" name="Line 14"/>
          <p:cNvSpPr>
            <a:spLocks noChangeShapeType="1"/>
          </p:cNvSpPr>
          <p:nvPr/>
        </p:nvSpPr>
        <p:spPr bwMode="auto">
          <a:xfrm rot="1089205" flipV="1">
            <a:off x="2341034" y="2330450"/>
            <a:ext cx="2374900" cy="30940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60" name="Line 15"/>
          <p:cNvSpPr>
            <a:spLocks noChangeShapeType="1"/>
          </p:cNvSpPr>
          <p:nvPr/>
        </p:nvSpPr>
        <p:spPr bwMode="auto">
          <a:xfrm>
            <a:off x="1678518" y="2781300"/>
            <a:ext cx="4705349" cy="2160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61" name="Text Box 16"/>
          <p:cNvSpPr txBox="1">
            <a:spLocks noChangeArrowheads="1"/>
          </p:cNvSpPr>
          <p:nvPr/>
        </p:nvSpPr>
        <p:spPr bwMode="auto">
          <a:xfrm>
            <a:off x="1007534" y="6308725"/>
            <a:ext cx="55689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400" b="0"/>
              <a:t>Grafik 1: İthal Kotalarının Etkileri</a:t>
            </a:r>
          </a:p>
        </p:txBody>
      </p:sp>
      <p:sp>
        <p:nvSpPr>
          <p:cNvPr id="6162" name="Text Box 18"/>
          <p:cNvSpPr txBox="1">
            <a:spLocks noChangeArrowheads="1"/>
          </p:cNvSpPr>
          <p:nvPr/>
        </p:nvSpPr>
        <p:spPr bwMode="auto">
          <a:xfrm>
            <a:off x="4944533" y="580548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K</a:t>
            </a:r>
          </a:p>
        </p:txBody>
      </p:sp>
      <p:sp>
        <p:nvSpPr>
          <p:cNvPr id="6163" name="Text Box 20"/>
          <p:cNvSpPr txBox="1">
            <a:spLocks noChangeArrowheads="1"/>
          </p:cNvSpPr>
          <p:nvPr/>
        </p:nvSpPr>
        <p:spPr bwMode="auto">
          <a:xfrm>
            <a:off x="719667" y="4581525"/>
            <a:ext cx="6709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P1</a:t>
            </a:r>
          </a:p>
        </p:txBody>
      </p:sp>
      <p:sp>
        <p:nvSpPr>
          <p:cNvPr id="6164" name="Text Box 21"/>
          <p:cNvSpPr txBox="1">
            <a:spLocks noChangeArrowheads="1"/>
          </p:cNvSpPr>
          <p:nvPr/>
        </p:nvSpPr>
        <p:spPr bwMode="auto">
          <a:xfrm>
            <a:off x="2639485"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F</a:t>
            </a:r>
          </a:p>
        </p:txBody>
      </p:sp>
      <p:sp>
        <p:nvSpPr>
          <p:cNvPr id="6165" name="Text Box 22"/>
          <p:cNvSpPr txBox="1">
            <a:spLocks noChangeArrowheads="1"/>
          </p:cNvSpPr>
          <p:nvPr/>
        </p:nvSpPr>
        <p:spPr bwMode="auto">
          <a:xfrm>
            <a:off x="5712885"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L</a:t>
            </a:r>
          </a:p>
        </p:txBody>
      </p:sp>
      <p:sp>
        <p:nvSpPr>
          <p:cNvPr id="6166" name="Text Box 23"/>
          <p:cNvSpPr txBox="1">
            <a:spLocks noChangeArrowheads="1"/>
          </p:cNvSpPr>
          <p:nvPr/>
        </p:nvSpPr>
        <p:spPr bwMode="auto">
          <a:xfrm>
            <a:off x="2159000" y="5805489"/>
            <a:ext cx="493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E</a:t>
            </a:r>
          </a:p>
        </p:txBody>
      </p:sp>
      <p:sp>
        <p:nvSpPr>
          <p:cNvPr id="6167" name="Rectangle 24" descr="Kesik çizgili dikey"/>
          <p:cNvSpPr>
            <a:spLocks noChangeArrowheads="1"/>
          </p:cNvSpPr>
          <p:nvPr/>
        </p:nvSpPr>
        <p:spPr bwMode="auto">
          <a:xfrm>
            <a:off x="2832100" y="4365626"/>
            <a:ext cx="230293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1400"/>
              <a:t>C</a:t>
            </a:r>
            <a:endParaRPr lang="tr-TR"/>
          </a:p>
          <a:p>
            <a:r>
              <a:rPr lang="tr-TR" sz="1000"/>
              <a:t>Kıtlık rantı</a:t>
            </a:r>
            <a:endParaRPr lang="tr-TR"/>
          </a:p>
        </p:txBody>
      </p:sp>
      <p:sp>
        <p:nvSpPr>
          <p:cNvPr id="6168" name="AutoShape 25" descr="Açık yukarı köşegen"/>
          <p:cNvSpPr>
            <a:spLocks noChangeArrowheads="1"/>
          </p:cNvSpPr>
          <p:nvPr/>
        </p:nvSpPr>
        <p:spPr bwMode="auto">
          <a:xfrm rot="-5400000">
            <a:off x="2411414" y="4305830"/>
            <a:ext cx="358775" cy="478367"/>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sz="1800"/>
              <a:t>a</a:t>
            </a:r>
          </a:p>
        </p:txBody>
      </p:sp>
      <p:sp>
        <p:nvSpPr>
          <p:cNvPr id="6169" name="Line 26"/>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6170" name="Line 27"/>
          <p:cNvSpPr>
            <a:spLocks noChangeShapeType="1"/>
          </p:cNvSpPr>
          <p:nvPr/>
        </p:nvSpPr>
        <p:spPr bwMode="auto">
          <a:xfrm>
            <a:off x="513503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6171" name="Line 28"/>
          <p:cNvSpPr>
            <a:spLocks noChangeShapeType="1"/>
          </p:cNvSpPr>
          <p:nvPr/>
        </p:nvSpPr>
        <p:spPr bwMode="auto">
          <a:xfrm>
            <a:off x="2351617"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6172" name="Line 29"/>
          <p:cNvSpPr>
            <a:spLocks noChangeShapeType="1"/>
          </p:cNvSpPr>
          <p:nvPr/>
        </p:nvSpPr>
        <p:spPr bwMode="auto">
          <a:xfrm>
            <a:off x="5903384"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6173" name="Line 30"/>
          <p:cNvSpPr>
            <a:spLocks noChangeShapeType="1"/>
          </p:cNvSpPr>
          <p:nvPr/>
        </p:nvSpPr>
        <p:spPr bwMode="auto">
          <a:xfrm flipH="1">
            <a:off x="1200151" y="3716338"/>
            <a:ext cx="24955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6174" name="Text Box 35"/>
          <p:cNvSpPr txBox="1">
            <a:spLocks noChangeArrowheads="1"/>
          </p:cNvSpPr>
          <p:nvPr/>
        </p:nvSpPr>
        <p:spPr bwMode="auto">
          <a:xfrm>
            <a:off x="1485901" y="5157789"/>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6175" name="Text Box 36"/>
          <p:cNvSpPr txBox="1">
            <a:spLocks noChangeArrowheads="1"/>
          </p:cNvSpPr>
          <p:nvPr/>
        </p:nvSpPr>
        <p:spPr bwMode="auto">
          <a:xfrm>
            <a:off x="5029200" y="4076700"/>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N</a:t>
            </a:r>
          </a:p>
        </p:txBody>
      </p:sp>
      <p:sp>
        <p:nvSpPr>
          <p:cNvPr id="6176" name="Text Box 37"/>
          <p:cNvSpPr txBox="1">
            <a:spLocks noChangeArrowheads="1"/>
          </p:cNvSpPr>
          <p:nvPr/>
        </p:nvSpPr>
        <p:spPr bwMode="auto">
          <a:xfrm>
            <a:off x="2544233" y="4076700"/>
            <a:ext cx="4931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M</a:t>
            </a:r>
          </a:p>
        </p:txBody>
      </p:sp>
      <p:sp>
        <p:nvSpPr>
          <p:cNvPr id="6177" name="Text Box 40"/>
          <p:cNvSpPr txBox="1">
            <a:spLocks noChangeArrowheads="1"/>
          </p:cNvSpPr>
          <p:nvPr/>
        </p:nvSpPr>
        <p:spPr bwMode="auto">
          <a:xfrm>
            <a:off x="814918"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O</a:t>
            </a:r>
          </a:p>
        </p:txBody>
      </p:sp>
      <p:sp>
        <p:nvSpPr>
          <p:cNvPr id="6178" name="Line 42"/>
          <p:cNvSpPr>
            <a:spLocks noChangeShapeType="1"/>
          </p:cNvSpPr>
          <p:nvPr/>
        </p:nvSpPr>
        <p:spPr bwMode="auto">
          <a:xfrm>
            <a:off x="2832100" y="4365625"/>
            <a:ext cx="2302933"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6179" name="Text Box 43"/>
          <p:cNvSpPr txBox="1">
            <a:spLocks noChangeArrowheads="1"/>
          </p:cNvSpPr>
          <p:nvPr/>
        </p:nvSpPr>
        <p:spPr bwMode="auto">
          <a:xfrm>
            <a:off x="3407834" y="4005263"/>
            <a:ext cx="134408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600"/>
              <a:t>KOTA</a:t>
            </a:r>
          </a:p>
        </p:txBody>
      </p:sp>
      <p:sp>
        <p:nvSpPr>
          <p:cNvPr id="6180" name="Rectangle 46"/>
          <p:cNvSpPr>
            <a:spLocks noChangeArrowheads="1"/>
          </p:cNvSpPr>
          <p:nvPr/>
        </p:nvSpPr>
        <p:spPr bwMode="auto">
          <a:xfrm>
            <a:off x="7344833" y="1541145"/>
            <a:ext cx="460798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r>
              <a:rPr lang="tr-TR" sz="1600" dirty="0">
                <a:ea typeface="Tahoma" pitchFamily="34" charset="0"/>
                <a:cs typeface="Tahoma" pitchFamily="34" charset="0"/>
              </a:rPr>
              <a:t>Kota konulmadan önce</a:t>
            </a:r>
          </a:p>
          <a:p>
            <a:pPr marL="342900" indent="-342900" algn="l"/>
            <a:endParaRPr lang="tr-TR" sz="1600" dirty="0">
              <a:ea typeface="Tahoma" pitchFamily="34" charset="0"/>
              <a:cs typeface="Tahoma" pitchFamily="34" charset="0"/>
            </a:endParaRPr>
          </a:p>
          <a:p>
            <a:pPr marL="342900" indent="-342900" algn="l"/>
            <a:r>
              <a:rPr lang="tr-TR" sz="1600" dirty="0">
                <a:solidFill>
                  <a:srgbClr val="000099"/>
                </a:solidFill>
                <a:ea typeface="Tahoma" pitchFamily="34" charset="0"/>
                <a:cs typeface="Tahoma" pitchFamily="34" charset="0"/>
              </a:rPr>
              <a:t>	Serbest dünya fiyatı </a:t>
            </a:r>
            <a:r>
              <a:rPr lang="tr-TR" sz="1600" dirty="0">
                <a:solidFill>
                  <a:schemeClr val="hlink"/>
                </a:solidFill>
                <a:ea typeface="Tahoma" pitchFamily="34" charset="0"/>
                <a:cs typeface="Tahoma" pitchFamily="34" charset="0"/>
              </a:rPr>
              <a:t>P1, </a:t>
            </a:r>
          </a:p>
          <a:p>
            <a:pPr marL="342900" indent="-342900" algn="l"/>
            <a:r>
              <a:rPr lang="tr-TR" sz="1600" dirty="0">
                <a:solidFill>
                  <a:srgbClr val="000099"/>
                </a:solidFill>
                <a:ea typeface="Tahoma" pitchFamily="34" charset="0"/>
                <a:cs typeface="Tahoma" pitchFamily="34" charset="0"/>
              </a:rPr>
              <a:t>	Yurtiçi tüketim </a:t>
            </a:r>
            <a:r>
              <a:rPr lang="tr-TR" sz="1600" dirty="0">
                <a:solidFill>
                  <a:schemeClr val="hlink"/>
                </a:solidFill>
                <a:ea typeface="Tahoma" pitchFamily="34" charset="0"/>
                <a:cs typeface="Tahoma" pitchFamily="34" charset="0"/>
              </a:rPr>
              <a:t>OL,</a:t>
            </a:r>
          </a:p>
          <a:p>
            <a:pPr marL="342900" indent="-342900" algn="l"/>
            <a:r>
              <a:rPr lang="tr-TR" sz="1600" dirty="0">
                <a:solidFill>
                  <a:srgbClr val="000099"/>
                </a:solidFill>
                <a:ea typeface="Tahoma" pitchFamily="34" charset="0"/>
                <a:cs typeface="Tahoma" pitchFamily="34" charset="0"/>
              </a:rPr>
              <a:t>	Yurtiçi üretim </a:t>
            </a:r>
            <a:r>
              <a:rPr lang="tr-TR" sz="1600" dirty="0">
                <a:solidFill>
                  <a:schemeClr val="hlink"/>
                </a:solidFill>
                <a:ea typeface="Tahoma" pitchFamily="34" charset="0"/>
                <a:cs typeface="Tahoma" pitchFamily="34" charset="0"/>
              </a:rPr>
              <a:t>OE,</a:t>
            </a:r>
          </a:p>
          <a:p>
            <a:pPr marL="342900" indent="-342900" algn="l"/>
            <a:r>
              <a:rPr lang="tr-TR" sz="1600" dirty="0">
                <a:solidFill>
                  <a:srgbClr val="000099"/>
                </a:solidFill>
                <a:ea typeface="Tahoma" pitchFamily="34" charset="0"/>
                <a:cs typeface="Tahoma" pitchFamily="34" charset="0"/>
              </a:rPr>
              <a:t>	İthalat</a:t>
            </a:r>
            <a:r>
              <a:rPr lang="tr-TR" sz="1600" dirty="0">
                <a:solidFill>
                  <a:schemeClr val="hlink"/>
                </a:solidFill>
                <a:ea typeface="Tahoma" pitchFamily="34" charset="0"/>
                <a:cs typeface="Tahoma" pitchFamily="34" charset="0"/>
              </a:rPr>
              <a:t> EL</a:t>
            </a:r>
          </a:p>
          <a:p>
            <a:pPr marL="342900" indent="-342900" algn="l"/>
            <a:endParaRPr lang="tr-TR" sz="1600" dirty="0">
              <a:solidFill>
                <a:schemeClr val="hlink"/>
              </a:solidFill>
              <a:ea typeface="Tahoma" pitchFamily="34" charset="0"/>
              <a:cs typeface="Tahoma" pitchFamily="34" charset="0"/>
            </a:endParaRPr>
          </a:p>
          <a:p>
            <a:pPr marL="342900" indent="-342900" algn="l"/>
            <a:r>
              <a:rPr lang="tr-TR" sz="1600" dirty="0">
                <a:ea typeface="Tahoma" pitchFamily="34" charset="0"/>
                <a:cs typeface="Tahoma" pitchFamily="34" charset="0"/>
              </a:rPr>
              <a:t>Hükümetin  MN miktar kota koyduğunu kabul edelim. MN miktar kota P1P2 kadar gümrük vergisinin karşılığıdır.</a:t>
            </a:r>
            <a:endParaRPr lang="tr-TR" sz="1600" dirty="0">
              <a:solidFill>
                <a:schemeClr val="tx2"/>
              </a:solidFill>
              <a:ea typeface="Tahoma" pitchFamily="34" charset="0"/>
              <a:cs typeface="Tahoma" pitchFamily="34" charset="0"/>
            </a:endParaRPr>
          </a:p>
          <a:p>
            <a:pPr marL="342900" indent="-342900" algn="l"/>
            <a:endParaRPr lang="tr-TR" sz="1600" dirty="0">
              <a:solidFill>
                <a:schemeClr val="tx2"/>
              </a:solidFill>
              <a:ea typeface="Tahoma" pitchFamily="34" charset="0"/>
              <a:cs typeface="Tahoma" pitchFamily="34" charset="0"/>
            </a:endParaRPr>
          </a:p>
          <a:p>
            <a:pPr marL="342900" indent="-342900" algn="l"/>
            <a:r>
              <a:rPr lang="tr-TR" sz="1600" dirty="0">
                <a:ea typeface="Tahoma" pitchFamily="34" charset="0"/>
                <a:cs typeface="Tahoma" pitchFamily="34" charset="0"/>
              </a:rPr>
              <a:t>	Y</a:t>
            </a:r>
            <a:r>
              <a:rPr lang="tr-TR" sz="1600" dirty="0">
                <a:solidFill>
                  <a:srgbClr val="000099"/>
                </a:solidFill>
                <a:ea typeface="Tahoma" pitchFamily="34" charset="0"/>
                <a:cs typeface="Tahoma" pitchFamily="34" charset="0"/>
              </a:rPr>
              <a:t>urtiçi fiyatı </a:t>
            </a:r>
            <a:r>
              <a:rPr lang="tr-TR" sz="1600" dirty="0">
                <a:solidFill>
                  <a:schemeClr val="hlink"/>
                </a:solidFill>
                <a:ea typeface="Tahoma" pitchFamily="34" charset="0"/>
                <a:cs typeface="Tahoma" pitchFamily="34" charset="0"/>
              </a:rPr>
              <a:t>OP2,      (artar)</a:t>
            </a:r>
          </a:p>
          <a:p>
            <a:pPr marL="342900" indent="-342900" algn="l"/>
            <a:r>
              <a:rPr lang="tr-TR" sz="1600" dirty="0">
                <a:solidFill>
                  <a:schemeClr val="hlink"/>
                </a:solidFill>
                <a:ea typeface="Tahoma" pitchFamily="34" charset="0"/>
                <a:cs typeface="Tahoma" pitchFamily="34" charset="0"/>
              </a:rPr>
              <a:t>	</a:t>
            </a:r>
            <a:r>
              <a:rPr lang="tr-TR" sz="1600" dirty="0">
                <a:solidFill>
                  <a:srgbClr val="000099"/>
                </a:solidFill>
                <a:ea typeface="Tahoma" pitchFamily="34" charset="0"/>
                <a:cs typeface="Tahoma" pitchFamily="34" charset="0"/>
              </a:rPr>
              <a:t>Yurtiçi tüketim </a:t>
            </a:r>
            <a:r>
              <a:rPr lang="tr-TR" sz="1600" dirty="0">
                <a:solidFill>
                  <a:schemeClr val="hlink"/>
                </a:solidFill>
                <a:ea typeface="Tahoma" pitchFamily="34" charset="0"/>
                <a:cs typeface="Tahoma" pitchFamily="34" charset="0"/>
              </a:rPr>
              <a:t>OK,   (azalır)</a:t>
            </a:r>
          </a:p>
          <a:p>
            <a:pPr marL="342900" indent="-342900" algn="l"/>
            <a:r>
              <a:rPr lang="tr-TR" sz="1600" dirty="0">
                <a:solidFill>
                  <a:schemeClr val="hlink"/>
                </a:solidFill>
                <a:ea typeface="Tahoma" pitchFamily="34" charset="0"/>
                <a:cs typeface="Tahoma" pitchFamily="34" charset="0"/>
              </a:rPr>
              <a:t>	</a:t>
            </a:r>
            <a:r>
              <a:rPr lang="tr-TR" sz="1600" dirty="0">
                <a:solidFill>
                  <a:srgbClr val="000099"/>
                </a:solidFill>
                <a:ea typeface="Tahoma" pitchFamily="34" charset="0"/>
                <a:cs typeface="Tahoma" pitchFamily="34" charset="0"/>
              </a:rPr>
              <a:t>Yurtiçi üretim </a:t>
            </a:r>
            <a:r>
              <a:rPr lang="tr-TR" sz="1600" dirty="0">
                <a:solidFill>
                  <a:schemeClr val="hlink"/>
                </a:solidFill>
                <a:ea typeface="Tahoma" pitchFamily="34" charset="0"/>
                <a:cs typeface="Tahoma" pitchFamily="34" charset="0"/>
              </a:rPr>
              <a:t>OF,      (artar)</a:t>
            </a:r>
          </a:p>
          <a:p>
            <a:pPr marL="342900" indent="-342900" algn="l"/>
            <a:r>
              <a:rPr lang="tr-TR" sz="1600" dirty="0">
                <a:solidFill>
                  <a:srgbClr val="000099"/>
                </a:solidFill>
                <a:ea typeface="Tahoma" pitchFamily="34" charset="0"/>
                <a:cs typeface="Tahoma" pitchFamily="34" charset="0"/>
              </a:rPr>
              <a:t>	İthalat</a:t>
            </a:r>
            <a:r>
              <a:rPr lang="tr-TR" sz="1600" dirty="0">
                <a:solidFill>
                  <a:schemeClr val="hlink"/>
                </a:solidFill>
                <a:ea typeface="Tahoma" pitchFamily="34" charset="0"/>
                <a:cs typeface="Tahoma" pitchFamily="34" charset="0"/>
              </a:rPr>
              <a:t> FK</a:t>
            </a:r>
            <a:r>
              <a:rPr lang="tr-TR" sz="1600" dirty="0">
                <a:ea typeface="Tahoma" pitchFamily="34" charset="0"/>
                <a:cs typeface="Tahoma" pitchFamily="34" charset="0"/>
              </a:rPr>
              <a:t>                   </a:t>
            </a:r>
            <a:r>
              <a:rPr lang="tr-TR" sz="1600" dirty="0">
                <a:solidFill>
                  <a:schemeClr val="hlink"/>
                </a:solidFill>
                <a:ea typeface="Tahoma" pitchFamily="34" charset="0"/>
                <a:cs typeface="Tahoma" pitchFamily="34" charset="0"/>
              </a:rPr>
              <a:t>(azalır)</a:t>
            </a:r>
          </a:p>
        </p:txBody>
      </p:sp>
    </p:spTree>
    <p:extLst>
      <p:ext uri="{BB962C8B-B14F-4D97-AF65-F5344CB8AC3E}">
        <p14:creationId xmlns:p14="http://schemas.microsoft.com/office/powerpoint/2010/main" val="618937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descr="Büyük konfeti"/>
          <p:cNvSpPr>
            <a:spLocks noChangeArrowheads="1"/>
          </p:cNvSpPr>
          <p:nvPr/>
        </p:nvSpPr>
        <p:spPr bwMode="auto">
          <a:xfrm>
            <a:off x="1200151" y="4365626"/>
            <a:ext cx="1631949"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7172" name="AutoShape 3" descr="Açık yukarı köşegen"/>
          <p:cNvSpPr>
            <a:spLocks noChangeArrowheads="1"/>
          </p:cNvSpPr>
          <p:nvPr/>
        </p:nvSpPr>
        <p:spPr bwMode="auto">
          <a:xfrm>
            <a:off x="5135034" y="4365626"/>
            <a:ext cx="768351"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sz="1800"/>
              <a:t>b</a:t>
            </a:r>
          </a:p>
        </p:txBody>
      </p:sp>
      <p:sp>
        <p:nvSpPr>
          <p:cNvPr id="7174" name="Text Box 5"/>
          <p:cNvSpPr txBox="1">
            <a:spLocks noChangeArrowheads="1"/>
          </p:cNvSpPr>
          <p:nvPr/>
        </p:nvSpPr>
        <p:spPr bwMode="auto">
          <a:xfrm>
            <a:off x="5327651" y="249237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7175" name="Text Box 6"/>
          <p:cNvSpPr txBox="1">
            <a:spLocks noChangeArrowheads="1"/>
          </p:cNvSpPr>
          <p:nvPr/>
        </p:nvSpPr>
        <p:spPr bwMode="auto">
          <a:xfrm>
            <a:off x="719667" y="3573464"/>
            <a:ext cx="6709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P3</a:t>
            </a:r>
          </a:p>
        </p:txBody>
      </p:sp>
      <p:sp>
        <p:nvSpPr>
          <p:cNvPr id="7176" name="Text Box 7"/>
          <p:cNvSpPr txBox="1">
            <a:spLocks noChangeArrowheads="1"/>
          </p:cNvSpPr>
          <p:nvPr/>
        </p:nvSpPr>
        <p:spPr bwMode="auto">
          <a:xfrm>
            <a:off x="6383866" y="4797425"/>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7177" name="Text Box 8"/>
          <p:cNvSpPr txBox="1">
            <a:spLocks noChangeArrowheads="1"/>
          </p:cNvSpPr>
          <p:nvPr/>
        </p:nvSpPr>
        <p:spPr bwMode="auto">
          <a:xfrm>
            <a:off x="1390651" y="242093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7178" name="Text Box 9"/>
          <p:cNvSpPr txBox="1">
            <a:spLocks noChangeArrowheads="1"/>
          </p:cNvSpPr>
          <p:nvPr/>
        </p:nvSpPr>
        <p:spPr bwMode="auto">
          <a:xfrm>
            <a:off x="717551" y="4221164"/>
            <a:ext cx="9609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P2</a:t>
            </a:r>
          </a:p>
        </p:txBody>
      </p:sp>
      <p:sp>
        <p:nvSpPr>
          <p:cNvPr id="7179" name="Line 10"/>
          <p:cNvSpPr>
            <a:spLocks noChangeShapeType="1"/>
          </p:cNvSpPr>
          <p:nvPr/>
        </p:nvSpPr>
        <p:spPr bwMode="auto">
          <a:xfrm>
            <a:off x="1204384" y="5813425"/>
            <a:ext cx="5501216"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180" name="Line 11"/>
          <p:cNvSpPr>
            <a:spLocks noChangeShapeType="1"/>
          </p:cNvSpPr>
          <p:nvPr/>
        </p:nvSpPr>
        <p:spPr bwMode="auto">
          <a:xfrm flipV="1">
            <a:off x="1204385" y="2128839"/>
            <a:ext cx="2116"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181" name="Text Box 12"/>
          <p:cNvSpPr txBox="1">
            <a:spLocks noChangeArrowheads="1"/>
          </p:cNvSpPr>
          <p:nvPr/>
        </p:nvSpPr>
        <p:spPr bwMode="auto">
          <a:xfrm>
            <a:off x="6288617" y="5949951"/>
            <a:ext cx="140334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Miktar</a:t>
            </a:r>
          </a:p>
        </p:txBody>
      </p:sp>
      <p:sp>
        <p:nvSpPr>
          <p:cNvPr id="7182" name="Text Box 13"/>
          <p:cNvSpPr txBox="1">
            <a:spLocks noChangeArrowheads="1"/>
          </p:cNvSpPr>
          <p:nvPr/>
        </p:nvSpPr>
        <p:spPr bwMode="auto">
          <a:xfrm>
            <a:off x="112184" y="2128839"/>
            <a:ext cx="152188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Fiyat</a:t>
            </a:r>
          </a:p>
        </p:txBody>
      </p:sp>
      <p:sp>
        <p:nvSpPr>
          <p:cNvPr id="7183" name="Line 14"/>
          <p:cNvSpPr>
            <a:spLocks noChangeShapeType="1"/>
          </p:cNvSpPr>
          <p:nvPr/>
        </p:nvSpPr>
        <p:spPr bwMode="auto">
          <a:xfrm rot="1089205" flipV="1">
            <a:off x="2341034" y="2330450"/>
            <a:ext cx="2374900" cy="30940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184" name="Line 15"/>
          <p:cNvSpPr>
            <a:spLocks noChangeShapeType="1"/>
          </p:cNvSpPr>
          <p:nvPr/>
        </p:nvSpPr>
        <p:spPr bwMode="auto">
          <a:xfrm>
            <a:off x="1678518" y="2781300"/>
            <a:ext cx="4705349" cy="2160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185" name="Text Box 16"/>
          <p:cNvSpPr txBox="1">
            <a:spLocks noChangeArrowheads="1"/>
          </p:cNvSpPr>
          <p:nvPr/>
        </p:nvSpPr>
        <p:spPr bwMode="auto">
          <a:xfrm>
            <a:off x="1007534" y="6308725"/>
            <a:ext cx="55689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400" b="0"/>
              <a:t>Grafik 1: İthal Kotalarının Etkileri</a:t>
            </a:r>
          </a:p>
        </p:txBody>
      </p:sp>
      <p:sp>
        <p:nvSpPr>
          <p:cNvPr id="7186" name="Text Box 17"/>
          <p:cNvSpPr txBox="1">
            <a:spLocks noChangeArrowheads="1"/>
          </p:cNvSpPr>
          <p:nvPr/>
        </p:nvSpPr>
        <p:spPr bwMode="auto">
          <a:xfrm>
            <a:off x="4944533" y="580548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K</a:t>
            </a:r>
          </a:p>
        </p:txBody>
      </p:sp>
      <p:sp>
        <p:nvSpPr>
          <p:cNvPr id="7187" name="Text Box 18"/>
          <p:cNvSpPr txBox="1">
            <a:spLocks noChangeArrowheads="1"/>
          </p:cNvSpPr>
          <p:nvPr/>
        </p:nvSpPr>
        <p:spPr bwMode="auto">
          <a:xfrm>
            <a:off x="719667" y="4581525"/>
            <a:ext cx="6709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P1</a:t>
            </a:r>
          </a:p>
        </p:txBody>
      </p:sp>
      <p:sp>
        <p:nvSpPr>
          <p:cNvPr id="7188" name="Text Box 19"/>
          <p:cNvSpPr txBox="1">
            <a:spLocks noChangeArrowheads="1"/>
          </p:cNvSpPr>
          <p:nvPr/>
        </p:nvSpPr>
        <p:spPr bwMode="auto">
          <a:xfrm>
            <a:off x="2639485"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F</a:t>
            </a:r>
          </a:p>
        </p:txBody>
      </p:sp>
      <p:sp>
        <p:nvSpPr>
          <p:cNvPr id="7189" name="Text Box 20"/>
          <p:cNvSpPr txBox="1">
            <a:spLocks noChangeArrowheads="1"/>
          </p:cNvSpPr>
          <p:nvPr/>
        </p:nvSpPr>
        <p:spPr bwMode="auto">
          <a:xfrm>
            <a:off x="5712885"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L</a:t>
            </a:r>
          </a:p>
        </p:txBody>
      </p:sp>
      <p:sp>
        <p:nvSpPr>
          <p:cNvPr id="7190" name="Text Box 21"/>
          <p:cNvSpPr txBox="1">
            <a:spLocks noChangeArrowheads="1"/>
          </p:cNvSpPr>
          <p:nvPr/>
        </p:nvSpPr>
        <p:spPr bwMode="auto">
          <a:xfrm>
            <a:off x="2159000" y="5805489"/>
            <a:ext cx="493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E</a:t>
            </a:r>
          </a:p>
        </p:txBody>
      </p:sp>
      <p:sp>
        <p:nvSpPr>
          <p:cNvPr id="7191" name="Rectangle 22" descr="Kesik çizgili dikey"/>
          <p:cNvSpPr>
            <a:spLocks noChangeArrowheads="1"/>
          </p:cNvSpPr>
          <p:nvPr/>
        </p:nvSpPr>
        <p:spPr bwMode="auto">
          <a:xfrm>
            <a:off x="2832100" y="4365626"/>
            <a:ext cx="230293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1400"/>
              <a:t>C</a:t>
            </a:r>
            <a:endParaRPr lang="tr-TR"/>
          </a:p>
          <a:p>
            <a:r>
              <a:rPr lang="tr-TR" sz="1000"/>
              <a:t>Kıtlık rantı</a:t>
            </a:r>
            <a:endParaRPr lang="tr-TR"/>
          </a:p>
        </p:txBody>
      </p:sp>
      <p:sp>
        <p:nvSpPr>
          <p:cNvPr id="7192" name="AutoShape 23" descr="Açık yukarı köşegen"/>
          <p:cNvSpPr>
            <a:spLocks noChangeArrowheads="1"/>
          </p:cNvSpPr>
          <p:nvPr/>
        </p:nvSpPr>
        <p:spPr bwMode="auto">
          <a:xfrm rot="-5400000">
            <a:off x="2411414" y="4305830"/>
            <a:ext cx="358775" cy="478367"/>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sz="1800"/>
              <a:t>a</a:t>
            </a:r>
          </a:p>
        </p:txBody>
      </p:sp>
      <p:sp>
        <p:nvSpPr>
          <p:cNvPr id="7193" name="Line 24"/>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7194" name="Line 25"/>
          <p:cNvSpPr>
            <a:spLocks noChangeShapeType="1"/>
          </p:cNvSpPr>
          <p:nvPr/>
        </p:nvSpPr>
        <p:spPr bwMode="auto">
          <a:xfrm>
            <a:off x="513503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7195" name="Line 26"/>
          <p:cNvSpPr>
            <a:spLocks noChangeShapeType="1"/>
          </p:cNvSpPr>
          <p:nvPr/>
        </p:nvSpPr>
        <p:spPr bwMode="auto">
          <a:xfrm>
            <a:off x="2351617"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7196" name="Line 27"/>
          <p:cNvSpPr>
            <a:spLocks noChangeShapeType="1"/>
          </p:cNvSpPr>
          <p:nvPr/>
        </p:nvSpPr>
        <p:spPr bwMode="auto">
          <a:xfrm>
            <a:off x="5903384"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7197" name="Line 28"/>
          <p:cNvSpPr>
            <a:spLocks noChangeShapeType="1"/>
          </p:cNvSpPr>
          <p:nvPr/>
        </p:nvSpPr>
        <p:spPr bwMode="auto">
          <a:xfrm flipH="1">
            <a:off x="1200151" y="3716338"/>
            <a:ext cx="24955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7198" name="Text Box 29"/>
          <p:cNvSpPr txBox="1">
            <a:spLocks noChangeArrowheads="1"/>
          </p:cNvSpPr>
          <p:nvPr/>
        </p:nvSpPr>
        <p:spPr bwMode="auto">
          <a:xfrm>
            <a:off x="1485901" y="5157789"/>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7199" name="Text Box 30"/>
          <p:cNvSpPr txBox="1">
            <a:spLocks noChangeArrowheads="1"/>
          </p:cNvSpPr>
          <p:nvPr/>
        </p:nvSpPr>
        <p:spPr bwMode="auto">
          <a:xfrm>
            <a:off x="5029200" y="4076700"/>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N</a:t>
            </a:r>
          </a:p>
        </p:txBody>
      </p:sp>
      <p:sp>
        <p:nvSpPr>
          <p:cNvPr id="7200" name="Text Box 31"/>
          <p:cNvSpPr txBox="1">
            <a:spLocks noChangeArrowheads="1"/>
          </p:cNvSpPr>
          <p:nvPr/>
        </p:nvSpPr>
        <p:spPr bwMode="auto">
          <a:xfrm>
            <a:off x="2544233" y="4076700"/>
            <a:ext cx="4931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M</a:t>
            </a:r>
          </a:p>
        </p:txBody>
      </p:sp>
      <p:sp>
        <p:nvSpPr>
          <p:cNvPr id="7201" name="Text Box 32"/>
          <p:cNvSpPr txBox="1">
            <a:spLocks noChangeArrowheads="1"/>
          </p:cNvSpPr>
          <p:nvPr/>
        </p:nvSpPr>
        <p:spPr bwMode="auto">
          <a:xfrm>
            <a:off x="814918"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O</a:t>
            </a:r>
          </a:p>
        </p:txBody>
      </p:sp>
      <p:sp>
        <p:nvSpPr>
          <p:cNvPr id="7202" name="Line 33"/>
          <p:cNvSpPr>
            <a:spLocks noChangeShapeType="1"/>
          </p:cNvSpPr>
          <p:nvPr/>
        </p:nvSpPr>
        <p:spPr bwMode="auto">
          <a:xfrm>
            <a:off x="2832100" y="4365625"/>
            <a:ext cx="2302933"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7203" name="Text Box 34"/>
          <p:cNvSpPr txBox="1">
            <a:spLocks noChangeArrowheads="1"/>
          </p:cNvSpPr>
          <p:nvPr/>
        </p:nvSpPr>
        <p:spPr bwMode="auto">
          <a:xfrm>
            <a:off x="3407834" y="4005263"/>
            <a:ext cx="134408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600"/>
              <a:t>KOTA</a:t>
            </a:r>
          </a:p>
        </p:txBody>
      </p:sp>
      <p:sp>
        <p:nvSpPr>
          <p:cNvPr id="7204" name="Rectangle 35"/>
          <p:cNvSpPr>
            <a:spLocks noChangeArrowheads="1"/>
          </p:cNvSpPr>
          <p:nvPr/>
        </p:nvSpPr>
        <p:spPr bwMode="auto">
          <a:xfrm>
            <a:off x="7048501" y="873207"/>
            <a:ext cx="460798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r>
              <a:rPr lang="tr-TR" sz="2000" dirty="0">
                <a:solidFill>
                  <a:srgbClr val="000099"/>
                </a:solidFill>
                <a:latin typeface="Times New Roman" pitchFamily="18" charset="0"/>
                <a:cs typeface="Times New Roman" pitchFamily="18" charset="0"/>
              </a:rPr>
              <a:t>Kotalar  toplam 5 etkiye sahiptir.</a:t>
            </a:r>
          </a:p>
          <a:p>
            <a:pPr marL="342900" indent="-342900" algn="l"/>
            <a:endParaRPr lang="tr-TR" sz="2000" dirty="0">
              <a:solidFill>
                <a:srgbClr val="000099"/>
              </a:solidFill>
              <a:latin typeface="Times New Roman" pitchFamily="18" charset="0"/>
              <a:cs typeface="Times New Roman" pitchFamily="18" charset="0"/>
            </a:endParaRPr>
          </a:p>
          <a:p>
            <a:pPr marL="342900" indent="-342900" algn="l"/>
            <a:r>
              <a:rPr lang="tr-TR" sz="2000" dirty="0">
                <a:solidFill>
                  <a:srgbClr val="000099"/>
                </a:solidFill>
                <a:latin typeface="Times New Roman" pitchFamily="18" charset="0"/>
                <a:cs typeface="Times New Roman" pitchFamily="18" charset="0"/>
              </a:rPr>
              <a:t>a) Üretim Etkisi</a:t>
            </a:r>
          </a:p>
          <a:p>
            <a:pPr marL="342900" indent="-342900" algn="l"/>
            <a:r>
              <a:rPr lang="tr-TR" sz="2000" dirty="0">
                <a:solidFill>
                  <a:srgbClr val="000099"/>
                </a:solidFill>
                <a:latin typeface="Times New Roman" pitchFamily="18" charset="0"/>
                <a:cs typeface="Times New Roman" pitchFamily="18" charset="0"/>
              </a:rPr>
              <a:t>	</a:t>
            </a:r>
            <a:r>
              <a:rPr lang="tr-TR" sz="2000" dirty="0">
                <a:latin typeface="Times New Roman" pitchFamily="18" charset="0"/>
                <a:cs typeface="Times New Roman" pitchFamily="18" charset="0"/>
              </a:rPr>
              <a:t>üretim kaybı a üçgeninin alanı</a:t>
            </a:r>
          </a:p>
          <a:p>
            <a:pPr marL="342900" indent="-342900" algn="l"/>
            <a:r>
              <a:rPr lang="tr-TR" sz="2000" dirty="0">
                <a:solidFill>
                  <a:srgbClr val="000099"/>
                </a:solidFill>
                <a:latin typeface="Times New Roman" pitchFamily="18" charset="0"/>
                <a:cs typeface="Times New Roman" pitchFamily="18" charset="0"/>
              </a:rPr>
              <a:t>b) Tüketim Etkisi</a:t>
            </a:r>
          </a:p>
          <a:p>
            <a:pPr marL="342900" indent="-342900" algn="l"/>
            <a:r>
              <a:rPr lang="tr-TR" sz="2000" dirty="0">
                <a:solidFill>
                  <a:srgbClr val="000099"/>
                </a:solidFill>
                <a:latin typeface="Times New Roman" pitchFamily="18" charset="0"/>
                <a:cs typeface="Times New Roman" pitchFamily="18" charset="0"/>
              </a:rPr>
              <a:t>	</a:t>
            </a:r>
            <a:r>
              <a:rPr lang="tr-TR" sz="2000" dirty="0">
                <a:latin typeface="Times New Roman" pitchFamily="18" charset="0"/>
                <a:cs typeface="Times New Roman" pitchFamily="18" charset="0"/>
              </a:rPr>
              <a:t>tüketim kaybı b üçgeninin alanı	</a:t>
            </a:r>
          </a:p>
          <a:p>
            <a:pPr marL="342900" indent="-342900" algn="l"/>
            <a:r>
              <a:rPr lang="tr-TR" sz="2000" dirty="0">
                <a:solidFill>
                  <a:srgbClr val="000099"/>
                </a:solidFill>
                <a:latin typeface="Times New Roman" pitchFamily="18" charset="0"/>
                <a:cs typeface="Times New Roman" pitchFamily="18" charset="0"/>
              </a:rPr>
              <a:t>c) Dış Ticaret Etkisi</a:t>
            </a:r>
          </a:p>
          <a:p>
            <a:pPr marL="342900" indent="-342900" algn="l"/>
            <a:r>
              <a:rPr lang="tr-TR" sz="2000" dirty="0">
                <a:solidFill>
                  <a:srgbClr val="000099"/>
                </a:solidFill>
                <a:latin typeface="Times New Roman" pitchFamily="18" charset="0"/>
                <a:cs typeface="Times New Roman" pitchFamily="18" charset="0"/>
              </a:rPr>
              <a:t>	</a:t>
            </a:r>
            <a:r>
              <a:rPr lang="tr-TR" sz="2000" dirty="0" err="1">
                <a:latin typeface="Times New Roman" pitchFamily="18" charset="0"/>
                <a:cs typeface="Times New Roman" pitchFamily="18" charset="0"/>
              </a:rPr>
              <a:t>a+b</a:t>
            </a:r>
            <a:r>
              <a:rPr lang="tr-TR" sz="2000" dirty="0">
                <a:latin typeface="Times New Roman" pitchFamily="18" charset="0"/>
                <a:cs typeface="Times New Roman" pitchFamily="18" charset="0"/>
              </a:rPr>
              <a:t> alanın toplamı</a:t>
            </a:r>
          </a:p>
          <a:p>
            <a:pPr marL="342900" indent="-342900" algn="l"/>
            <a:r>
              <a:rPr lang="tr-TR" sz="2000" dirty="0">
                <a:solidFill>
                  <a:srgbClr val="000099"/>
                </a:solidFill>
                <a:latin typeface="Times New Roman" pitchFamily="18" charset="0"/>
                <a:cs typeface="Times New Roman" pitchFamily="18" charset="0"/>
              </a:rPr>
              <a:t>e) Bölüşüm Etkisi</a:t>
            </a:r>
          </a:p>
          <a:p>
            <a:pPr marL="342900" indent="-342900" algn="l"/>
            <a:r>
              <a:rPr lang="tr-TR" sz="2000" dirty="0">
                <a:solidFill>
                  <a:srgbClr val="000099"/>
                </a:solidFill>
                <a:latin typeface="Times New Roman" pitchFamily="18" charset="0"/>
                <a:cs typeface="Times New Roman" pitchFamily="18" charset="0"/>
              </a:rPr>
              <a:t>	</a:t>
            </a:r>
            <a:r>
              <a:rPr lang="tr-TR" sz="2000" dirty="0">
                <a:latin typeface="Times New Roman" pitchFamily="18" charset="0"/>
                <a:cs typeface="Times New Roman" pitchFamily="18" charset="0"/>
              </a:rPr>
              <a:t>d alanına </a:t>
            </a:r>
          </a:p>
          <a:p>
            <a:pPr marL="342900" indent="-342900" algn="l"/>
            <a:r>
              <a:rPr lang="tr-TR" sz="2000" dirty="0">
                <a:solidFill>
                  <a:srgbClr val="000099"/>
                </a:solidFill>
                <a:latin typeface="Times New Roman" pitchFamily="18" charset="0"/>
                <a:cs typeface="Times New Roman" pitchFamily="18" charset="0"/>
              </a:rPr>
              <a:t>d) Kıtlık Rantı</a:t>
            </a:r>
          </a:p>
          <a:p>
            <a:pPr marL="342900" indent="-342900" algn="l"/>
            <a:r>
              <a:rPr lang="tr-TR" sz="2000" dirty="0">
                <a:solidFill>
                  <a:srgbClr val="000099"/>
                </a:solidFill>
                <a:latin typeface="Times New Roman" pitchFamily="18" charset="0"/>
                <a:cs typeface="Times New Roman" pitchFamily="18" charset="0"/>
              </a:rPr>
              <a:t>	</a:t>
            </a:r>
            <a:r>
              <a:rPr lang="tr-TR" sz="2000" dirty="0">
                <a:latin typeface="Times New Roman" pitchFamily="18" charset="0"/>
                <a:cs typeface="Times New Roman" pitchFamily="18" charset="0"/>
              </a:rPr>
              <a:t>c alanına</a:t>
            </a:r>
          </a:p>
          <a:p>
            <a:pPr marL="342900" indent="-342900" algn="l"/>
            <a:endParaRPr lang="tr-TR" sz="1600"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9905449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8" name="Rectangle 36"/>
          <p:cNvSpPr>
            <a:spLocks noGrp="1" noChangeArrowheads="1"/>
          </p:cNvSpPr>
          <p:nvPr>
            <p:ph idx="1"/>
          </p:nvPr>
        </p:nvSpPr>
        <p:spPr>
          <a:xfrm>
            <a:off x="6875195" y="1362868"/>
            <a:ext cx="5124451" cy="4579938"/>
          </a:xfrm>
          <a:noFill/>
        </p:spPr>
        <p:txBody>
          <a:bodyPr>
            <a:normAutofit/>
          </a:bodyPr>
          <a:lstStyle/>
          <a:p>
            <a:pPr marL="0" indent="0" eaLnBrk="1" hangingPunct="1">
              <a:lnSpc>
                <a:spcPct val="150000"/>
              </a:lnSpc>
              <a:buFont typeface="Wingdings" pitchFamily="2" charset="2"/>
              <a:buNone/>
            </a:pPr>
            <a:r>
              <a:rPr lang="tr-TR" sz="2200" dirty="0" smtClean="0">
                <a:latin typeface="Tahoma" pitchFamily="34" charset="0"/>
                <a:ea typeface="Tahoma" pitchFamily="34" charset="0"/>
                <a:cs typeface="Tahoma" pitchFamily="34" charset="0"/>
              </a:rPr>
              <a:t>Kotalarla gümrük vergilerinin etkileri arasında önemli bir fark mevcuttur. </a:t>
            </a:r>
            <a:r>
              <a:rPr lang="tr-TR" sz="2200" dirty="0" smtClean="0">
                <a:solidFill>
                  <a:schemeClr val="folHlink"/>
                </a:solidFill>
                <a:latin typeface="Tahoma" pitchFamily="34" charset="0"/>
                <a:ea typeface="Tahoma" pitchFamily="34" charset="0"/>
                <a:cs typeface="Tahoma" pitchFamily="34" charset="0"/>
              </a:rPr>
              <a:t>Gümrük vergilerinde c alanı bütçe gelirlerini gösterir.</a:t>
            </a:r>
            <a:r>
              <a:rPr lang="tr-TR" sz="2200" dirty="0" smtClean="0">
                <a:latin typeface="Tahoma" pitchFamily="34" charset="0"/>
                <a:ea typeface="Tahoma" pitchFamily="34" charset="0"/>
                <a:cs typeface="Tahoma" pitchFamily="34" charset="0"/>
              </a:rPr>
              <a:t> Kotalar, yabancı malın arzı kısıtlandığından ithalatçı ülkedeki fiyatını aşırı biçimde yükseltir. Bu nedenle ortaya çıkan kârlar c alanı ile ifade edilir ve </a:t>
            </a:r>
            <a:r>
              <a:rPr lang="tr-TR" sz="2200" dirty="0" smtClean="0">
                <a:solidFill>
                  <a:schemeClr val="hlink"/>
                </a:solidFill>
                <a:latin typeface="Tahoma" pitchFamily="34" charset="0"/>
                <a:ea typeface="Tahoma" pitchFamily="34" charset="0"/>
                <a:cs typeface="Tahoma" pitchFamily="34" charset="0"/>
              </a:rPr>
              <a:t>kıtlık rantını</a:t>
            </a:r>
            <a:r>
              <a:rPr lang="tr-TR" sz="2200" dirty="0" smtClean="0">
                <a:latin typeface="Tahoma" pitchFamily="34" charset="0"/>
                <a:ea typeface="Tahoma" pitchFamily="34" charset="0"/>
                <a:cs typeface="Tahoma" pitchFamily="34" charset="0"/>
              </a:rPr>
              <a:t> gösterir</a:t>
            </a:r>
            <a:r>
              <a:rPr lang="tr-TR" sz="2400" dirty="0" smtClean="0">
                <a:latin typeface="Times New Roman" pitchFamily="18" charset="0"/>
                <a:cs typeface="Times New Roman" pitchFamily="18" charset="0"/>
              </a:rPr>
              <a:t>.</a:t>
            </a:r>
          </a:p>
        </p:txBody>
      </p:sp>
      <p:sp>
        <p:nvSpPr>
          <p:cNvPr id="8195" name="Rectangle 2" descr="Büyük konfeti"/>
          <p:cNvSpPr>
            <a:spLocks noChangeArrowheads="1"/>
          </p:cNvSpPr>
          <p:nvPr/>
        </p:nvSpPr>
        <p:spPr bwMode="auto">
          <a:xfrm>
            <a:off x="1200151" y="4365626"/>
            <a:ext cx="1631949"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8196" name="AutoShape 3" descr="Açık yukarı köşegen"/>
          <p:cNvSpPr>
            <a:spLocks noChangeArrowheads="1"/>
          </p:cNvSpPr>
          <p:nvPr/>
        </p:nvSpPr>
        <p:spPr bwMode="auto">
          <a:xfrm>
            <a:off x="5135034" y="4365626"/>
            <a:ext cx="768351"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sz="1800"/>
              <a:t>b</a:t>
            </a:r>
          </a:p>
        </p:txBody>
      </p:sp>
      <p:sp>
        <p:nvSpPr>
          <p:cNvPr id="8198" name="Text Box 5"/>
          <p:cNvSpPr txBox="1">
            <a:spLocks noChangeArrowheads="1"/>
          </p:cNvSpPr>
          <p:nvPr/>
        </p:nvSpPr>
        <p:spPr bwMode="auto">
          <a:xfrm>
            <a:off x="5327651" y="249237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8199" name="Text Box 6"/>
          <p:cNvSpPr txBox="1">
            <a:spLocks noChangeArrowheads="1"/>
          </p:cNvSpPr>
          <p:nvPr/>
        </p:nvSpPr>
        <p:spPr bwMode="auto">
          <a:xfrm>
            <a:off x="719667" y="3573464"/>
            <a:ext cx="6709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P3</a:t>
            </a:r>
          </a:p>
        </p:txBody>
      </p:sp>
      <p:sp>
        <p:nvSpPr>
          <p:cNvPr id="8200" name="Text Box 7"/>
          <p:cNvSpPr txBox="1">
            <a:spLocks noChangeArrowheads="1"/>
          </p:cNvSpPr>
          <p:nvPr/>
        </p:nvSpPr>
        <p:spPr bwMode="auto">
          <a:xfrm>
            <a:off x="6383866" y="4797425"/>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8201" name="Text Box 8"/>
          <p:cNvSpPr txBox="1">
            <a:spLocks noChangeArrowheads="1"/>
          </p:cNvSpPr>
          <p:nvPr/>
        </p:nvSpPr>
        <p:spPr bwMode="auto">
          <a:xfrm>
            <a:off x="1390651" y="242093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8202" name="Text Box 9"/>
          <p:cNvSpPr txBox="1">
            <a:spLocks noChangeArrowheads="1"/>
          </p:cNvSpPr>
          <p:nvPr/>
        </p:nvSpPr>
        <p:spPr bwMode="auto">
          <a:xfrm>
            <a:off x="717551" y="4221164"/>
            <a:ext cx="9609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P2</a:t>
            </a:r>
          </a:p>
        </p:txBody>
      </p:sp>
      <p:sp>
        <p:nvSpPr>
          <p:cNvPr id="8203" name="Line 10"/>
          <p:cNvSpPr>
            <a:spLocks noChangeShapeType="1"/>
          </p:cNvSpPr>
          <p:nvPr/>
        </p:nvSpPr>
        <p:spPr bwMode="auto">
          <a:xfrm>
            <a:off x="1204384" y="5813425"/>
            <a:ext cx="5501216"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04" name="Line 11"/>
          <p:cNvSpPr>
            <a:spLocks noChangeShapeType="1"/>
          </p:cNvSpPr>
          <p:nvPr/>
        </p:nvSpPr>
        <p:spPr bwMode="auto">
          <a:xfrm flipV="1">
            <a:off x="1204385" y="2128839"/>
            <a:ext cx="2116"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05" name="Text Box 12"/>
          <p:cNvSpPr txBox="1">
            <a:spLocks noChangeArrowheads="1"/>
          </p:cNvSpPr>
          <p:nvPr/>
        </p:nvSpPr>
        <p:spPr bwMode="auto">
          <a:xfrm>
            <a:off x="6288617" y="5949951"/>
            <a:ext cx="140334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Miktar</a:t>
            </a:r>
          </a:p>
        </p:txBody>
      </p:sp>
      <p:sp>
        <p:nvSpPr>
          <p:cNvPr id="8206" name="Text Box 13"/>
          <p:cNvSpPr txBox="1">
            <a:spLocks noChangeArrowheads="1"/>
          </p:cNvSpPr>
          <p:nvPr/>
        </p:nvSpPr>
        <p:spPr bwMode="auto">
          <a:xfrm>
            <a:off x="112184" y="2128839"/>
            <a:ext cx="152188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Fiyat</a:t>
            </a:r>
          </a:p>
        </p:txBody>
      </p:sp>
      <p:sp>
        <p:nvSpPr>
          <p:cNvPr id="8207" name="Line 14"/>
          <p:cNvSpPr>
            <a:spLocks noChangeShapeType="1"/>
          </p:cNvSpPr>
          <p:nvPr/>
        </p:nvSpPr>
        <p:spPr bwMode="auto">
          <a:xfrm rot="1089205" flipV="1">
            <a:off x="2341034" y="2330450"/>
            <a:ext cx="2374900" cy="30940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08" name="Line 15"/>
          <p:cNvSpPr>
            <a:spLocks noChangeShapeType="1"/>
          </p:cNvSpPr>
          <p:nvPr/>
        </p:nvSpPr>
        <p:spPr bwMode="auto">
          <a:xfrm>
            <a:off x="1678518" y="2781300"/>
            <a:ext cx="4705349" cy="2160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09" name="Text Box 16"/>
          <p:cNvSpPr txBox="1">
            <a:spLocks noChangeArrowheads="1"/>
          </p:cNvSpPr>
          <p:nvPr/>
        </p:nvSpPr>
        <p:spPr bwMode="auto">
          <a:xfrm>
            <a:off x="1007534" y="6308725"/>
            <a:ext cx="55689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400" b="0"/>
              <a:t>Grafik 1: İthal Kotalarının Etkileri</a:t>
            </a:r>
          </a:p>
        </p:txBody>
      </p:sp>
      <p:sp>
        <p:nvSpPr>
          <p:cNvPr id="8210" name="Text Box 17"/>
          <p:cNvSpPr txBox="1">
            <a:spLocks noChangeArrowheads="1"/>
          </p:cNvSpPr>
          <p:nvPr/>
        </p:nvSpPr>
        <p:spPr bwMode="auto">
          <a:xfrm>
            <a:off x="4944533" y="580548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K</a:t>
            </a:r>
          </a:p>
        </p:txBody>
      </p:sp>
      <p:sp>
        <p:nvSpPr>
          <p:cNvPr id="8211" name="Text Box 18"/>
          <p:cNvSpPr txBox="1">
            <a:spLocks noChangeArrowheads="1"/>
          </p:cNvSpPr>
          <p:nvPr/>
        </p:nvSpPr>
        <p:spPr bwMode="auto">
          <a:xfrm>
            <a:off x="719667" y="4581525"/>
            <a:ext cx="6709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P1</a:t>
            </a:r>
          </a:p>
        </p:txBody>
      </p:sp>
      <p:sp>
        <p:nvSpPr>
          <p:cNvPr id="8212" name="Text Box 19"/>
          <p:cNvSpPr txBox="1">
            <a:spLocks noChangeArrowheads="1"/>
          </p:cNvSpPr>
          <p:nvPr/>
        </p:nvSpPr>
        <p:spPr bwMode="auto">
          <a:xfrm>
            <a:off x="2639485"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F</a:t>
            </a:r>
          </a:p>
        </p:txBody>
      </p:sp>
      <p:sp>
        <p:nvSpPr>
          <p:cNvPr id="8213" name="Text Box 20"/>
          <p:cNvSpPr txBox="1">
            <a:spLocks noChangeArrowheads="1"/>
          </p:cNvSpPr>
          <p:nvPr/>
        </p:nvSpPr>
        <p:spPr bwMode="auto">
          <a:xfrm>
            <a:off x="5712885"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L</a:t>
            </a:r>
          </a:p>
        </p:txBody>
      </p:sp>
      <p:sp>
        <p:nvSpPr>
          <p:cNvPr id="8214" name="Text Box 21"/>
          <p:cNvSpPr txBox="1">
            <a:spLocks noChangeArrowheads="1"/>
          </p:cNvSpPr>
          <p:nvPr/>
        </p:nvSpPr>
        <p:spPr bwMode="auto">
          <a:xfrm>
            <a:off x="2159000" y="5805489"/>
            <a:ext cx="493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E</a:t>
            </a:r>
          </a:p>
        </p:txBody>
      </p:sp>
      <p:sp>
        <p:nvSpPr>
          <p:cNvPr id="8215" name="Rectangle 22" descr="Kesik çizgili dikey"/>
          <p:cNvSpPr>
            <a:spLocks noChangeArrowheads="1"/>
          </p:cNvSpPr>
          <p:nvPr/>
        </p:nvSpPr>
        <p:spPr bwMode="auto">
          <a:xfrm>
            <a:off x="2832100" y="4365626"/>
            <a:ext cx="230293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1400"/>
              <a:t>C</a:t>
            </a:r>
            <a:endParaRPr lang="tr-TR"/>
          </a:p>
          <a:p>
            <a:r>
              <a:rPr lang="tr-TR" sz="1000"/>
              <a:t>Kıtlık rantı</a:t>
            </a:r>
            <a:endParaRPr lang="tr-TR"/>
          </a:p>
        </p:txBody>
      </p:sp>
      <p:sp>
        <p:nvSpPr>
          <p:cNvPr id="8216" name="AutoShape 23" descr="Açık yukarı köşegen"/>
          <p:cNvSpPr>
            <a:spLocks noChangeArrowheads="1"/>
          </p:cNvSpPr>
          <p:nvPr/>
        </p:nvSpPr>
        <p:spPr bwMode="auto">
          <a:xfrm rot="-5400000">
            <a:off x="2411414" y="4305830"/>
            <a:ext cx="358775" cy="478367"/>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sz="1800"/>
              <a:t>a</a:t>
            </a:r>
          </a:p>
        </p:txBody>
      </p:sp>
      <p:sp>
        <p:nvSpPr>
          <p:cNvPr id="8217" name="Line 24"/>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8218" name="Line 25"/>
          <p:cNvSpPr>
            <a:spLocks noChangeShapeType="1"/>
          </p:cNvSpPr>
          <p:nvPr/>
        </p:nvSpPr>
        <p:spPr bwMode="auto">
          <a:xfrm>
            <a:off x="513503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8219" name="Line 26"/>
          <p:cNvSpPr>
            <a:spLocks noChangeShapeType="1"/>
          </p:cNvSpPr>
          <p:nvPr/>
        </p:nvSpPr>
        <p:spPr bwMode="auto">
          <a:xfrm>
            <a:off x="2351617"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8220" name="Line 27"/>
          <p:cNvSpPr>
            <a:spLocks noChangeShapeType="1"/>
          </p:cNvSpPr>
          <p:nvPr/>
        </p:nvSpPr>
        <p:spPr bwMode="auto">
          <a:xfrm>
            <a:off x="5903384"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8221" name="Line 28"/>
          <p:cNvSpPr>
            <a:spLocks noChangeShapeType="1"/>
          </p:cNvSpPr>
          <p:nvPr/>
        </p:nvSpPr>
        <p:spPr bwMode="auto">
          <a:xfrm flipH="1">
            <a:off x="1200151" y="3716338"/>
            <a:ext cx="24955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8222" name="Text Box 29"/>
          <p:cNvSpPr txBox="1">
            <a:spLocks noChangeArrowheads="1"/>
          </p:cNvSpPr>
          <p:nvPr/>
        </p:nvSpPr>
        <p:spPr bwMode="auto">
          <a:xfrm>
            <a:off x="1485901" y="5157789"/>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8223" name="Text Box 30"/>
          <p:cNvSpPr txBox="1">
            <a:spLocks noChangeArrowheads="1"/>
          </p:cNvSpPr>
          <p:nvPr/>
        </p:nvSpPr>
        <p:spPr bwMode="auto">
          <a:xfrm>
            <a:off x="5029200" y="4076700"/>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N</a:t>
            </a:r>
          </a:p>
        </p:txBody>
      </p:sp>
      <p:sp>
        <p:nvSpPr>
          <p:cNvPr id="8224" name="Text Box 31"/>
          <p:cNvSpPr txBox="1">
            <a:spLocks noChangeArrowheads="1"/>
          </p:cNvSpPr>
          <p:nvPr/>
        </p:nvSpPr>
        <p:spPr bwMode="auto">
          <a:xfrm>
            <a:off x="2544233" y="4076700"/>
            <a:ext cx="4931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M</a:t>
            </a:r>
          </a:p>
        </p:txBody>
      </p:sp>
      <p:sp>
        <p:nvSpPr>
          <p:cNvPr id="8225" name="Text Box 32"/>
          <p:cNvSpPr txBox="1">
            <a:spLocks noChangeArrowheads="1"/>
          </p:cNvSpPr>
          <p:nvPr/>
        </p:nvSpPr>
        <p:spPr bwMode="auto">
          <a:xfrm>
            <a:off x="814918"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O</a:t>
            </a:r>
          </a:p>
        </p:txBody>
      </p:sp>
      <p:sp>
        <p:nvSpPr>
          <p:cNvPr id="8226" name="Line 33"/>
          <p:cNvSpPr>
            <a:spLocks noChangeShapeType="1"/>
          </p:cNvSpPr>
          <p:nvPr/>
        </p:nvSpPr>
        <p:spPr bwMode="auto">
          <a:xfrm>
            <a:off x="2832100" y="4365625"/>
            <a:ext cx="2302933"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8227" name="Text Box 34"/>
          <p:cNvSpPr txBox="1">
            <a:spLocks noChangeArrowheads="1"/>
          </p:cNvSpPr>
          <p:nvPr/>
        </p:nvSpPr>
        <p:spPr bwMode="auto">
          <a:xfrm>
            <a:off x="3407834" y="4005263"/>
            <a:ext cx="134408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600"/>
              <a:t>KOTA</a:t>
            </a:r>
          </a:p>
        </p:txBody>
      </p:sp>
    </p:spTree>
    <p:extLst>
      <p:ext uri="{BB962C8B-B14F-4D97-AF65-F5344CB8AC3E}">
        <p14:creationId xmlns:p14="http://schemas.microsoft.com/office/powerpoint/2010/main" val="11917321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2" name="Rectangle 35"/>
          <p:cNvSpPr>
            <a:spLocks noGrp="1" noChangeArrowheads="1"/>
          </p:cNvSpPr>
          <p:nvPr>
            <p:ph idx="1"/>
          </p:nvPr>
        </p:nvSpPr>
        <p:spPr>
          <a:xfrm>
            <a:off x="6985225" y="1320697"/>
            <a:ext cx="5124451" cy="4494316"/>
          </a:xfrm>
          <a:noFill/>
        </p:spPr>
        <p:txBody>
          <a:bodyPr>
            <a:normAutofit/>
          </a:bodyPr>
          <a:lstStyle/>
          <a:p>
            <a:pPr marL="0" indent="0" eaLnBrk="1" hangingPunct="1">
              <a:lnSpc>
                <a:spcPct val="150000"/>
              </a:lnSpc>
              <a:buFont typeface="Wingdings" pitchFamily="2" charset="2"/>
              <a:buNone/>
            </a:pPr>
            <a:r>
              <a:rPr lang="tr-TR" sz="2200" dirty="0" smtClean="0">
                <a:latin typeface="Tahoma" pitchFamily="34" charset="0"/>
                <a:ea typeface="Tahoma" pitchFamily="34" charset="0"/>
                <a:cs typeface="Tahoma" pitchFamily="34" charset="0"/>
              </a:rPr>
              <a:t>Kıtlık rantı kimler tarafından paylaşılır?</a:t>
            </a:r>
          </a:p>
          <a:p>
            <a:pPr marL="0" indent="0" eaLnBrk="1" hangingPunct="1">
              <a:lnSpc>
                <a:spcPct val="150000"/>
              </a:lnSpc>
              <a:buFont typeface="Wingdings" pitchFamily="2" charset="2"/>
              <a:buNone/>
            </a:pPr>
            <a:r>
              <a:rPr lang="tr-TR" sz="2200" dirty="0" smtClean="0">
                <a:latin typeface="Tahoma" pitchFamily="34" charset="0"/>
                <a:ea typeface="Tahoma" pitchFamily="34" charset="0"/>
                <a:cs typeface="Tahoma" pitchFamily="34" charset="0"/>
              </a:rPr>
              <a:t>1- </a:t>
            </a:r>
            <a:r>
              <a:rPr lang="tr-TR" sz="2200" dirty="0" smtClean="0">
                <a:solidFill>
                  <a:schemeClr val="hlink"/>
                </a:solidFill>
                <a:latin typeface="Tahoma" pitchFamily="34" charset="0"/>
                <a:ea typeface="Tahoma" pitchFamily="34" charset="0"/>
                <a:cs typeface="Tahoma" pitchFamily="34" charset="0"/>
              </a:rPr>
              <a:t>İthalatçılar</a:t>
            </a:r>
            <a:r>
              <a:rPr lang="tr-TR" sz="2200" dirty="0" smtClean="0">
                <a:latin typeface="Tahoma" pitchFamily="34" charset="0"/>
                <a:ea typeface="Tahoma" pitchFamily="34" charset="0"/>
                <a:cs typeface="Tahoma" pitchFamily="34" charset="0"/>
              </a:rPr>
              <a:t> (Genellikle)</a:t>
            </a:r>
          </a:p>
          <a:p>
            <a:pPr marL="0" indent="0" eaLnBrk="1" hangingPunct="1">
              <a:lnSpc>
                <a:spcPct val="150000"/>
              </a:lnSpc>
              <a:buFont typeface="Wingdings" pitchFamily="2" charset="2"/>
              <a:buNone/>
            </a:pPr>
            <a:r>
              <a:rPr lang="tr-TR" sz="2200" dirty="0" smtClean="0">
                <a:latin typeface="Tahoma" pitchFamily="34" charset="0"/>
                <a:ea typeface="Tahoma" pitchFamily="34" charset="0"/>
                <a:cs typeface="Tahoma" pitchFamily="34" charset="0"/>
              </a:rPr>
              <a:t>2- </a:t>
            </a:r>
            <a:r>
              <a:rPr lang="tr-TR" sz="2200" dirty="0" smtClean="0">
                <a:solidFill>
                  <a:schemeClr val="hlink"/>
                </a:solidFill>
                <a:latin typeface="Tahoma" pitchFamily="34" charset="0"/>
                <a:ea typeface="Tahoma" pitchFamily="34" charset="0"/>
                <a:cs typeface="Tahoma" pitchFamily="34" charset="0"/>
              </a:rPr>
              <a:t>İhracatçılar</a:t>
            </a:r>
            <a:r>
              <a:rPr lang="tr-TR" sz="2200" dirty="0" smtClean="0">
                <a:latin typeface="Tahoma" pitchFamily="34" charset="0"/>
                <a:ea typeface="Tahoma" pitchFamily="34" charset="0"/>
                <a:cs typeface="Tahoma" pitchFamily="34" charset="0"/>
              </a:rPr>
              <a:t> (karşı ülkedeki ihracatçılar malın dış piyasası üzerinde tam bir denetime sahipse)</a:t>
            </a:r>
          </a:p>
          <a:p>
            <a:pPr marL="0" indent="0" eaLnBrk="1" hangingPunct="1">
              <a:lnSpc>
                <a:spcPct val="150000"/>
              </a:lnSpc>
              <a:buFont typeface="Wingdings" pitchFamily="2" charset="2"/>
              <a:buNone/>
            </a:pPr>
            <a:r>
              <a:rPr lang="tr-TR" sz="2200" dirty="0" smtClean="0">
                <a:latin typeface="Tahoma" pitchFamily="34" charset="0"/>
                <a:ea typeface="Tahoma" pitchFamily="34" charset="0"/>
                <a:cs typeface="Tahoma" pitchFamily="34" charset="0"/>
              </a:rPr>
              <a:t>3- </a:t>
            </a:r>
            <a:r>
              <a:rPr lang="tr-TR" sz="2200" dirty="0" smtClean="0">
                <a:solidFill>
                  <a:schemeClr val="hlink"/>
                </a:solidFill>
                <a:latin typeface="Tahoma" pitchFamily="34" charset="0"/>
                <a:ea typeface="Tahoma" pitchFamily="34" charset="0"/>
                <a:cs typeface="Tahoma" pitchFamily="34" charset="0"/>
              </a:rPr>
              <a:t>Hazine</a:t>
            </a:r>
            <a:r>
              <a:rPr lang="tr-TR" sz="2200" dirty="0" smtClean="0">
                <a:latin typeface="Tahoma" pitchFamily="34" charset="0"/>
                <a:ea typeface="Tahoma" pitchFamily="34" charset="0"/>
                <a:cs typeface="Tahoma" pitchFamily="34" charset="0"/>
              </a:rPr>
              <a:t> (Hükümetin açık artırma ile satması durumunda)</a:t>
            </a:r>
          </a:p>
        </p:txBody>
      </p:sp>
      <p:sp>
        <p:nvSpPr>
          <p:cNvPr id="9219" name="Rectangle 2" descr="Büyük konfeti"/>
          <p:cNvSpPr>
            <a:spLocks noChangeArrowheads="1"/>
          </p:cNvSpPr>
          <p:nvPr/>
        </p:nvSpPr>
        <p:spPr bwMode="auto">
          <a:xfrm>
            <a:off x="1200151" y="4365626"/>
            <a:ext cx="1631949" cy="358775"/>
          </a:xfrm>
          <a:prstGeom prst="rect">
            <a:avLst/>
          </a:prstGeom>
          <a:pattFill prst="lgConfetti">
            <a:fgClr>
              <a:schemeClr val="folHlink"/>
            </a:fgClr>
            <a:bgClr>
              <a:schemeClr val="bg1"/>
            </a:bgClr>
          </a:pattFill>
          <a:ln w="9525" algn="ctr">
            <a:solidFill>
              <a:schemeClr val="folHlink"/>
            </a:solidFill>
            <a:miter lim="800000"/>
            <a:headEnd/>
            <a:tailEnd/>
          </a:ln>
        </p:spPr>
        <p:txBody>
          <a:bodyPr wrap="none" anchor="ctr"/>
          <a:lstStyle/>
          <a:p>
            <a:r>
              <a:rPr lang="tr-TR" sz="2400"/>
              <a:t>d</a:t>
            </a:r>
          </a:p>
        </p:txBody>
      </p:sp>
      <p:sp>
        <p:nvSpPr>
          <p:cNvPr id="9220" name="AutoShape 3" descr="Açık yukarı köşegen"/>
          <p:cNvSpPr>
            <a:spLocks noChangeArrowheads="1"/>
          </p:cNvSpPr>
          <p:nvPr/>
        </p:nvSpPr>
        <p:spPr bwMode="auto">
          <a:xfrm>
            <a:off x="5135034" y="4365626"/>
            <a:ext cx="768351" cy="358775"/>
          </a:xfrm>
          <a:prstGeom prst="rtTriangle">
            <a:avLst/>
          </a:prstGeom>
          <a:pattFill prst="ltUpDiag">
            <a:fgClr>
              <a:srgbClr val="FF3300"/>
            </a:fgClr>
            <a:bgClr>
              <a:srgbClr val="FFFFFF"/>
            </a:bgClr>
          </a:pattFill>
          <a:ln w="9525">
            <a:solidFill>
              <a:srgbClr val="777777"/>
            </a:solidFill>
            <a:miter lim="800000"/>
            <a:headEnd/>
            <a:tailEnd/>
          </a:ln>
        </p:spPr>
        <p:txBody>
          <a:bodyPr wrap="none" anchor="ctr"/>
          <a:lstStyle/>
          <a:p>
            <a:r>
              <a:rPr lang="tr-TR" sz="1800"/>
              <a:t>b</a:t>
            </a:r>
          </a:p>
        </p:txBody>
      </p:sp>
      <p:sp>
        <p:nvSpPr>
          <p:cNvPr id="9222" name="Text Box 5"/>
          <p:cNvSpPr txBox="1">
            <a:spLocks noChangeArrowheads="1"/>
          </p:cNvSpPr>
          <p:nvPr/>
        </p:nvSpPr>
        <p:spPr bwMode="auto">
          <a:xfrm>
            <a:off x="5327651" y="249237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9223" name="Text Box 6"/>
          <p:cNvSpPr txBox="1">
            <a:spLocks noChangeArrowheads="1"/>
          </p:cNvSpPr>
          <p:nvPr/>
        </p:nvSpPr>
        <p:spPr bwMode="auto">
          <a:xfrm>
            <a:off x="719667" y="3573464"/>
            <a:ext cx="6709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P3</a:t>
            </a:r>
          </a:p>
        </p:txBody>
      </p:sp>
      <p:sp>
        <p:nvSpPr>
          <p:cNvPr id="9224" name="Text Box 7"/>
          <p:cNvSpPr txBox="1">
            <a:spLocks noChangeArrowheads="1"/>
          </p:cNvSpPr>
          <p:nvPr/>
        </p:nvSpPr>
        <p:spPr bwMode="auto">
          <a:xfrm>
            <a:off x="6383866" y="4797425"/>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9225" name="Text Box 8"/>
          <p:cNvSpPr txBox="1">
            <a:spLocks noChangeArrowheads="1"/>
          </p:cNvSpPr>
          <p:nvPr/>
        </p:nvSpPr>
        <p:spPr bwMode="auto">
          <a:xfrm>
            <a:off x="1390651" y="242093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9226" name="Text Box 9"/>
          <p:cNvSpPr txBox="1">
            <a:spLocks noChangeArrowheads="1"/>
          </p:cNvSpPr>
          <p:nvPr/>
        </p:nvSpPr>
        <p:spPr bwMode="auto">
          <a:xfrm>
            <a:off x="717551" y="4221164"/>
            <a:ext cx="9609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P2</a:t>
            </a:r>
          </a:p>
        </p:txBody>
      </p:sp>
      <p:sp>
        <p:nvSpPr>
          <p:cNvPr id="9227" name="Line 10"/>
          <p:cNvSpPr>
            <a:spLocks noChangeShapeType="1"/>
          </p:cNvSpPr>
          <p:nvPr/>
        </p:nvSpPr>
        <p:spPr bwMode="auto">
          <a:xfrm>
            <a:off x="1204384" y="5813425"/>
            <a:ext cx="5501216"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8" name="Line 11"/>
          <p:cNvSpPr>
            <a:spLocks noChangeShapeType="1"/>
          </p:cNvSpPr>
          <p:nvPr/>
        </p:nvSpPr>
        <p:spPr bwMode="auto">
          <a:xfrm flipV="1">
            <a:off x="1204385" y="2128839"/>
            <a:ext cx="2116"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9" name="Text Box 12"/>
          <p:cNvSpPr txBox="1">
            <a:spLocks noChangeArrowheads="1"/>
          </p:cNvSpPr>
          <p:nvPr/>
        </p:nvSpPr>
        <p:spPr bwMode="auto">
          <a:xfrm>
            <a:off x="6288617" y="5949951"/>
            <a:ext cx="140334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Miktar</a:t>
            </a:r>
          </a:p>
        </p:txBody>
      </p:sp>
      <p:sp>
        <p:nvSpPr>
          <p:cNvPr id="9230" name="Text Box 13"/>
          <p:cNvSpPr txBox="1">
            <a:spLocks noChangeArrowheads="1"/>
          </p:cNvSpPr>
          <p:nvPr/>
        </p:nvSpPr>
        <p:spPr bwMode="auto">
          <a:xfrm>
            <a:off x="112184" y="2128839"/>
            <a:ext cx="152188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Fiyat</a:t>
            </a:r>
          </a:p>
        </p:txBody>
      </p:sp>
      <p:sp>
        <p:nvSpPr>
          <p:cNvPr id="9231" name="Line 14"/>
          <p:cNvSpPr>
            <a:spLocks noChangeShapeType="1"/>
          </p:cNvSpPr>
          <p:nvPr/>
        </p:nvSpPr>
        <p:spPr bwMode="auto">
          <a:xfrm rot="1089205" flipV="1">
            <a:off x="2341034" y="2330450"/>
            <a:ext cx="2374900" cy="30940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32" name="Line 15"/>
          <p:cNvSpPr>
            <a:spLocks noChangeShapeType="1"/>
          </p:cNvSpPr>
          <p:nvPr/>
        </p:nvSpPr>
        <p:spPr bwMode="auto">
          <a:xfrm>
            <a:off x="1678518" y="2781300"/>
            <a:ext cx="4705349" cy="2160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33" name="Text Box 16"/>
          <p:cNvSpPr txBox="1">
            <a:spLocks noChangeArrowheads="1"/>
          </p:cNvSpPr>
          <p:nvPr/>
        </p:nvSpPr>
        <p:spPr bwMode="auto">
          <a:xfrm>
            <a:off x="1007534" y="6308725"/>
            <a:ext cx="55689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400" b="0"/>
              <a:t>Grafik 1: İthal Kotalarının Etkileri</a:t>
            </a:r>
          </a:p>
        </p:txBody>
      </p:sp>
      <p:sp>
        <p:nvSpPr>
          <p:cNvPr id="9234" name="Text Box 17"/>
          <p:cNvSpPr txBox="1">
            <a:spLocks noChangeArrowheads="1"/>
          </p:cNvSpPr>
          <p:nvPr/>
        </p:nvSpPr>
        <p:spPr bwMode="auto">
          <a:xfrm>
            <a:off x="4944533" y="580548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K</a:t>
            </a:r>
          </a:p>
        </p:txBody>
      </p:sp>
      <p:sp>
        <p:nvSpPr>
          <p:cNvPr id="9235" name="Text Box 18"/>
          <p:cNvSpPr txBox="1">
            <a:spLocks noChangeArrowheads="1"/>
          </p:cNvSpPr>
          <p:nvPr/>
        </p:nvSpPr>
        <p:spPr bwMode="auto">
          <a:xfrm>
            <a:off x="719667" y="4581525"/>
            <a:ext cx="6709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P1</a:t>
            </a:r>
          </a:p>
        </p:txBody>
      </p:sp>
      <p:sp>
        <p:nvSpPr>
          <p:cNvPr id="9236" name="Text Box 19"/>
          <p:cNvSpPr txBox="1">
            <a:spLocks noChangeArrowheads="1"/>
          </p:cNvSpPr>
          <p:nvPr/>
        </p:nvSpPr>
        <p:spPr bwMode="auto">
          <a:xfrm>
            <a:off x="2639485"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F</a:t>
            </a:r>
          </a:p>
        </p:txBody>
      </p:sp>
      <p:sp>
        <p:nvSpPr>
          <p:cNvPr id="9237" name="Text Box 20"/>
          <p:cNvSpPr txBox="1">
            <a:spLocks noChangeArrowheads="1"/>
          </p:cNvSpPr>
          <p:nvPr/>
        </p:nvSpPr>
        <p:spPr bwMode="auto">
          <a:xfrm>
            <a:off x="5712885"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L</a:t>
            </a:r>
          </a:p>
        </p:txBody>
      </p:sp>
      <p:sp>
        <p:nvSpPr>
          <p:cNvPr id="9238" name="Text Box 21"/>
          <p:cNvSpPr txBox="1">
            <a:spLocks noChangeArrowheads="1"/>
          </p:cNvSpPr>
          <p:nvPr/>
        </p:nvSpPr>
        <p:spPr bwMode="auto">
          <a:xfrm>
            <a:off x="2159000" y="5805489"/>
            <a:ext cx="493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E</a:t>
            </a:r>
          </a:p>
        </p:txBody>
      </p:sp>
      <p:sp>
        <p:nvSpPr>
          <p:cNvPr id="9239" name="Rectangle 22" descr="Kesik çizgili dikey"/>
          <p:cNvSpPr>
            <a:spLocks noChangeArrowheads="1"/>
          </p:cNvSpPr>
          <p:nvPr/>
        </p:nvSpPr>
        <p:spPr bwMode="auto">
          <a:xfrm>
            <a:off x="2832100" y="4365626"/>
            <a:ext cx="2302933" cy="358775"/>
          </a:xfrm>
          <a:prstGeom prst="rect">
            <a:avLst/>
          </a:prstGeom>
          <a:pattFill prst="dashVert">
            <a:fgClr>
              <a:srgbClr val="808080"/>
            </a:fgClr>
            <a:bgClr>
              <a:srgbClr val="FFFFFF"/>
            </a:bgClr>
          </a:pattFill>
          <a:ln w="9525" algn="ctr">
            <a:solidFill>
              <a:schemeClr val="tx1"/>
            </a:solidFill>
            <a:miter lim="800000"/>
            <a:headEnd/>
            <a:tailEnd/>
          </a:ln>
        </p:spPr>
        <p:txBody>
          <a:bodyPr wrap="none" anchor="ctr"/>
          <a:lstStyle/>
          <a:p>
            <a:r>
              <a:rPr lang="tr-TR" sz="1400"/>
              <a:t>C</a:t>
            </a:r>
            <a:endParaRPr lang="tr-TR"/>
          </a:p>
          <a:p>
            <a:r>
              <a:rPr lang="tr-TR" sz="1000"/>
              <a:t>Kıtlık rantı</a:t>
            </a:r>
            <a:endParaRPr lang="tr-TR"/>
          </a:p>
        </p:txBody>
      </p:sp>
      <p:sp>
        <p:nvSpPr>
          <p:cNvPr id="9240" name="AutoShape 23" descr="Açık yukarı köşegen"/>
          <p:cNvSpPr>
            <a:spLocks noChangeArrowheads="1"/>
          </p:cNvSpPr>
          <p:nvPr/>
        </p:nvSpPr>
        <p:spPr bwMode="auto">
          <a:xfrm rot="-5400000">
            <a:off x="2411414" y="4305830"/>
            <a:ext cx="358775" cy="478367"/>
          </a:xfrm>
          <a:prstGeom prst="rtTriangle">
            <a:avLst/>
          </a:prstGeom>
          <a:pattFill prst="ltUpDiag">
            <a:fgClr>
              <a:srgbClr val="006600"/>
            </a:fgClr>
            <a:bgClr>
              <a:srgbClr val="FFFFFF"/>
            </a:bgClr>
          </a:pattFill>
          <a:ln w="9525">
            <a:solidFill>
              <a:srgbClr val="006600"/>
            </a:solidFill>
            <a:miter lim="800000"/>
            <a:headEnd/>
            <a:tailEnd/>
          </a:ln>
        </p:spPr>
        <p:txBody>
          <a:bodyPr vert="eaVert" wrap="none" anchor="ctr"/>
          <a:lstStyle/>
          <a:p>
            <a:r>
              <a:rPr lang="tr-TR" sz="1800"/>
              <a:t>a</a:t>
            </a:r>
          </a:p>
        </p:txBody>
      </p:sp>
      <p:sp>
        <p:nvSpPr>
          <p:cNvPr id="9241" name="Line 24"/>
          <p:cNvSpPr>
            <a:spLocks noChangeShapeType="1"/>
          </p:cNvSpPr>
          <p:nvPr/>
        </p:nvSpPr>
        <p:spPr bwMode="auto">
          <a:xfrm>
            <a:off x="2832100"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9242" name="Line 25"/>
          <p:cNvSpPr>
            <a:spLocks noChangeShapeType="1"/>
          </p:cNvSpPr>
          <p:nvPr/>
        </p:nvSpPr>
        <p:spPr bwMode="auto">
          <a:xfrm>
            <a:off x="5135033"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9243" name="Line 26"/>
          <p:cNvSpPr>
            <a:spLocks noChangeShapeType="1"/>
          </p:cNvSpPr>
          <p:nvPr/>
        </p:nvSpPr>
        <p:spPr bwMode="auto">
          <a:xfrm>
            <a:off x="2351617"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9244" name="Line 27"/>
          <p:cNvSpPr>
            <a:spLocks noChangeShapeType="1"/>
          </p:cNvSpPr>
          <p:nvPr/>
        </p:nvSpPr>
        <p:spPr bwMode="auto">
          <a:xfrm>
            <a:off x="5903384" y="4724400"/>
            <a:ext cx="0" cy="1081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9245" name="Line 28"/>
          <p:cNvSpPr>
            <a:spLocks noChangeShapeType="1"/>
          </p:cNvSpPr>
          <p:nvPr/>
        </p:nvSpPr>
        <p:spPr bwMode="auto">
          <a:xfrm flipH="1">
            <a:off x="1200151" y="3716338"/>
            <a:ext cx="24955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9246" name="Text Box 29"/>
          <p:cNvSpPr txBox="1">
            <a:spLocks noChangeArrowheads="1"/>
          </p:cNvSpPr>
          <p:nvPr/>
        </p:nvSpPr>
        <p:spPr bwMode="auto">
          <a:xfrm>
            <a:off x="1485901" y="5157789"/>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9247" name="Text Box 30"/>
          <p:cNvSpPr txBox="1">
            <a:spLocks noChangeArrowheads="1"/>
          </p:cNvSpPr>
          <p:nvPr/>
        </p:nvSpPr>
        <p:spPr bwMode="auto">
          <a:xfrm>
            <a:off x="5029200" y="4076700"/>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N</a:t>
            </a:r>
          </a:p>
        </p:txBody>
      </p:sp>
      <p:sp>
        <p:nvSpPr>
          <p:cNvPr id="9248" name="Text Box 31"/>
          <p:cNvSpPr txBox="1">
            <a:spLocks noChangeArrowheads="1"/>
          </p:cNvSpPr>
          <p:nvPr/>
        </p:nvSpPr>
        <p:spPr bwMode="auto">
          <a:xfrm>
            <a:off x="2544233" y="4076700"/>
            <a:ext cx="4931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M</a:t>
            </a:r>
          </a:p>
        </p:txBody>
      </p:sp>
      <p:sp>
        <p:nvSpPr>
          <p:cNvPr id="9249" name="Text Box 32"/>
          <p:cNvSpPr txBox="1">
            <a:spLocks noChangeArrowheads="1"/>
          </p:cNvSpPr>
          <p:nvPr/>
        </p:nvSpPr>
        <p:spPr bwMode="auto">
          <a:xfrm>
            <a:off x="814918"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O</a:t>
            </a:r>
          </a:p>
        </p:txBody>
      </p:sp>
      <p:sp>
        <p:nvSpPr>
          <p:cNvPr id="9250" name="Line 33"/>
          <p:cNvSpPr>
            <a:spLocks noChangeShapeType="1"/>
          </p:cNvSpPr>
          <p:nvPr/>
        </p:nvSpPr>
        <p:spPr bwMode="auto">
          <a:xfrm>
            <a:off x="2832100" y="4365625"/>
            <a:ext cx="2302933"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9251" name="Text Box 34"/>
          <p:cNvSpPr txBox="1">
            <a:spLocks noChangeArrowheads="1"/>
          </p:cNvSpPr>
          <p:nvPr/>
        </p:nvSpPr>
        <p:spPr bwMode="auto">
          <a:xfrm>
            <a:off x="3407834" y="4005263"/>
            <a:ext cx="134408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600"/>
              <a:t>KOTA</a:t>
            </a:r>
          </a:p>
        </p:txBody>
      </p:sp>
    </p:spTree>
    <p:extLst>
      <p:ext uri="{BB962C8B-B14F-4D97-AF65-F5344CB8AC3E}">
        <p14:creationId xmlns:p14="http://schemas.microsoft.com/office/powerpoint/2010/main" val="199214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kdörtgen 1"/>
          <p:cNvSpPr>
            <a:spLocks noChangeArrowheads="1"/>
          </p:cNvSpPr>
          <p:nvPr/>
        </p:nvSpPr>
        <p:spPr bwMode="auto">
          <a:xfrm>
            <a:off x="523875" y="1423988"/>
            <a:ext cx="1091406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400" b="1">
                <a:latin typeface="Tahoma" pitchFamily="34" charset="0"/>
                <a:cs typeface="Tahoma" pitchFamily="34" charset="0"/>
              </a:rPr>
              <a:t>Birleşik vergi </a:t>
            </a:r>
            <a:r>
              <a:rPr lang="tr-TR" sz="2400">
                <a:latin typeface="Tahoma" pitchFamily="34" charset="0"/>
                <a:cs typeface="Tahoma" pitchFamily="34" charset="0"/>
              </a:rPr>
              <a:t>ithal edilen ürünün hem değerinin belli bir yüzdesinin hesaplanması hem de her bir ürün için sabit bir miktarın alınmasıdır. Örneğin, ithal edilen her bir telefondan mal bedelinin %10’u kadar bir bedel hem de her bir telefon için sabit 100 $ vergi alınsın. Buna göre örneğin, 1000 $ ürün bedeli olan bir maldan önce %10’u kadar 1000*10/100= 100 $ alınacak sonra her bir telefondan sabit 100$ daha alınacaktır. Böylece alınacak toplam vergi 100 $ (Ad Volerem)+ 100 $ (Spesifik)= 200 $ (Birleşik vergi) şeklinde olacaktır.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609600" y="274638"/>
            <a:ext cx="10972800" cy="706022"/>
          </a:xfrm>
        </p:spPr>
        <p:txBody>
          <a:bodyPr>
            <a:normAutofit fontScale="90000"/>
          </a:bodyPr>
          <a:lstStyle/>
          <a:p>
            <a:pPr eaLnBrk="1" hangingPunct="1"/>
            <a:r>
              <a:rPr lang="tr-TR" sz="2800" dirty="0" smtClean="0"/>
              <a:t/>
            </a:r>
            <a:br>
              <a:rPr lang="tr-TR" sz="2800" dirty="0" smtClean="0"/>
            </a:br>
            <a:r>
              <a:rPr lang="tr-TR" sz="2800" b="1" dirty="0" smtClean="0"/>
              <a:t>Gümrük Tarifelerinin İthalat Kotaları ile Karşılaştırılması</a:t>
            </a:r>
          </a:p>
        </p:txBody>
      </p:sp>
      <p:sp>
        <p:nvSpPr>
          <p:cNvPr id="10244" name="Rectangle 36"/>
          <p:cNvSpPr>
            <a:spLocks noGrp="1" noChangeArrowheads="1"/>
          </p:cNvSpPr>
          <p:nvPr>
            <p:ph idx="1"/>
          </p:nvPr>
        </p:nvSpPr>
        <p:spPr>
          <a:xfrm>
            <a:off x="815267" y="1196690"/>
            <a:ext cx="10363200" cy="4625975"/>
          </a:xfrm>
        </p:spPr>
        <p:txBody>
          <a:bodyPr>
            <a:normAutofit lnSpcReduction="10000"/>
          </a:bodyPr>
          <a:lstStyle/>
          <a:p>
            <a:pPr eaLnBrk="1" hangingPunct="1">
              <a:lnSpc>
                <a:spcPct val="150000"/>
              </a:lnSpc>
            </a:pPr>
            <a:r>
              <a:rPr lang="tr-TR" sz="2400" dirty="0" smtClean="0">
                <a:latin typeface="Tahoma" pitchFamily="34" charset="0"/>
                <a:ea typeface="Tahoma" pitchFamily="34" charset="0"/>
                <a:cs typeface="Tahoma" pitchFamily="34" charset="0"/>
              </a:rPr>
              <a:t>Kotaya tabi bir malın ithalatını izin verilenin üzerinde artırma olanağı yoktur. Gümrük tarifelerinde ise yüksek fiyattan da olsa talep artırılabilir.</a:t>
            </a:r>
          </a:p>
          <a:p>
            <a:pPr eaLnBrk="1" hangingPunct="1">
              <a:lnSpc>
                <a:spcPct val="150000"/>
              </a:lnSpc>
            </a:pPr>
            <a:r>
              <a:rPr lang="tr-TR" sz="2400" dirty="0" smtClean="0">
                <a:latin typeface="Tahoma" pitchFamily="34" charset="0"/>
                <a:ea typeface="Tahoma" pitchFamily="34" charset="0"/>
                <a:cs typeface="Tahoma" pitchFamily="34" charset="0"/>
              </a:rPr>
              <a:t>Kotalar ve çok yüksek gümrük tarifeleri mal kaçakçılığını ve karaborsayı özendirebilir. </a:t>
            </a:r>
          </a:p>
          <a:p>
            <a:pPr eaLnBrk="1" hangingPunct="1">
              <a:lnSpc>
                <a:spcPct val="150000"/>
              </a:lnSpc>
            </a:pPr>
            <a:r>
              <a:rPr lang="tr-TR" sz="2400" dirty="0" smtClean="0">
                <a:latin typeface="Tahoma" pitchFamily="34" charset="0"/>
                <a:ea typeface="Tahoma" pitchFamily="34" charset="0"/>
                <a:cs typeface="Tahoma" pitchFamily="34" charset="0"/>
              </a:rPr>
              <a:t>Kotalarda saydamlık yoktur. Uygulanması ve denetimi yoğun bürokratik faaliyeti gerektirir</a:t>
            </a:r>
          </a:p>
          <a:p>
            <a:pPr eaLnBrk="1" hangingPunct="1">
              <a:lnSpc>
                <a:spcPct val="150000"/>
              </a:lnSpc>
            </a:pPr>
            <a:r>
              <a:rPr lang="tr-TR" sz="2400" dirty="0" smtClean="0">
                <a:latin typeface="Tahoma" pitchFamily="34" charset="0"/>
                <a:ea typeface="Tahoma" pitchFamily="34" charset="0"/>
                <a:cs typeface="Tahoma" pitchFamily="34" charset="0"/>
              </a:rPr>
              <a:t>Kotadan pay almak düşüncesiyle rüşvet ve yolsuzluklar meydana gelebilir.</a:t>
            </a:r>
          </a:p>
        </p:txBody>
      </p:sp>
    </p:spTree>
    <p:extLst>
      <p:ext uri="{BB962C8B-B14F-4D97-AF65-F5344CB8AC3E}">
        <p14:creationId xmlns:p14="http://schemas.microsoft.com/office/powerpoint/2010/main" val="1154141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4459" y="503688"/>
            <a:ext cx="10238282" cy="5632311"/>
          </a:xfrm>
          <a:prstGeom prst="rect">
            <a:avLst/>
          </a:prstGeom>
        </p:spPr>
        <p:txBody>
          <a:bodyPr wrap="square">
            <a:spAutoFit/>
          </a:bodyPr>
          <a:lstStyle/>
          <a:p>
            <a:pPr algn="just"/>
            <a:r>
              <a:rPr lang="tr-TR" sz="2400" dirty="0">
                <a:latin typeface="+mj-lt"/>
              </a:rPr>
              <a:t>Kota ile aynı üretim, tüketim, ithalat ve refah etkisine neden olan tarife uygulamasına </a:t>
            </a:r>
            <a:r>
              <a:rPr lang="tr-TR" sz="2400" b="1" i="1" dirty="0">
                <a:latin typeface="+mj-lt"/>
              </a:rPr>
              <a:t>eşdeğer tarife veya kotanın zımni tarifesi </a:t>
            </a:r>
            <a:r>
              <a:rPr lang="tr-TR" sz="2400" dirty="0">
                <a:latin typeface="+mj-lt"/>
              </a:rPr>
              <a:t>denir. </a:t>
            </a:r>
            <a:endParaRPr lang="tr-TR" sz="2400" dirty="0" smtClean="0">
              <a:latin typeface="+mj-lt"/>
            </a:endParaRPr>
          </a:p>
          <a:p>
            <a:pPr algn="just"/>
            <a:endParaRPr lang="tr-TR" sz="2400" dirty="0">
              <a:latin typeface="+mj-lt"/>
            </a:endParaRPr>
          </a:p>
          <a:p>
            <a:pPr algn="just"/>
            <a:r>
              <a:rPr lang="tr-TR" sz="2400" dirty="0" smtClean="0">
                <a:latin typeface="+mj-lt"/>
              </a:rPr>
              <a:t>Kota </a:t>
            </a:r>
            <a:r>
              <a:rPr lang="tr-TR" sz="2400" dirty="0">
                <a:latin typeface="+mj-lt"/>
              </a:rPr>
              <a:t>uygulamalarının; ithal malların miktarını azaltması durumundan dolayı kaçakçılık ve karaborsacılığa neden olma ihtimali vardır. Ancak ithalat kotaları, gümrük tarifelerine göre daha etkindir. </a:t>
            </a:r>
            <a:endParaRPr lang="tr-TR" sz="2400" dirty="0" smtClean="0">
              <a:latin typeface="+mj-lt"/>
            </a:endParaRPr>
          </a:p>
          <a:p>
            <a:pPr algn="just"/>
            <a:endParaRPr lang="tr-TR" sz="2400" dirty="0">
              <a:latin typeface="+mj-lt"/>
            </a:endParaRPr>
          </a:p>
          <a:p>
            <a:pPr algn="just"/>
            <a:r>
              <a:rPr lang="tr-TR" sz="2400" dirty="0" smtClean="0">
                <a:latin typeface="+mj-lt"/>
              </a:rPr>
              <a:t>Kotalar </a:t>
            </a:r>
            <a:r>
              <a:rPr lang="tr-TR" sz="2400" dirty="0">
                <a:latin typeface="+mj-lt"/>
              </a:rPr>
              <a:t>tarifelere göre çok daha katı uygulamalardır. Gümrük tarifelerinde malın iç piyasadaki satış fiyatı, dış piyasa fiyatı ile gümrük tarifesi toplamından yüksek değildir. </a:t>
            </a:r>
            <a:r>
              <a:rPr lang="tr-TR" sz="2400" dirty="0" smtClean="0">
                <a:latin typeface="+mj-lt"/>
              </a:rPr>
              <a:t>Kotalarda </a:t>
            </a:r>
            <a:r>
              <a:rPr lang="tr-TR" sz="2400" dirty="0">
                <a:latin typeface="+mj-lt"/>
              </a:rPr>
              <a:t>ise iç satış fiyatının üst sınırı belli değildir. Bu iç talep esnekliğine bağlıdır. </a:t>
            </a:r>
            <a:endParaRPr lang="tr-TR" sz="2400" dirty="0" smtClean="0">
              <a:latin typeface="+mj-lt"/>
            </a:endParaRPr>
          </a:p>
          <a:p>
            <a:pPr algn="just"/>
            <a:endParaRPr lang="tr-TR" sz="2400" dirty="0">
              <a:latin typeface="+mj-lt"/>
            </a:endParaRPr>
          </a:p>
          <a:p>
            <a:pPr algn="just"/>
            <a:r>
              <a:rPr lang="tr-TR" sz="2400" dirty="0" smtClean="0">
                <a:latin typeface="+mj-lt"/>
              </a:rPr>
              <a:t>Kotalarda </a:t>
            </a:r>
            <a:r>
              <a:rPr lang="tr-TR" sz="2400" dirty="0">
                <a:latin typeface="+mj-lt"/>
              </a:rPr>
              <a:t>saydamlık yoktur. Kotadan pay almak, özellikle bu mal iç piyasada yoğun biçimde talep edilen türden bir mal ise, önemli bir ayrıcalık doğurur. Bu da gelir dağılımını bozar.</a:t>
            </a:r>
          </a:p>
        </p:txBody>
      </p:sp>
    </p:spTree>
    <p:extLst>
      <p:ext uri="{BB962C8B-B14F-4D97-AF65-F5344CB8AC3E}">
        <p14:creationId xmlns:p14="http://schemas.microsoft.com/office/powerpoint/2010/main" val="3290801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7"/>
          <p:cNvSpPr>
            <a:spLocks noChangeArrowheads="1"/>
          </p:cNvSpPr>
          <p:nvPr/>
        </p:nvSpPr>
        <p:spPr bwMode="auto">
          <a:xfrm>
            <a:off x="1102785" y="2133600"/>
            <a:ext cx="1085003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r>
              <a:rPr lang="tr-TR" sz="2400" b="0" dirty="0">
                <a:latin typeface="+mj-lt"/>
                <a:ea typeface="Tahoma" pitchFamily="34" charset="0"/>
                <a:cs typeface="Tahoma" pitchFamily="34" charset="0"/>
              </a:rPr>
              <a:t>İthal Yasakları aşağıda belirtilen nedenlerden dolayı konulabilir.</a:t>
            </a:r>
          </a:p>
          <a:p>
            <a:pPr marL="342900" indent="-342900" algn="l"/>
            <a:endParaRPr lang="tr-TR" sz="2400" b="0" dirty="0">
              <a:latin typeface="+mj-lt"/>
              <a:ea typeface="Tahoma" pitchFamily="34" charset="0"/>
              <a:cs typeface="Tahoma" pitchFamily="34" charset="0"/>
            </a:endParaRPr>
          </a:p>
          <a:p>
            <a:pPr marL="342900" indent="-342900" algn="l">
              <a:buFontTx/>
              <a:buAutoNum type="arabicPeriod"/>
            </a:pPr>
            <a:r>
              <a:rPr lang="tr-TR" sz="2400" b="0" dirty="0">
                <a:latin typeface="+mj-lt"/>
                <a:ea typeface="Tahoma" pitchFamily="34" charset="0"/>
                <a:cs typeface="Tahoma" pitchFamily="34" charset="0"/>
              </a:rPr>
              <a:t>Ekonomi için önemsiz veya lüks sayılan malların ithaline izin verilmeyerek kıt döviz kaynaklarından tasarruf sağlamak</a:t>
            </a:r>
          </a:p>
          <a:p>
            <a:pPr marL="342900" indent="-342900" algn="l">
              <a:buFontTx/>
              <a:buAutoNum type="arabicPeriod"/>
            </a:pPr>
            <a:r>
              <a:rPr lang="tr-TR" sz="2400" b="0" dirty="0">
                <a:latin typeface="+mj-lt"/>
                <a:ea typeface="Tahoma" pitchFamily="34" charset="0"/>
                <a:cs typeface="Tahoma" pitchFamily="34" charset="0"/>
              </a:rPr>
              <a:t>Yerli sanayi dış rekabetten tam olarak korumak</a:t>
            </a:r>
          </a:p>
          <a:p>
            <a:pPr marL="342900" indent="-342900" algn="l">
              <a:buFontTx/>
              <a:buAutoNum type="arabicPeriod"/>
            </a:pPr>
            <a:r>
              <a:rPr lang="tr-TR" sz="2400" b="0" dirty="0">
                <a:latin typeface="+mj-lt"/>
                <a:ea typeface="Tahoma" pitchFamily="34" charset="0"/>
                <a:cs typeface="Tahoma" pitchFamily="34" charset="0"/>
              </a:rPr>
              <a:t>Dış açıkların kapanmasına katkı sağlamak</a:t>
            </a:r>
          </a:p>
          <a:p>
            <a:pPr marL="342900" indent="-342900" algn="l">
              <a:buFontTx/>
              <a:buAutoNum type="arabicPeriod"/>
            </a:pPr>
            <a:r>
              <a:rPr lang="tr-TR" sz="2400" b="0" dirty="0">
                <a:latin typeface="+mj-lt"/>
                <a:ea typeface="Tahoma" pitchFamily="34" charset="0"/>
                <a:cs typeface="Tahoma" pitchFamily="34" charset="0"/>
              </a:rPr>
              <a:t>Halk sağlığına, genel ahlâk kurallarına ve kamu düzenine zararlı malların ülkeye girişinin önlenmesi</a:t>
            </a:r>
          </a:p>
        </p:txBody>
      </p:sp>
      <p:sp>
        <p:nvSpPr>
          <p:cNvPr id="11268" name="Rectangle 34"/>
          <p:cNvSpPr>
            <a:spLocks noChangeArrowheads="1"/>
          </p:cNvSpPr>
          <p:nvPr/>
        </p:nvSpPr>
        <p:spPr bwMode="auto">
          <a:xfrm>
            <a:off x="719254" y="188550"/>
            <a:ext cx="1039071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800" dirty="0">
                <a:solidFill>
                  <a:schemeClr val="tx2"/>
                </a:solidFill>
              </a:rPr>
              <a:t>I- MİKTAR KISITLAMALARI</a:t>
            </a:r>
            <a:br>
              <a:rPr lang="tr-TR" sz="2800" dirty="0">
                <a:solidFill>
                  <a:schemeClr val="tx2"/>
                </a:solidFill>
              </a:rPr>
            </a:br>
            <a:r>
              <a:rPr lang="tr-TR" sz="2800" dirty="0">
                <a:solidFill>
                  <a:schemeClr val="tx2"/>
                </a:solidFill>
              </a:rPr>
              <a:t>2-İthal Yasakları</a:t>
            </a:r>
          </a:p>
        </p:txBody>
      </p:sp>
    </p:spTree>
    <p:extLst>
      <p:ext uri="{BB962C8B-B14F-4D97-AF65-F5344CB8AC3E}">
        <p14:creationId xmlns:p14="http://schemas.microsoft.com/office/powerpoint/2010/main" val="12387916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695" y="1582341"/>
            <a:ext cx="11122702" cy="2308324"/>
          </a:xfrm>
          <a:prstGeom prst="rect">
            <a:avLst/>
          </a:prstGeom>
        </p:spPr>
        <p:txBody>
          <a:bodyPr wrap="square">
            <a:spAutoFit/>
          </a:bodyPr>
          <a:lstStyle/>
          <a:p>
            <a:pPr marL="342900" indent="-342900" algn="just">
              <a:buFont typeface="Arial" charset="0"/>
              <a:buChar char="•"/>
            </a:pPr>
            <a:r>
              <a:rPr lang="tr-TR" sz="2400" dirty="0" smtClean="0">
                <a:latin typeface="+mj-lt"/>
              </a:rPr>
              <a:t>İthalat </a:t>
            </a:r>
            <a:r>
              <a:rPr lang="tr-TR" sz="2400" dirty="0">
                <a:latin typeface="+mj-lt"/>
              </a:rPr>
              <a:t>yasakları, dış ticarette koruma nedenlerinin çok radikal bir şekilde uygulanmasıdır. </a:t>
            </a:r>
            <a:endParaRPr lang="tr-TR" sz="2400" dirty="0" smtClean="0">
              <a:latin typeface="+mj-lt"/>
            </a:endParaRPr>
          </a:p>
          <a:p>
            <a:pPr marL="342900" indent="-342900" algn="just">
              <a:buFont typeface="Arial" charset="0"/>
              <a:buChar char="•"/>
            </a:pPr>
            <a:r>
              <a:rPr lang="tr-TR" sz="2400" dirty="0" smtClean="0">
                <a:latin typeface="+mj-lt"/>
              </a:rPr>
              <a:t>İthalat </a:t>
            </a:r>
            <a:r>
              <a:rPr lang="tr-TR" sz="2400" dirty="0">
                <a:latin typeface="+mj-lt"/>
              </a:rPr>
              <a:t>yasakları ile malın ülkeye girişi tamamen engellenir. Ayrıca halk sağlığı, genel ahlak ve kamu düzeni gibi ekonomik olmayan nedenlerle de ithalat yasakları konulabilir. </a:t>
            </a:r>
            <a:endParaRPr lang="tr-TR" sz="2400" dirty="0" smtClean="0">
              <a:latin typeface="+mj-lt"/>
            </a:endParaRPr>
          </a:p>
          <a:p>
            <a:pPr marL="342900" indent="-342900" algn="just">
              <a:buFont typeface="Arial" charset="0"/>
              <a:buChar char="•"/>
            </a:pPr>
            <a:r>
              <a:rPr lang="tr-TR" sz="2400" dirty="0" smtClean="0">
                <a:latin typeface="+mj-lt"/>
              </a:rPr>
              <a:t>Yasaklamalar</a:t>
            </a:r>
            <a:r>
              <a:rPr lang="tr-TR" sz="2400" dirty="0">
                <a:latin typeface="+mj-lt"/>
              </a:rPr>
              <a:t>, bir firma ya da ülkeye yönelik değilse global kota olarak adlandırılır. </a:t>
            </a:r>
          </a:p>
        </p:txBody>
      </p:sp>
    </p:spTree>
    <p:extLst>
      <p:ext uri="{BB962C8B-B14F-4D97-AF65-F5344CB8AC3E}">
        <p14:creationId xmlns:p14="http://schemas.microsoft.com/office/powerpoint/2010/main" val="598766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
          <p:cNvSpPr>
            <a:spLocks noChangeArrowheads="1"/>
          </p:cNvSpPr>
          <p:nvPr/>
        </p:nvSpPr>
        <p:spPr bwMode="auto">
          <a:xfrm>
            <a:off x="681811" y="188550"/>
            <a:ext cx="10390717" cy="129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800" dirty="0">
                <a:solidFill>
                  <a:schemeClr val="tx2"/>
                </a:solidFill>
              </a:rPr>
              <a:t>I- MİKTAR KISITLAMALARI</a:t>
            </a:r>
            <a:br>
              <a:rPr lang="tr-TR" sz="2800" dirty="0">
                <a:solidFill>
                  <a:schemeClr val="tx2"/>
                </a:solidFill>
              </a:rPr>
            </a:br>
            <a:r>
              <a:rPr lang="tr-TR" sz="2800" dirty="0">
                <a:solidFill>
                  <a:schemeClr val="tx2"/>
                </a:solidFill>
              </a:rPr>
              <a:t>3- Döviz Kontrolü</a:t>
            </a:r>
          </a:p>
        </p:txBody>
      </p:sp>
      <p:sp>
        <p:nvSpPr>
          <p:cNvPr id="3" name="Dikdörtgen 2"/>
          <p:cNvSpPr/>
          <p:nvPr/>
        </p:nvSpPr>
        <p:spPr>
          <a:xfrm>
            <a:off x="681811" y="1620136"/>
            <a:ext cx="10605782" cy="4154984"/>
          </a:xfrm>
          <a:prstGeom prst="rect">
            <a:avLst/>
          </a:prstGeom>
        </p:spPr>
        <p:txBody>
          <a:bodyPr wrap="square">
            <a:spAutoFit/>
          </a:bodyPr>
          <a:lstStyle/>
          <a:p>
            <a:pPr marL="342900" indent="-342900" algn="just">
              <a:buFont typeface="Arial" charset="0"/>
              <a:buChar char="•"/>
            </a:pPr>
            <a:r>
              <a:rPr lang="tr-TR" sz="2400" dirty="0" smtClean="0">
                <a:latin typeface="+mj-lt"/>
              </a:rPr>
              <a:t>Döviz </a:t>
            </a:r>
            <a:r>
              <a:rPr lang="tr-TR" sz="2400" dirty="0">
                <a:latin typeface="+mj-lt"/>
              </a:rPr>
              <a:t>kontrolü, ülkelerin yabancı paralar ile gerçekleştirilen bankacılık işlemleri ve borsa arbitrajları gibi işlemlerin kamu otoritelerince denetlenmesidir. </a:t>
            </a:r>
            <a:endParaRPr lang="tr-TR" sz="2400" dirty="0" smtClean="0">
              <a:latin typeface="+mj-lt"/>
            </a:endParaRPr>
          </a:p>
          <a:p>
            <a:pPr marL="342900" indent="-342900" algn="just">
              <a:buFont typeface="Arial" charset="0"/>
              <a:buChar char="•"/>
            </a:pPr>
            <a:r>
              <a:rPr lang="tr-TR" sz="2400" dirty="0" smtClean="0">
                <a:latin typeface="+mj-lt"/>
              </a:rPr>
              <a:t>Dar </a:t>
            </a:r>
            <a:r>
              <a:rPr lang="tr-TR" sz="2400" dirty="0">
                <a:latin typeface="+mj-lt"/>
              </a:rPr>
              <a:t>anlamdaki bu denetleme işlemleri, günümüzde gelişmiş ülkelerde uygulanır. Serbest döviz piyasası yoktur. </a:t>
            </a:r>
            <a:endParaRPr lang="tr-TR" sz="2400" dirty="0" smtClean="0">
              <a:latin typeface="+mj-lt"/>
            </a:endParaRPr>
          </a:p>
          <a:p>
            <a:pPr marL="342900" indent="-342900" algn="just">
              <a:buFont typeface="Arial" charset="0"/>
              <a:buChar char="•"/>
            </a:pPr>
            <a:r>
              <a:rPr lang="tr-TR" sz="2400" dirty="0" smtClean="0">
                <a:latin typeface="+mj-lt"/>
              </a:rPr>
              <a:t>Geniş </a:t>
            </a:r>
            <a:r>
              <a:rPr lang="tr-TR" sz="2400" dirty="0">
                <a:latin typeface="+mj-lt"/>
              </a:rPr>
              <a:t>anlamda döviz kontrolü; ülkelerin iktisat politikaları kapsamında yabancı paraların değerinin kamu otoritelerince belirlenmesi, döviz alış ve satışları ile bu işlemler için uygulanan komisyon miktarları, görünmeyen işlemlere getirilen miktar kısıtlamaları, yabancı paraları bulundurma hakkının sade kamu otoritelerinde veya kamu otoritelerinin izninin olduğu alanlarda olmasının yanında, blokaj ve ödeme anlaşmalarını dahi içeren oldukça kapsamlı bir denetleme şeklidir. </a:t>
            </a:r>
          </a:p>
        </p:txBody>
      </p:sp>
    </p:spTree>
    <p:extLst>
      <p:ext uri="{BB962C8B-B14F-4D97-AF65-F5344CB8AC3E}">
        <p14:creationId xmlns:p14="http://schemas.microsoft.com/office/powerpoint/2010/main" val="4235077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9508" y="1795153"/>
            <a:ext cx="10598046" cy="2308324"/>
          </a:xfrm>
          <a:prstGeom prst="rect">
            <a:avLst/>
          </a:prstGeom>
        </p:spPr>
        <p:txBody>
          <a:bodyPr wrap="square">
            <a:spAutoFit/>
          </a:bodyPr>
          <a:lstStyle/>
          <a:p>
            <a:pPr marL="342900" indent="-342900" algn="just">
              <a:buFont typeface="Arial" charset="0"/>
              <a:buChar char="•"/>
            </a:pPr>
            <a:r>
              <a:rPr lang="tr-TR" sz="2400" dirty="0" smtClean="0">
                <a:latin typeface="+mj-lt"/>
              </a:rPr>
              <a:t>Döviz </a:t>
            </a:r>
            <a:r>
              <a:rPr lang="tr-TR" sz="2400" dirty="0">
                <a:latin typeface="+mj-lt"/>
              </a:rPr>
              <a:t>kontrol sisteminde dövizler, lisansa bağlı olarak tahsis edildiği için uluslararası ticarette karşılaştırmalı üstünlüklerden tamamen uzaklaşılır. </a:t>
            </a:r>
            <a:endParaRPr lang="tr-TR" sz="2400" dirty="0" smtClean="0">
              <a:latin typeface="+mj-lt"/>
            </a:endParaRPr>
          </a:p>
          <a:p>
            <a:pPr marL="342900" indent="-342900" algn="just">
              <a:buFont typeface="Arial" charset="0"/>
              <a:buChar char="•"/>
            </a:pPr>
            <a:r>
              <a:rPr lang="tr-TR" sz="2400" dirty="0" smtClean="0">
                <a:latin typeface="+mj-lt"/>
              </a:rPr>
              <a:t>Yurt </a:t>
            </a:r>
            <a:r>
              <a:rPr lang="tr-TR" sz="2400" dirty="0">
                <a:latin typeface="+mj-lt"/>
              </a:rPr>
              <a:t>dışından döviz geliri elde edenler, belirli bir süre içinde Merkez Bankası’nda döviz bozdurmak zorundadır. </a:t>
            </a:r>
            <a:endParaRPr lang="tr-TR" sz="2400" dirty="0" smtClean="0">
              <a:latin typeface="+mj-lt"/>
            </a:endParaRPr>
          </a:p>
          <a:p>
            <a:pPr marL="342900" indent="-342900" algn="just">
              <a:buFont typeface="Arial" charset="0"/>
              <a:buChar char="•"/>
            </a:pPr>
            <a:r>
              <a:rPr lang="tr-TR" sz="2400" dirty="0" smtClean="0">
                <a:latin typeface="+mj-lt"/>
              </a:rPr>
              <a:t>Merkez </a:t>
            </a:r>
            <a:r>
              <a:rPr lang="tr-TR" sz="2400" dirty="0">
                <a:latin typeface="+mj-lt"/>
              </a:rPr>
              <a:t>Bankasından döviz satın alabilmek için önce yetkili makamlardan, ödeme türü ve miktarı konusunda bir izin (lisans) almak gerekir</a:t>
            </a:r>
          </a:p>
        </p:txBody>
      </p:sp>
    </p:spTree>
    <p:extLst>
      <p:ext uri="{BB962C8B-B14F-4D97-AF65-F5344CB8AC3E}">
        <p14:creationId xmlns:p14="http://schemas.microsoft.com/office/powerpoint/2010/main" val="3583076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9"/>
          <p:cNvSpPr>
            <a:spLocks noGrp="1" noChangeArrowheads="1"/>
          </p:cNvSpPr>
          <p:nvPr>
            <p:ph idx="1"/>
          </p:nvPr>
        </p:nvSpPr>
        <p:spPr>
          <a:xfrm>
            <a:off x="431213" y="1124680"/>
            <a:ext cx="11425587" cy="5472760"/>
          </a:xfrm>
          <a:noFill/>
        </p:spPr>
        <p:txBody>
          <a:bodyPr>
            <a:noAutofit/>
          </a:bodyPr>
          <a:lstStyle/>
          <a:p>
            <a:pPr eaLnBrk="1" hangingPunct="1"/>
            <a:r>
              <a:rPr lang="tr-TR" sz="2400" dirty="0" smtClean="0">
                <a:latin typeface="+mj-lt"/>
                <a:ea typeface="Tahoma" pitchFamily="34" charset="0"/>
                <a:cs typeface="Tahoma" pitchFamily="34" charset="0"/>
              </a:rPr>
              <a:t>Çoklu kur sistemleri çeşitli mal ve hizmetlerin ticaretine farklı kurların uygulanması biçimindedir. </a:t>
            </a:r>
          </a:p>
          <a:p>
            <a:pPr eaLnBrk="1" hangingPunct="1"/>
            <a:r>
              <a:rPr lang="tr-TR" sz="2400" dirty="0" smtClean="0">
                <a:latin typeface="+mj-lt"/>
                <a:ea typeface="Tahoma" pitchFamily="34" charset="0"/>
                <a:cs typeface="Tahoma" pitchFamily="34" charset="0"/>
              </a:rPr>
              <a:t>Bazı malların ticaretine yüksek döviz kuru uygulanarak ithalatı engellenmiş, ihracatı yasaklanmış olur. </a:t>
            </a:r>
          </a:p>
          <a:p>
            <a:pPr eaLnBrk="1" hangingPunct="1"/>
            <a:r>
              <a:rPr lang="tr-TR" sz="2400" dirty="0" smtClean="0">
                <a:latin typeface="+mj-lt"/>
                <a:ea typeface="Tahoma" pitchFamily="34" charset="0"/>
                <a:cs typeface="Tahoma" pitchFamily="34" charset="0"/>
              </a:rPr>
              <a:t>En basit şekli ikili kur sistemidir. </a:t>
            </a:r>
          </a:p>
          <a:p>
            <a:pPr lvl="1" eaLnBrk="1" hangingPunct="1"/>
            <a:r>
              <a:rPr lang="tr-TR" sz="2400" dirty="0" smtClean="0">
                <a:latin typeface="+mj-lt"/>
                <a:ea typeface="Tahoma" pitchFamily="34" charset="0"/>
                <a:cs typeface="Tahoma" pitchFamily="34" charset="0"/>
              </a:rPr>
              <a:t>Biri düşük düzeyde tutulan resmi kur (ithalatta zorunlu tüketim maddeleri, hammaddeler, ara ve yatırım malları, ihracatta dış piyasaya sürümünde sorunla karşılaşılmayan tarım ürünleri için)</a:t>
            </a:r>
          </a:p>
          <a:p>
            <a:pPr lvl="1" eaLnBrk="1" hangingPunct="1"/>
            <a:r>
              <a:rPr lang="tr-TR" sz="2400" dirty="0" smtClean="0">
                <a:latin typeface="+mj-lt"/>
                <a:ea typeface="Tahoma" pitchFamily="34" charset="0"/>
                <a:cs typeface="Tahoma" pitchFamily="34" charset="0"/>
              </a:rPr>
              <a:t>Diğeri serbest piyasada oluşan ve değeri yüksek tutulan serbest piyasa kuru (lüks mallar ve ihracı özendirilmek istenen sanayi ürünleri için)</a:t>
            </a:r>
          </a:p>
          <a:p>
            <a:pPr marL="457200" lvl="1" indent="0" eaLnBrk="1" hangingPunct="1">
              <a:lnSpc>
                <a:spcPct val="150000"/>
              </a:lnSpc>
              <a:buNone/>
            </a:pPr>
            <a:endParaRPr lang="tr-TR" sz="2000" dirty="0" smtClean="0">
              <a:latin typeface="Tahoma" pitchFamily="34" charset="0"/>
              <a:ea typeface="Tahoma" pitchFamily="34" charset="0"/>
              <a:cs typeface="Tahoma" pitchFamily="34" charset="0"/>
            </a:endParaRPr>
          </a:p>
        </p:txBody>
      </p:sp>
      <p:sp>
        <p:nvSpPr>
          <p:cNvPr id="14339" name="Rectangle 28"/>
          <p:cNvSpPr>
            <a:spLocks noChangeArrowheads="1"/>
          </p:cNvSpPr>
          <p:nvPr/>
        </p:nvSpPr>
        <p:spPr bwMode="auto">
          <a:xfrm>
            <a:off x="623240" y="260560"/>
            <a:ext cx="10390717" cy="86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400" dirty="0">
                <a:solidFill>
                  <a:schemeClr val="tx2"/>
                </a:solidFill>
              </a:rPr>
              <a:t>I- MİKTAR KISITLAMALARI</a:t>
            </a:r>
            <a:br>
              <a:rPr lang="tr-TR" sz="2400" dirty="0">
                <a:solidFill>
                  <a:schemeClr val="tx2"/>
                </a:solidFill>
              </a:rPr>
            </a:br>
            <a:r>
              <a:rPr lang="tr-TR" sz="2400" dirty="0">
                <a:solidFill>
                  <a:schemeClr val="tx2"/>
                </a:solidFill>
              </a:rPr>
              <a:t>4-Çoklu Kur Sistemi</a:t>
            </a:r>
          </a:p>
        </p:txBody>
      </p:sp>
    </p:spTree>
    <p:extLst>
      <p:ext uri="{BB962C8B-B14F-4D97-AF65-F5344CB8AC3E}">
        <p14:creationId xmlns:p14="http://schemas.microsoft.com/office/powerpoint/2010/main" val="19029547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31213" y="1536174"/>
            <a:ext cx="11233560" cy="1697068"/>
          </a:xfrm>
          <a:prstGeom prst="rect">
            <a:avLst/>
          </a:prstGeom>
        </p:spPr>
        <p:txBody>
          <a:bodyPr wrap="square">
            <a:spAutoFit/>
          </a:bodyPr>
          <a:lstStyle/>
          <a:p>
            <a:pPr marL="342900" lvl="0" indent="-342900" algn="l" fontAlgn="auto">
              <a:lnSpc>
                <a:spcPct val="150000"/>
              </a:lnSpc>
              <a:spcBef>
                <a:spcPct val="20000"/>
              </a:spcBef>
              <a:spcAft>
                <a:spcPts val="0"/>
              </a:spcAft>
              <a:buFont typeface="Arial" pitchFamily="34" charset="0"/>
              <a:buChar char="•"/>
            </a:pPr>
            <a:r>
              <a:rPr lang="tr-TR" sz="2400" b="0" dirty="0">
                <a:solidFill>
                  <a:prstClr val="black"/>
                </a:solidFill>
                <a:latin typeface="+mj-lt"/>
                <a:ea typeface="Tahoma" pitchFamily="34" charset="0"/>
                <a:cs typeface="Tahoma" pitchFamily="34" charset="0"/>
              </a:rPr>
              <a:t>Bazı ülkeler, üretiminde tekelci oldukları  veya yüksek karşılaştırmalı üstünlüğe sahip oldukları ihraç mallarını da düşük resmi kur listesine koyarlar. Böylece yabancı para cinsinden bu malların fiyatı yükselir ve değişen ticaret hadlerinden ülke yararlanır.</a:t>
            </a:r>
          </a:p>
        </p:txBody>
      </p:sp>
    </p:spTree>
    <p:extLst>
      <p:ext uri="{BB962C8B-B14F-4D97-AF65-F5344CB8AC3E}">
        <p14:creationId xmlns:p14="http://schemas.microsoft.com/office/powerpoint/2010/main" val="2852757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a:xfrm>
            <a:off x="617237" y="1772770"/>
            <a:ext cx="10972800" cy="4525963"/>
          </a:xfrm>
          <a:noFill/>
        </p:spPr>
        <p:txBody>
          <a:bodyPr>
            <a:normAutofit/>
          </a:bodyPr>
          <a:lstStyle/>
          <a:p>
            <a:pPr eaLnBrk="1" hangingPunct="1">
              <a:lnSpc>
                <a:spcPct val="150000"/>
              </a:lnSpc>
            </a:pPr>
            <a:r>
              <a:rPr lang="tr-TR" sz="2400" dirty="0" smtClean="0">
                <a:latin typeface="Tahoma" pitchFamily="34" charset="0"/>
                <a:ea typeface="Tahoma" pitchFamily="34" charset="0"/>
                <a:cs typeface="Tahoma" pitchFamily="34" charset="0"/>
              </a:rPr>
              <a:t>Genellikle ithalatçı durumundaki bir sanayi ülkesi ile ihracatçı durumunda ve çoğunlukla emeğe dayalı bir az gelişmiş ülke arasında yapılan anlaşma sonunda, ihracat üzerine konulan bir kota niteliğindedir. </a:t>
            </a:r>
          </a:p>
          <a:p>
            <a:pPr eaLnBrk="1" hangingPunct="1">
              <a:lnSpc>
                <a:spcPct val="150000"/>
              </a:lnSpc>
            </a:pPr>
            <a:r>
              <a:rPr lang="tr-TR" sz="2400" dirty="0" smtClean="0">
                <a:latin typeface="Tahoma" pitchFamily="34" charset="0"/>
                <a:ea typeface="Tahoma" pitchFamily="34" charset="0"/>
                <a:cs typeface="Tahoma" pitchFamily="34" charset="0"/>
              </a:rPr>
              <a:t>En çok uygulandığı sektör tekstil ve hazır giyimdir. </a:t>
            </a:r>
          </a:p>
        </p:txBody>
      </p:sp>
      <p:sp>
        <p:nvSpPr>
          <p:cNvPr id="15363" name="Rectangle 2"/>
          <p:cNvSpPr>
            <a:spLocks noChangeArrowheads="1"/>
          </p:cNvSpPr>
          <p:nvPr/>
        </p:nvSpPr>
        <p:spPr bwMode="auto">
          <a:xfrm>
            <a:off x="1199320" y="116540"/>
            <a:ext cx="1039071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200" dirty="0">
                <a:solidFill>
                  <a:schemeClr val="tx2"/>
                </a:solidFill>
              </a:rPr>
              <a:t>II- YENİ KORUMACILIK VE ÖTEKİ TARİFE DIŞI </a:t>
            </a:r>
            <a:r>
              <a:rPr lang="tr-TR" sz="2200" dirty="0" smtClean="0">
                <a:solidFill>
                  <a:schemeClr val="tx2"/>
                </a:solidFill>
              </a:rPr>
              <a:t>ARAÇLAR</a:t>
            </a:r>
          </a:p>
          <a:p>
            <a:r>
              <a:rPr lang="tr-TR" sz="2200" dirty="0">
                <a:solidFill>
                  <a:schemeClr val="tx2"/>
                </a:solidFill>
              </a:rPr>
              <a:t/>
            </a:r>
            <a:br>
              <a:rPr lang="tr-TR" sz="2200" dirty="0">
                <a:solidFill>
                  <a:schemeClr val="tx2"/>
                </a:solidFill>
              </a:rPr>
            </a:br>
            <a:r>
              <a:rPr lang="tr-TR" sz="2200" dirty="0">
                <a:solidFill>
                  <a:schemeClr val="tx2"/>
                </a:solidFill>
              </a:rPr>
              <a:t>1- Gönüllü İhracat Kısıtlamaları</a:t>
            </a:r>
          </a:p>
        </p:txBody>
      </p:sp>
    </p:spTree>
    <p:extLst>
      <p:ext uri="{BB962C8B-B14F-4D97-AF65-F5344CB8AC3E}">
        <p14:creationId xmlns:p14="http://schemas.microsoft.com/office/powerpoint/2010/main" val="3600424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23239" y="752296"/>
            <a:ext cx="10849507" cy="5575052"/>
          </a:xfrm>
          <a:prstGeom prst="rect">
            <a:avLst/>
          </a:prstGeom>
        </p:spPr>
        <p:txBody>
          <a:bodyPr wrap="square">
            <a:spAutoFit/>
          </a:bodyPr>
          <a:lstStyle/>
          <a:p>
            <a:pPr algn="just">
              <a:lnSpc>
                <a:spcPct val="150000"/>
              </a:lnSpc>
            </a:pPr>
            <a:r>
              <a:rPr lang="tr-TR" sz="2000" b="0" dirty="0" smtClean="0"/>
              <a:t>	</a:t>
            </a:r>
            <a:r>
              <a:rPr lang="tr-TR" sz="2400" b="0" dirty="0" smtClean="0">
                <a:latin typeface="+mj-lt"/>
              </a:rPr>
              <a:t>Tarife dışı engellerin en önemlilerinden biri gönüllü ihracat kısıtlamasıdır. Gönüllü ihracat kısıtlaması, ilgili ülkenin ihracat malı üzerine koyduğu bir çeşit özel kotadır. Gönüllü ihracat kısıtlaması, uluslararası ticareti kısıtlama anlaşması çerçevesinde ithalatçı bir ülke ithalatını yaptığı bir malın ihracatçısı konumunda olan diğer ülkenin gönüllü olarak ihracatını kısıtlamasını teşvik eder. Diğer bir deyişle, söz konusu malın ithalatçı ülkenin pazarına girmesinin ihracatçı ülke tarafından gönüllü olarak azaltılması veya sınırlandırılmasıdır. Örneğin, 1935- 1936 yıllarında Amerika ve Japonya’daki tekstil üreticileri arasında yapılan anlaşma ile Japon tekstli ihracatçılarının Amerika’ya mal satmaları sınırlandırılmıştır (tarafların karşılıklı anlaşmalarına dayandırılarak) (Tunç, 2014). </a:t>
            </a:r>
            <a:endParaRPr lang="tr-TR" sz="2400" b="0" dirty="0">
              <a:latin typeface="+mj-lt"/>
            </a:endParaRPr>
          </a:p>
        </p:txBody>
      </p:sp>
    </p:spTree>
    <p:extLst>
      <p:ext uri="{BB962C8B-B14F-4D97-AF65-F5344CB8AC3E}">
        <p14:creationId xmlns:p14="http://schemas.microsoft.com/office/powerpoint/2010/main" val="73552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30225" y="577850"/>
            <a:ext cx="10363200" cy="5387975"/>
          </a:xfrm>
        </p:spPr>
        <p:txBody>
          <a:bodyPr>
            <a:normAutofit fontScale="92500" lnSpcReduction="10000"/>
          </a:bodyPr>
          <a:lstStyle/>
          <a:p>
            <a:pPr marL="381000" indent="-381000" eaLnBrk="1" hangingPunct="1">
              <a:lnSpc>
                <a:spcPct val="150000"/>
              </a:lnSpc>
              <a:spcBef>
                <a:spcPct val="0"/>
              </a:spcBef>
            </a:pPr>
            <a:r>
              <a:rPr lang="tr-TR" sz="2800" smtClean="0">
                <a:latin typeface="Times New Roman" pitchFamily="18" charset="0"/>
                <a:cs typeface="Times New Roman" pitchFamily="18" charset="0"/>
              </a:rPr>
              <a:t>Ad valorem vergiler uygulanırken bir malın değerinin belirlenebilmesi için iki yöntem vardır.</a:t>
            </a:r>
          </a:p>
          <a:p>
            <a:pPr marL="381000" indent="-381000" eaLnBrk="1" hangingPunct="1">
              <a:lnSpc>
                <a:spcPct val="150000"/>
              </a:lnSpc>
              <a:spcBef>
                <a:spcPct val="0"/>
              </a:spcBef>
            </a:pPr>
            <a:endParaRPr lang="tr-TR" sz="2800" smtClean="0">
              <a:latin typeface="Times New Roman" pitchFamily="18" charset="0"/>
              <a:cs typeface="Times New Roman" pitchFamily="18" charset="0"/>
            </a:endParaRPr>
          </a:p>
          <a:p>
            <a:pPr marL="800100" lvl="1" indent="-342900" eaLnBrk="1" hangingPunct="1">
              <a:lnSpc>
                <a:spcPct val="150000"/>
              </a:lnSpc>
              <a:spcBef>
                <a:spcPct val="0"/>
              </a:spcBef>
            </a:pPr>
            <a:r>
              <a:rPr lang="tr-TR" smtClean="0">
                <a:solidFill>
                  <a:srgbClr val="FF0000"/>
                </a:solidFill>
                <a:latin typeface="Times New Roman" pitchFamily="18" charset="0"/>
                <a:cs typeface="Times New Roman" pitchFamily="18" charset="0"/>
              </a:rPr>
              <a:t>F.O.B. (Free On Board – Güvertede Teslim): </a:t>
            </a:r>
            <a:r>
              <a:rPr lang="tr-TR" smtClean="0">
                <a:latin typeface="Times New Roman" pitchFamily="18" charset="0"/>
                <a:cs typeface="Times New Roman" pitchFamily="18" charset="0"/>
              </a:rPr>
              <a:t>Malın İhracatçının limanında gemiye yüklendiği fiyattır.</a:t>
            </a:r>
          </a:p>
          <a:p>
            <a:pPr marL="800100" lvl="1" indent="-342900" eaLnBrk="1" hangingPunct="1">
              <a:lnSpc>
                <a:spcPct val="150000"/>
              </a:lnSpc>
              <a:spcBef>
                <a:spcPct val="0"/>
              </a:spcBef>
            </a:pPr>
            <a:endParaRPr lang="tr-TR" smtClean="0">
              <a:latin typeface="Times New Roman" pitchFamily="18" charset="0"/>
              <a:cs typeface="Times New Roman" pitchFamily="18" charset="0"/>
            </a:endParaRPr>
          </a:p>
          <a:p>
            <a:pPr marL="800100" lvl="1" indent="-342900" eaLnBrk="1" hangingPunct="1">
              <a:lnSpc>
                <a:spcPct val="150000"/>
              </a:lnSpc>
              <a:spcBef>
                <a:spcPct val="0"/>
              </a:spcBef>
            </a:pPr>
            <a:r>
              <a:rPr lang="tr-TR" smtClean="0">
                <a:solidFill>
                  <a:srgbClr val="FF0000"/>
                </a:solidFill>
                <a:latin typeface="Times New Roman" pitchFamily="18" charset="0"/>
                <a:cs typeface="Times New Roman" pitchFamily="18" charset="0"/>
              </a:rPr>
              <a:t>C.I.F. (Cost, Insaurance and Freight – Maliyet, Sigorta ve Navlun) :</a:t>
            </a:r>
            <a:r>
              <a:rPr lang="tr-TR" smtClean="0">
                <a:latin typeface="Times New Roman" pitchFamily="18" charset="0"/>
                <a:cs typeface="Times New Roman" pitchFamily="18" charset="0"/>
              </a:rPr>
              <a:t> Fiyat, malın ithalatçı ülkenin limanına vardığı andaki fiyatı olup maliyetle birlikte taşıma ve sigorta giderleri toplamından oluşur.</a:t>
            </a:r>
          </a:p>
          <a:p>
            <a:pPr marL="381000" indent="-381000" eaLnBrk="1" hangingPunct="1">
              <a:lnSpc>
                <a:spcPct val="80000"/>
              </a:lnSpc>
              <a:buFont typeface="Wingdings" pitchFamily="2" charset="2"/>
              <a:buNone/>
            </a:pPr>
            <a:endParaRPr lang="tr-TR"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51416" y="620611"/>
            <a:ext cx="10849507" cy="3913059"/>
          </a:xfrm>
          <a:prstGeom prst="rect">
            <a:avLst/>
          </a:prstGeom>
        </p:spPr>
        <p:txBody>
          <a:bodyPr wrap="square">
            <a:spAutoFit/>
          </a:bodyPr>
          <a:lstStyle/>
          <a:p>
            <a:pPr algn="just">
              <a:lnSpc>
                <a:spcPct val="150000"/>
              </a:lnSpc>
            </a:pPr>
            <a:r>
              <a:rPr lang="tr-TR" sz="2200" b="0" dirty="0" smtClean="0"/>
              <a:t>	</a:t>
            </a:r>
            <a:r>
              <a:rPr lang="tr-TR" sz="2400" b="0" dirty="0" smtClean="0">
                <a:latin typeface="+mj-lt"/>
              </a:rPr>
              <a:t>Burada amaç, ithalatçı ülkenin belirli bir nedensellik ve gereksinimler çerçevesinde ihracat yapmak isteyen işletmeleri engellemesidir. Bu işlem belirli bir miktar sınırlaması olarak yapılabileceği gibi gümrük merkezlerinde ithal ürünlerin maliyetini arttırıcı tedbirler almak gibi de olabilir; çünkü bunu yapmanın en önemli nedeni, ihracatçı işletmenin çok önemli maliyet üstünlükleri olması veya ürünü konuk ülkede piyasa dengesini kendi lehine bozmak için maliyetine eşit ya da daha düşük fiyatlara satılabilmesi olabilir. </a:t>
            </a:r>
            <a:endParaRPr lang="tr-TR" sz="2400" b="0" dirty="0">
              <a:latin typeface="+mj-lt"/>
            </a:endParaRPr>
          </a:p>
        </p:txBody>
      </p:sp>
    </p:spTree>
    <p:extLst>
      <p:ext uri="{BB962C8B-B14F-4D97-AF65-F5344CB8AC3E}">
        <p14:creationId xmlns:p14="http://schemas.microsoft.com/office/powerpoint/2010/main" val="6153162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23240" y="836641"/>
            <a:ext cx="11137547" cy="3913059"/>
          </a:xfrm>
          <a:prstGeom prst="rect">
            <a:avLst/>
          </a:prstGeom>
        </p:spPr>
        <p:txBody>
          <a:bodyPr wrap="square">
            <a:spAutoFit/>
          </a:bodyPr>
          <a:lstStyle/>
          <a:p>
            <a:pPr lvl="0" algn="just">
              <a:lnSpc>
                <a:spcPct val="150000"/>
              </a:lnSpc>
            </a:pPr>
            <a:r>
              <a:rPr lang="tr-TR" sz="2200" b="0" dirty="0" smtClean="0">
                <a:solidFill>
                  <a:prstClr val="black"/>
                </a:solidFill>
              </a:rPr>
              <a:t>	</a:t>
            </a:r>
            <a:r>
              <a:rPr lang="tr-TR" sz="2400" b="0" dirty="0" smtClean="0">
                <a:solidFill>
                  <a:prstClr val="black"/>
                </a:solidFill>
                <a:latin typeface="+mj-lt"/>
              </a:rPr>
              <a:t>Kota </a:t>
            </a:r>
            <a:r>
              <a:rPr lang="tr-TR" sz="2400" b="0" dirty="0">
                <a:solidFill>
                  <a:prstClr val="black"/>
                </a:solidFill>
                <a:latin typeface="+mj-lt"/>
              </a:rPr>
              <a:t>ya da gönüllü olarak uygulanan ihracat kısıtlamaları sadece yerel sanayi dallarını, üretim ve </a:t>
            </a:r>
            <a:r>
              <a:rPr lang="tr-TR" sz="2400" b="0" dirty="0" smtClean="0">
                <a:solidFill>
                  <a:prstClr val="black"/>
                </a:solidFill>
                <a:latin typeface="+mj-lt"/>
              </a:rPr>
              <a:t>istihdam olanakları </a:t>
            </a:r>
            <a:r>
              <a:rPr lang="tr-TR" sz="2400" b="0" dirty="0">
                <a:solidFill>
                  <a:prstClr val="black"/>
                </a:solidFill>
                <a:latin typeface="+mj-lt"/>
              </a:rPr>
              <a:t>korumak ve iyileştirmek için değil, farklı nedenlerle de </a:t>
            </a:r>
            <a:r>
              <a:rPr lang="tr-TR" sz="2400" b="0" dirty="0" smtClean="0">
                <a:solidFill>
                  <a:prstClr val="black"/>
                </a:solidFill>
                <a:latin typeface="+mj-lt"/>
              </a:rPr>
              <a:t>uygulanabilir. Örneğin</a:t>
            </a:r>
            <a:r>
              <a:rPr lang="tr-TR" sz="2400" b="0" dirty="0">
                <a:solidFill>
                  <a:prstClr val="black"/>
                </a:solidFill>
                <a:latin typeface="+mj-lt"/>
              </a:rPr>
              <a:t>, bir ülkenin gelecekte müzakere edebileceği olası yeni ekonomik </a:t>
            </a:r>
            <a:r>
              <a:rPr lang="tr-TR" sz="2400" b="0" dirty="0" smtClean="0">
                <a:solidFill>
                  <a:prstClr val="black"/>
                </a:solidFill>
                <a:latin typeface="+mj-lt"/>
              </a:rPr>
              <a:t>ve ticari </a:t>
            </a:r>
            <a:r>
              <a:rPr lang="tr-TR" sz="2400" b="0" dirty="0">
                <a:solidFill>
                  <a:prstClr val="black"/>
                </a:solidFill>
                <a:latin typeface="+mj-lt"/>
              </a:rPr>
              <a:t>anlaşmalar için elinde koz bulundurması sebebi ile bu tür </a:t>
            </a:r>
            <a:r>
              <a:rPr lang="tr-TR" sz="2400" b="0" dirty="0" smtClean="0">
                <a:solidFill>
                  <a:prstClr val="black"/>
                </a:solidFill>
                <a:latin typeface="+mj-lt"/>
              </a:rPr>
              <a:t>uygulamalar yapması </a:t>
            </a:r>
            <a:r>
              <a:rPr lang="tr-TR" sz="2400" b="0" dirty="0">
                <a:solidFill>
                  <a:prstClr val="black"/>
                </a:solidFill>
                <a:latin typeface="+mj-lt"/>
              </a:rPr>
              <a:t>olasıdır. Ayrıca bu tarz uygulamalar ile hem yerel üreticin rekabet </a:t>
            </a:r>
            <a:r>
              <a:rPr lang="tr-TR" sz="2400" b="0" dirty="0" smtClean="0">
                <a:solidFill>
                  <a:prstClr val="black"/>
                </a:solidFill>
                <a:latin typeface="+mj-lt"/>
              </a:rPr>
              <a:t>gücü korunur</a:t>
            </a:r>
            <a:r>
              <a:rPr lang="tr-TR" sz="2400" b="0" dirty="0">
                <a:solidFill>
                  <a:prstClr val="black"/>
                </a:solidFill>
                <a:latin typeface="+mj-lt"/>
              </a:rPr>
              <a:t>, hem de yerel kaynakların çabuk tükenmesi engellenmiş olur (Gökmen</a:t>
            </a:r>
            <a:r>
              <a:rPr lang="tr-TR" sz="2400" b="0" dirty="0" smtClean="0">
                <a:solidFill>
                  <a:prstClr val="black"/>
                </a:solidFill>
                <a:latin typeface="+mj-lt"/>
              </a:rPr>
              <a:t>, 2013). </a:t>
            </a:r>
            <a:endParaRPr lang="tr-TR" sz="2400" b="0" dirty="0">
              <a:solidFill>
                <a:prstClr val="black"/>
              </a:solidFill>
              <a:latin typeface="+mj-lt"/>
            </a:endParaRPr>
          </a:p>
        </p:txBody>
      </p:sp>
    </p:spTree>
    <p:extLst>
      <p:ext uri="{BB962C8B-B14F-4D97-AF65-F5344CB8AC3E}">
        <p14:creationId xmlns:p14="http://schemas.microsoft.com/office/powerpoint/2010/main" val="11773300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815267" y="1484730"/>
            <a:ext cx="10849507" cy="4896680"/>
          </a:xfrm>
          <a:noFill/>
        </p:spPr>
        <p:txBody>
          <a:bodyPr>
            <a:normAutofit/>
          </a:bodyPr>
          <a:lstStyle/>
          <a:p>
            <a:pPr algn="just">
              <a:lnSpc>
                <a:spcPct val="150000"/>
              </a:lnSpc>
              <a:spcBef>
                <a:spcPts val="0"/>
              </a:spcBef>
            </a:pPr>
            <a:r>
              <a:rPr lang="de-DE" sz="2200" b="1" dirty="0" err="1" smtClean="0">
                <a:solidFill>
                  <a:srgbClr val="FF0000"/>
                </a:solidFill>
                <a:latin typeface="+mj-lt"/>
                <a:ea typeface="Tahoma" pitchFamily="34" charset="0"/>
                <a:cs typeface="Tahoma" pitchFamily="34" charset="0"/>
              </a:rPr>
              <a:t>Sağlık</a:t>
            </a:r>
            <a:r>
              <a:rPr lang="de-DE" sz="2200" b="1" dirty="0" smtClean="0">
                <a:solidFill>
                  <a:srgbClr val="FF0000"/>
                </a:solidFill>
                <a:latin typeface="+mj-lt"/>
                <a:ea typeface="Tahoma" pitchFamily="34" charset="0"/>
                <a:cs typeface="Tahoma" pitchFamily="34" charset="0"/>
              </a:rPr>
              <a:t>, </a:t>
            </a:r>
            <a:r>
              <a:rPr lang="de-DE" sz="2200" b="1" dirty="0" err="1" smtClean="0">
                <a:solidFill>
                  <a:srgbClr val="FF0000"/>
                </a:solidFill>
                <a:latin typeface="+mj-lt"/>
                <a:ea typeface="Tahoma" pitchFamily="34" charset="0"/>
                <a:cs typeface="Tahoma" pitchFamily="34" charset="0"/>
              </a:rPr>
              <a:t>Güvenlik</a:t>
            </a:r>
            <a:r>
              <a:rPr lang="de-DE" sz="2200" b="1" dirty="0" smtClean="0">
                <a:solidFill>
                  <a:srgbClr val="FF0000"/>
                </a:solidFill>
                <a:latin typeface="+mj-lt"/>
                <a:ea typeface="Tahoma" pitchFamily="34" charset="0"/>
                <a:cs typeface="Tahoma" pitchFamily="34" charset="0"/>
              </a:rPr>
              <a:t> </a:t>
            </a:r>
            <a:r>
              <a:rPr lang="de-DE" sz="2200" b="1" dirty="0" err="1" smtClean="0">
                <a:solidFill>
                  <a:srgbClr val="FF0000"/>
                </a:solidFill>
                <a:latin typeface="+mj-lt"/>
                <a:ea typeface="Tahoma" pitchFamily="34" charset="0"/>
                <a:cs typeface="Tahoma" pitchFamily="34" charset="0"/>
              </a:rPr>
              <a:t>ve</a:t>
            </a:r>
            <a:r>
              <a:rPr lang="de-DE" sz="2200" b="1" dirty="0" smtClean="0">
                <a:solidFill>
                  <a:srgbClr val="FF0000"/>
                </a:solidFill>
                <a:latin typeface="+mj-lt"/>
                <a:ea typeface="Tahoma" pitchFamily="34" charset="0"/>
                <a:cs typeface="Tahoma" pitchFamily="34" charset="0"/>
              </a:rPr>
              <a:t> </a:t>
            </a:r>
            <a:r>
              <a:rPr lang="de-DE" sz="2200" b="1" dirty="0" err="1" smtClean="0">
                <a:solidFill>
                  <a:srgbClr val="FF0000"/>
                </a:solidFill>
                <a:latin typeface="+mj-lt"/>
                <a:ea typeface="Tahoma" pitchFamily="34" charset="0"/>
                <a:cs typeface="Tahoma" pitchFamily="34" charset="0"/>
              </a:rPr>
              <a:t>Çevre</a:t>
            </a:r>
            <a:r>
              <a:rPr lang="de-DE" sz="2200" b="1" dirty="0" smtClean="0">
                <a:solidFill>
                  <a:srgbClr val="FF0000"/>
                </a:solidFill>
                <a:latin typeface="+mj-lt"/>
                <a:ea typeface="Tahoma" pitchFamily="34" charset="0"/>
                <a:cs typeface="Tahoma" pitchFamily="34" charset="0"/>
              </a:rPr>
              <a:t> </a:t>
            </a:r>
            <a:r>
              <a:rPr lang="de-DE" sz="2200" b="1" dirty="0" err="1" smtClean="0">
                <a:solidFill>
                  <a:srgbClr val="FF0000"/>
                </a:solidFill>
                <a:latin typeface="+mj-lt"/>
                <a:ea typeface="Tahoma" pitchFamily="34" charset="0"/>
                <a:cs typeface="Tahoma" pitchFamily="34" charset="0"/>
              </a:rPr>
              <a:t>Standartları</a:t>
            </a:r>
            <a:r>
              <a:rPr lang="de-DE" sz="2200" b="1" dirty="0" smtClean="0">
                <a:solidFill>
                  <a:srgbClr val="FF0000"/>
                </a:solidFill>
                <a:latin typeface="+mj-lt"/>
                <a:ea typeface="Tahoma" pitchFamily="34" charset="0"/>
                <a:cs typeface="Tahoma" pitchFamily="34" charset="0"/>
              </a:rPr>
              <a:t>:</a:t>
            </a:r>
            <a:endParaRPr lang="az-Latn-AZ" sz="2200" b="1" dirty="0" smtClean="0">
              <a:solidFill>
                <a:srgbClr val="FF0000"/>
              </a:solidFill>
              <a:latin typeface="+mj-lt"/>
              <a:ea typeface="Tahoma" pitchFamily="34" charset="0"/>
              <a:cs typeface="Tahoma" pitchFamily="34" charset="0"/>
            </a:endParaRPr>
          </a:p>
          <a:p>
            <a:pPr lvl="1" algn="just">
              <a:lnSpc>
                <a:spcPct val="150000"/>
              </a:lnSpc>
              <a:spcBef>
                <a:spcPts val="0"/>
              </a:spcBef>
              <a:buFontTx/>
              <a:buChar char="-"/>
            </a:pPr>
            <a:r>
              <a:rPr lang="tr-TR" sz="2200" dirty="0" smtClean="0">
                <a:latin typeface="+mj-lt"/>
                <a:ea typeface="Tahoma" pitchFamily="34" charset="0"/>
                <a:cs typeface="Tahoma" pitchFamily="34" charset="0"/>
              </a:rPr>
              <a:t>Genellikle ürünlerle ilgili ulusal standartlar geliştirilerek ithal edilecek malların bu standartları taşıması şartı aranır. Standartlara uymayan malların ülkeye girişine izin verilmez. </a:t>
            </a:r>
          </a:p>
          <a:p>
            <a:pPr algn="just">
              <a:lnSpc>
                <a:spcPct val="150000"/>
              </a:lnSpc>
              <a:spcBef>
                <a:spcPts val="0"/>
              </a:spcBef>
            </a:pPr>
            <a:r>
              <a:rPr lang="tr-TR" sz="2200" b="1" dirty="0" smtClean="0">
                <a:solidFill>
                  <a:srgbClr val="FF0000"/>
                </a:solidFill>
                <a:latin typeface="+mj-lt"/>
                <a:ea typeface="Tahoma" pitchFamily="34" charset="0"/>
                <a:cs typeface="Tahoma" pitchFamily="34" charset="0"/>
              </a:rPr>
              <a:t>İdari ve Teknik Engeller yoluyla kısıtlamalar: </a:t>
            </a:r>
          </a:p>
          <a:p>
            <a:pPr lvl="1" algn="just">
              <a:lnSpc>
                <a:spcPct val="150000"/>
              </a:lnSpc>
              <a:spcBef>
                <a:spcPts val="0"/>
              </a:spcBef>
              <a:buFontTx/>
              <a:buNone/>
            </a:pPr>
            <a:r>
              <a:rPr lang="az-Latn-AZ" sz="2200" dirty="0" smtClean="0">
                <a:latin typeface="+mj-lt"/>
                <a:ea typeface="Tahoma" pitchFamily="34" charset="0"/>
                <a:cs typeface="Tahoma" pitchFamily="34" charset="0"/>
              </a:rPr>
              <a:t>- </a:t>
            </a:r>
            <a:r>
              <a:rPr lang="tr-TR"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Bütün</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ülkelerde</a:t>
            </a:r>
            <a:r>
              <a:rPr lang="de-DE" sz="2200" dirty="0" smtClean="0">
                <a:latin typeface="+mj-lt"/>
                <a:ea typeface="Tahoma" pitchFamily="34" charset="0"/>
                <a:cs typeface="Tahoma" pitchFamily="34" charset="0"/>
              </a:rPr>
              <a:t>, </a:t>
            </a:r>
            <a:r>
              <a:rPr lang="tr-TR" sz="2200" dirty="0" smtClean="0">
                <a:latin typeface="+mj-lt"/>
                <a:ea typeface="Tahoma" pitchFamily="34" charset="0"/>
                <a:cs typeface="Tahoma" pitchFamily="34" charset="0"/>
              </a:rPr>
              <a:t>vatandaşların</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sağlık</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ve</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güvenliğini</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ya</a:t>
            </a:r>
            <a:r>
              <a:rPr lang="de-DE" sz="2200" dirty="0" smtClean="0">
                <a:latin typeface="+mj-lt"/>
                <a:ea typeface="Tahoma" pitchFamily="34" charset="0"/>
                <a:cs typeface="Tahoma" pitchFamily="34" charset="0"/>
              </a:rPr>
              <a:t> da </a:t>
            </a:r>
            <a:r>
              <a:rPr lang="de-DE" sz="2200" dirty="0" err="1" smtClean="0">
                <a:latin typeface="+mj-lt"/>
                <a:ea typeface="Tahoma" pitchFamily="34" charset="0"/>
                <a:cs typeface="Tahoma" pitchFamily="34" charset="0"/>
              </a:rPr>
              <a:t>çevreyi</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korumak</a:t>
            </a:r>
            <a:r>
              <a:rPr lang="de-DE" sz="2200" dirty="0" smtClean="0">
                <a:latin typeface="+mj-lt"/>
                <a:ea typeface="Tahoma" pitchFamily="34" charset="0"/>
                <a:cs typeface="Tahoma" pitchFamily="34" charset="0"/>
              </a:rPr>
              <a:t> </a:t>
            </a:r>
            <a:r>
              <a:rPr lang="tr-TR" sz="2200" dirty="0" smtClean="0">
                <a:latin typeface="+mj-lt"/>
                <a:ea typeface="Tahoma" pitchFamily="34" charset="0"/>
                <a:cs typeface="Tahoma" pitchFamily="34" charset="0"/>
              </a:rPr>
              <a:t>gibi amaçlarla</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hükümetlerin</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çıkardıkları</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çok</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sayıda</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idari</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yönerge</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ve</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kural</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vardır</a:t>
            </a:r>
            <a:r>
              <a:rPr lang="de-DE" sz="2200" dirty="0" smtClean="0">
                <a:latin typeface="+mj-lt"/>
                <a:ea typeface="Tahoma" pitchFamily="34" charset="0"/>
                <a:cs typeface="Tahoma" pitchFamily="34" charset="0"/>
              </a:rPr>
              <a:t>.</a:t>
            </a:r>
            <a:r>
              <a:rPr lang="tr-TR" sz="2200" dirty="0" smtClean="0">
                <a:latin typeface="+mj-lt"/>
                <a:ea typeface="Tahoma" pitchFamily="34" charset="0"/>
                <a:cs typeface="Tahoma" pitchFamily="34" charset="0"/>
              </a:rPr>
              <a:t> Söz konusu idari uygulamalar</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ilgili</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oldukları</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ürünlerin</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dış</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ticaretini</a:t>
            </a:r>
            <a:r>
              <a:rPr lang="de-DE" sz="2200" dirty="0" smtClean="0">
                <a:latin typeface="+mj-lt"/>
                <a:ea typeface="Tahoma" pitchFamily="34" charset="0"/>
                <a:cs typeface="Tahoma" pitchFamily="34" charset="0"/>
              </a:rPr>
              <a:t> </a:t>
            </a:r>
            <a:r>
              <a:rPr lang="de-DE" sz="2200" dirty="0" err="1" smtClean="0">
                <a:latin typeface="+mj-lt"/>
                <a:ea typeface="Tahoma" pitchFamily="34" charset="0"/>
                <a:cs typeface="Tahoma" pitchFamily="34" charset="0"/>
              </a:rPr>
              <a:t>engelleyebilirler</a:t>
            </a:r>
            <a:r>
              <a:rPr lang="de-DE" sz="2200" dirty="0" smtClean="0">
                <a:latin typeface="+mj-lt"/>
                <a:ea typeface="Tahoma" pitchFamily="34" charset="0"/>
                <a:cs typeface="Tahoma" pitchFamily="34" charset="0"/>
              </a:rPr>
              <a:t>. </a:t>
            </a:r>
            <a:endParaRPr lang="tr-TR" sz="2200" dirty="0" smtClean="0">
              <a:latin typeface="+mj-lt"/>
              <a:ea typeface="Tahoma" pitchFamily="34" charset="0"/>
              <a:cs typeface="Tahoma" pitchFamily="34" charset="0"/>
            </a:endParaRPr>
          </a:p>
        </p:txBody>
      </p:sp>
      <p:sp>
        <p:nvSpPr>
          <p:cNvPr id="16387" name="Rectangle 2"/>
          <p:cNvSpPr>
            <a:spLocks noChangeArrowheads="1"/>
          </p:cNvSpPr>
          <p:nvPr/>
        </p:nvSpPr>
        <p:spPr bwMode="auto">
          <a:xfrm>
            <a:off x="623240" y="44450"/>
            <a:ext cx="10390717" cy="12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000" b="1" dirty="0"/>
              <a:t>II- YENİ KORUMACILIK VE ÖTEKİ TARİFE DIŞI ARAÇLAR</a:t>
            </a:r>
            <a:br>
              <a:rPr lang="tr-TR" sz="2000" b="1" dirty="0"/>
            </a:br>
            <a:r>
              <a:rPr lang="tr-TR" sz="2000" b="1" dirty="0"/>
              <a:t>2- Sağlık, Güvenlik ve Çevre Standartları, İdari Düzenlemeler, Kamu İhaleleri</a:t>
            </a:r>
          </a:p>
        </p:txBody>
      </p:sp>
    </p:spTree>
    <p:extLst>
      <p:ext uri="{BB962C8B-B14F-4D97-AF65-F5344CB8AC3E}">
        <p14:creationId xmlns:p14="http://schemas.microsoft.com/office/powerpoint/2010/main" val="41899119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46616" y="332570"/>
            <a:ext cx="11329573" cy="6129050"/>
          </a:xfrm>
          <a:prstGeom prst="rect">
            <a:avLst/>
          </a:prstGeom>
        </p:spPr>
        <p:txBody>
          <a:bodyPr wrap="square">
            <a:spAutoFit/>
          </a:bodyPr>
          <a:lstStyle/>
          <a:p>
            <a:pPr marL="342900" lvl="0" indent="-342900" algn="l" fontAlgn="auto">
              <a:lnSpc>
                <a:spcPct val="150000"/>
              </a:lnSpc>
              <a:spcBef>
                <a:spcPts val="0"/>
              </a:spcBef>
              <a:spcAft>
                <a:spcPts val="0"/>
              </a:spcAft>
              <a:buFont typeface="Arial" pitchFamily="34" charset="0"/>
              <a:buChar char="•"/>
            </a:pPr>
            <a:r>
              <a:rPr lang="en-AU" sz="2400" b="1" dirty="0" err="1">
                <a:solidFill>
                  <a:srgbClr val="FF0000"/>
                </a:solidFill>
                <a:latin typeface="+mj-lt"/>
                <a:ea typeface="Tahoma" pitchFamily="34" charset="0"/>
                <a:cs typeface="Tahoma" pitchFamily="34" charset="0"/>
              </a:rPr>
              <a:t>Kamu</a:t>
            </a:r>
            <a:r>
              <a:rPr lang="en-AU" sz="2400" b="1" dirty="0">
                <a:solidFill>
                  <a:srgbClr val="FF0000"/>
                </a:solidFill>
                <a:latin typeface="+mj-lt"/>
                <a:ea typeface="Tahoma" pitchFamily="34" charset="0"/>
                <a:cs typeface="Tahoma" pitchFamily="34" charset="0"/>
              </a:rPr>
              <a:t> </a:t>
            </a:r>
            <a:r>
              <a:rPr lang="en-AU" sz="2400" b="1" dirty="0" err="1">
                <a:solidFill>
                  <a:srgbClr val="FF0000"/>
                </a:solidFill>
                <a:latin typeface="+mj-lt"/>
                <a:ea typeface="Tahoma" pitchFamily="34" charset="0"/>
                <a:cs typeface="Tahoma" pitchFamily="34" charset="0"/>
              </a:rPr>
              <a:t>Kurumlarının</a:t>
            </a:r>
            <a:r>
              <a:rPr lang="en-AU" sz="2400" b="1" dirty="0">
                <a:solidFill>
                  <a:srgbClr val="FF0000"/>
                </a:solidFill>
                <a:latin typeface="+mj-lt"/>
                <a:ea typeface="Tahoma" pitchFamily="34" charset="0"/>
                <a:cs typeface="Tahoma" pitchFamily="34" charset="0"/>
              </a:rPr>
              <a:t> Satın Alma </a:t>
            </a:r>
            <a:r>
              <a:rPr lang="en-AU" sz="2400" b="1" dirty="0" err="1">
                <a:solidFill>
                  <a:srgbClr val="FF0000"/>
                </a:solidFill>
                <a:latin typeface="+mj-lt"/>
                <a:ea typeface="Tahoma" pitchFamily="34" charset="0"/>
                <a:cs typeface="Tahoma" pitchFamily="34" charset="0"/>
              </a:rPr>
              <a:t>Politikaları</a:t>
            </a:r>
            <a:r>
              <a:rPr lang="en-AU" sz="2400" b="1" dirty="0">
                <a:solidFill>
                  <a:srgbClr val="FF0000"/>
                </a:solidFill>
                <a:latin typeface="+mj-lt"/>
                <a:ea typeface="Tahoma" pitchFamily="34" charset="0"/>
                <a:cs typeface="Tahoma" pitchFamily="34" charset="0"/>
              </a:rPr>
              <a:t>:</a:t>
            </a:r>
            <a:r>
              <a:rPr lang="de-DE" sz="2400" b="1" dirty="0">
                <a:solidFill>
                  <a:srgbClr val="FF0000"/>
                </a:solidFill>
                <a:latin typeface="+mj-lt"/>
                <a:ea typeface="Tahoma" pitchFamily="34" charset="0"/>
                <a:cs typeface="Tahoma" pitchFamily="34" charset="0"/>
              </a:rPr>
              <a:t> Yurt </a:t>
            </a:r>
            <a:r>
              <a:rPr lang="de-DE" sz="2400" b="1" dirty="0" err="1">
                <a:solidFill>
                  <a:srgbClr val="FF0000"/>
                </a:solidFill>
                <a:latin typeface="+mj-lt"/>
                <a:ea typeface="Tahoma" pitchFamily="34" charset="0"/>
                <a:cs typeface="Tahoma" pitchFamily="34" charset="0"/>
              </a:rPr>
              <a:t>İçi</a:t>
            </a:r>
            <a:r>
              <a:rPr lang="de-DE" sz="2400" b="1" dirty="0">
                <a:solidFill>
                  <a:srgbClr val="FF0000"/>
                </a:solidFill>
                <a:latin typeface="+mj-lt"/>
                <a:ea typeface="Tahoma" pitchFamily="34" charset="0"/>
                <a:cs typeface="Tahoma" pitchFamily="34" charset="0"/>
              </a:rPr>
              <a:t> </a:t>
            </a:r>
            <a:r>
              <a:rPr lang="de-DE" sz="2400" b="1" dirty="0" err="1">
                <a:solidFill>
                  <a:srgbClr val="FF0000"/>
                </a:solidFill>
                <a:latin typeface="+mj-lt"/>
                <a:ea typeface="Tahoma" pitchFamily="34" charset="0"/>
                <a:cs typeface="Tahoma" pitchFamily="34" charset="0"/>
              </a:rPr>
              <a:t>Katkı</a:t>
            </a:r>
            <a:r>
              <a:rPr lang="de-DE" sz="2400" b="1" dirty="0">
                <a:solidFill>
                  <a:srgbClr val="FF0000"/>
                </a:solidFill>
                <a:latin typeface="+mj-lt"/>
                <a:ea typeface="Tahoma" pitchFamily="34" charset="0"/>
                <a:cs typeface="Tahoma" pitchFamily="34" charset="0"/>
              </a:rPr>
              <a:t> </a:t>
            </a:r>
            <a:r>
              <a:rPr lang="de-DE" sz="2400" b="1" dirty="0" err="1">
                <a:solidFill>
                  <a:srgbClr val="FF0000"/>
                </a:solidFill>
                <a:latin typeface="+mj-lt"/>
                <a:ea typeface="Tahoma" pitchFamily="34" charset="0"/>
                <a:cs typeface="Tahoma" pitchFamily="34" charset="0"/>
              </a:rPr>
              <a:t>Zorunluluğu</a:t>
            </a:r>
            <a:r>
              <a:rPr lang="tr-TR" sz="2400" b="1" dirty="0">
                <a:solidFill>
                  <a:srgbClr val="FF0000"/>
                </a:solidFill>
                <a:latin typeface="+mj-lt"/>
                <a:ea typeface="Tahoma" pitchFamily="34" charset="0"/>
                <a:cs typeface="Tahoma" pitchFamily="34" charset="0"/>
              </a:rPr>
              <a:t> (</a:t>
            </a:r>
            <a:r>
              <a:rPr lang="tr-TR" sz="2400" b="1" dirty="0" err="1">
                <a:solidFill>
                  <a:srgbClr val="FF0000"/>
                </a:solidFill>
                <a:latin typeface="+mj-lt"/>
                <a:ea typeface="Tahoma" pitchFamily="34" charset="0"/>
                <a:cs typeface="Tahoma" pitchFamily="34" charset="0"/>
              </a:rPr>
              <a:t>Local</a:t>
            </a:r>
            <a:r>
              <a:rPr lang="tr-TR" sz="2400" b="1" dirty="0">
                <a:solidFill>
                  <a:srgbClr val="FF0000"/>
                </a:solidFill>
                <a:latin typeface="+mj-lt"/>
                <a:ea typeface="Tahoma" pitchFamily="34" charset="0"/>
                <a:cs typeface="Tahoma" pitchFamily="34" charset="0"/>
              </a:rPr>
              <a:t> Content </a:t>
            </a:r>
            <a:r>
              <a:rPr lang="tr-TR" sz="2400" b="1" dirty="0" err="1" smtClean="0">
                <a:solidFill>
                  <a:srgbClr val="FF0000"/>
                </a:solidFill>
                <a:latin typeface="+mj-lt"/>
                <a:ea typeface="Tahoma" pitchFamily="34" charset="0"/>
                <a:cs typeface="Tahoma" pitchFamily="34" charset="0"/>
              </a:rPr>
              <a:t>Requirements</a:t>
            </a:r>
            <a:r>
              <a:rPr lang="tr-TR" sz="2400" b="1" dirty="0" smtClean="0">
                <a:solidFill>
                  <a:srgbClr val="FF0000"/>
                </a:solidFill>
                <a:latin typeface="+mj-lt"/>
                <a:ea typeface="Tahoma" pitchFamily="34" charset="0"/>
                <a:cs typeface="Tahoma" pitchFamily="34" charset="0"/>
              </a:rPr>
              <a:t>)</a:t>
            </a:r>
          </a:p>
          <a:p>
            <a:pPr marL="628650" lvl="0" indent="-628650" algn="just" fontAlgn="auto">
              <a:lnSpc>
                <a:spcPct val="150000"/>
              </a:lnSpc>
              <a:spcBef>
                <a:spcPts val="0"/>
              </a:spcBef>
              <a:spcAft>
                <a:spcPts val="0"/>
              </a:spcAft>
            </a:pPr>
            <a:r>
              <a:rPr lang="tr-TR" sz="2400" b="0" dirty="0">
                <a:solidFill>
                  <a:srgbClr val="FF0000"/>
                </a:solidFill>
                <a:latin typeface="+mj-lt"/>
                <a:ea typeface="Tahoma" pitchFamily="34" charset="0"/>
                <a:cs typeface="Tahoma" pitchFamily="34" charset="0"/>
              </a:rPr>
              <a:t>	</a:t>
            </a:r>
            <a:r>
              <a:rPr lang="tr-TR" sz="2400" b="0" dirty="0" smtClean="0">
                <a:solidFill>
                  <a:prstClr val="black"/>
                </a:solidFill>
                <a:latin typeface="+mj-lt"/>
                <a:ea typeface="Tahoma" pitchFamily="34" charset="0"/>
                <a:cs typeface="Tahoma" pitchFamily="34" charset="0"/>
              </a:rPr>
              <a:t>Çıkartılan </a:t>
            </a:r>
            <a:r>
              <a:rPr lang="tr-TR" sz="2400" b="0" dirty="0">
                <a:solidFill>
                  <a:prstClr val="black"/>
                </a:solidFill>
                <a:latin typeface="+mj-lt"/>
                <a:ea typeface="Tahoma" pitchFamily="34" charset="0"/>
                <a:cs typeface="Tahoma" pitchFamily="34" charset="0"/>
              </a:rPr>
              <a:t>yasalarla</a:t>
            </a:r>
            <a:r>
              <a:rPr lang="en-AU" sz="2400" b="0" dirty="0">
                <a:solidFill>
                  <a:prstClr val="black"/>
                </a:solidFill>
                <a:latin typeface="+mj-lt"/>
                <a:ea typeface="Tahoma" pitchFamily="34" charset="0"/>
                <a:cs typeface="Tahoma" pitchFamily="34" charset="0"/>
              </a:rPr>
              <a:t>, </a:t>
            </a:r>
            <a:r>
              <a:rPr lang="en-AU" sz="2400" b="0" dirty="0" err="1">
                <a:solidFill>
                  <a:prstClr val="black"/>
                </a:solidFill>
                <a:latin typeface="+mj-lt"/>
                <a:ea typeface="Tahoma" pitchFamily="34" charset="0"/>
                <a:cs typeface="Tahoma" pitchFamily="34" charset="0"/>
              </a:rPr>
              <a:t>kamu</a:t>
            </a:r>
            <a:r>
              <a:rPr lang="en-AU" sz="2400" b="0" dirty="0">
                <a:solidFill>
                  <a:prstClr val="black"/>
                </a:solidFill>
                <a:latin typeface="+mj-lt"/>
                <a:ea typeface="Tahoma" pitchFamily="34" charset="0"/>
                <a:cs typeface="Tahoma" pitchFamily="34" charset="0"/>
              </a:rPr>
              <a:t> </a:t>
            </a:r>
            <a:r>
              <a:rPr lang="tr-TR" sz="2400" b="0" dirty="0">
                <a:solidFill>
                  <a:prstClr val="black"/>
                </a:solidFill>
                <a:latin typeface="+mj-lt"/>
                <a:ea typeface="Tahoma" pitchFamily="34" charset="0"/>
                <a:cs typeface="Tahoma" pitchFamily="34" charset="0"/>
              </a:rPr>
              <a:t>kurumları ve yerel yönetimlerin satın alacakları mallarda belli miktar veya değerde yerli katkı bulunması zorunluluğu getirilir. (Örneğin bir otobüsün %75 inin yerli parçalardan imal edilmiş olması veya değerinin %75inin yerli üretim olması</a:t>
            </a:r>
            <a:r>
              <a:rPr lang="tr-TR" sz="2400" b="0" dirty="0" smtClean="0">
                <a:solidFill>
                  <a:prstClr val="black"/>
                </a:solidFill>
                <a:latin typeface="+mj-lt"/>
                <a:ea typeface="Tahoma" pitchFamily="34" charset="0"/>
                <a:cs typeface="Tahoma" pitchFamily="34" charset="0"/>
              </a:rPr>
              <a:t>). Böylece </a:t>
            </a:r>
            <a:r>
              <a:rPr lang="tr-TR" sz="2400" b="0" dirty="0">
                <a:solidFill>
                  <a:prstClr val="black"/>
                </a:solidFill>
                <a:latin typeface="+mj-lt"/>
                <a:ea typeface="Tahoma" pitchFamily="34" charset="0"/>
                <a:cs typeface="Tahoma" pitchFamily="34" charset="0"/>
              </a:rPr>
              <a:t>yasa kapsamındaki kurumların ithal mal kullanması engellenmiş olur. </a:t>
            </a:r>
            <a:r>
              <a:rPr lang="tr-TR" sz="2400" b="0" dirty="0" smtClean="0">
                <a:solidFill>
                  <a:prstClr val="black"/>
                </a:solidFill>
                <a:latin typeface="+mj-lt"/>
                <a:ea typeface="Tahoma" pitchFamily="34" charset="0"/>
                <a:cs typeface="Tahoma" pitchFamily="34" charset="0"/>
              </a:rPr>
              <a:t> Örneğin </a:t>
            </a:r>
            <a:r>
              <a:rPr lang="tr-TR" sz="2400" b="0" dirty="0">
                <a:solidFill>
                  <a:prstClr val="black"/>
                </a:solidFill>
                <a:latin typeface="+mj-lt"/>
                <a:ea typeface="Tahoma" pitchFamily="34" charset="0"/>
                <a:cs typeface="Tahoma" pitchFamily="34" charset="0"/>
              </a:rPr>
              <a:t>ABD’de “Buy </a:t>
            </a:r>
            <a:r>
              <a:rPr lang="tr-TR" sz="2400" b="0" dirty="0" err="1">
                <a:solidFill>
                  <a:prstClr val="black"/>
                </a:solidFill>
                <a:latin typeface="+mj-lt"/>
                <a:ea typeface="Tahoma" pitchFamily="34" charset="0"/>
                <a:cs typeface="Tahoma" pitchFamily="34" charset="0"/>
              </a:rPr>
              <a:t>America</a:t>
            </a:r>
            <a:r>
              <a:rPr lang="tr-TR" sz="2400" b="0" dirty="0">
                <a:solidFill>
                  <a:prstClr val="black"/>
                </a:solidFill>
                <a:latin typeface="+mj-lt"/>
                <a:ea typeface="Tahoma" pitchFamily="34" charset="0"/>
                <a:cs typeface="Tahoma" pitchFamily="34" charset="0"/>
              </a:rPr>
              <a:t> </a:t>
            </a:r>
            <a:r>
              <a:rPr lang="tr-TR" sz="2400" b="0" dirty="0" err="1">
                <a:solidFill>
                  <a:prstClr val="black"/>
                </a:solidFill>
                <a:latin typeface="+mj-lt"/>
                <a:ea typeface="Tahoma" pitchFamily="34" charset="0"/>
                <a:cs typeface="Tahoma" pitchFamily="34" charset="0"/>
              </a:rPr>
              <a:t>Act</a:t>
            </a:r>
            <a:r>
              <a:rPr lang="tr-TR" sz="2400" b="0" dirty="0">
                <a:solidFill>
                  <a:prstClr val="black"/>
                </a:solidFill>
                <a:latin typeface="+mj-lt"/>
                <a:ea typeface="Tahoma" pitchFamily="34" charset="0"/>
                <a:cs typeface="Tahoma" pitchFamily="34" charset="0"/>
              </a:rPr>
              <a:t>” kamu kurumlarını Amerikan malı satın almaya zorunlu kılmaktadır. Bu yasanın tarifine göre bir malın Amerikan malı sayılabilmesi için en az %51 yerli katkı bulunması </a:t>
            </a:r>
            <a:r>
              <a:rPr lang="tr-TR" sz="2400" b="0" dirty="0" smtClean="0">
                <a:solidFill>
                  <a:prstClr val="black"/>
                </a:solidFill>
                <a:latin typeface="+mj-lt"/>
                <a:ea typeface="Tahoma" pitchFamily="34" charset="0"/>
                <a:cs typeface="Tahoma" pitchFamily="34" charset="0"/>
              </a:rPr>
              <a:t>gerekmektedir. Bu </a:t>
            </a:r>
            <a:r>
              <a:rPr lang="tr-TR" sz="2400" b="0" dirty="0">
                <a:solidFill>
                  <a:prstClr val="black"/>
                </a:solidFill>
                <a:latin typeface="+mj-lt"/>
                <a:ea typeface="Tahoma" pitchFamily="34" charset="0"/>
                <a:cs typeface="Tahoma" pitchFamily="34" charset="0"/>
              </a:rPr>
              <a:t>düzenlemeler çoğu zaman dış ticareti engelleyen </a:t>
            </a:r>
            <a:r>
              <a:rPr lang="tr-TR" sz="2400" b="0" dirty="0">
                <a:solidFill>
                  <a:srgbClr val="FF0000"/>
                </a:solidFill>
                <a:latin typeface="+mj-lt"/>
                <a:ea typeface="Tahoma" pitchFamily="34" charset="0"/>
                <a:cs typeface="Tahoma" pitchFamily="34" charset="0"/>
              </a:rPr>
              <a:t>görünmez engeller </a:t>
            </a:r>
            <a:r>
              <a:rPr lang="tr-TR" sz="2400" b="0" dirty="0">
                <a:solidFill>
                  <a:prstClr val="black"/>
                </a:solidFill>
                <a:latin typeface="+mj-lt"/>
                <a:ea typeface="Tahoma" pitchFamily="34" charset="0"/>
                <a:cs typeface="Tahoma" pitchFamily="34" charset="0"/>
              </a:rPr>
              <a:t>olarak adlandırılmaktadır. </a:t>
            </a:r>
          </a:p>
        </p:txBody>
      </p:sp>
    </p:spTree>
    <p:extLst>
      <p:ext uri="{BB962C8B-B14F-4D97-AF65-F5344CB8AC3E}">
        <p14:creationId xmlns:p14="http://schemas.microsoft.com/office/powerpoint/2010/main" val="6044038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646" y="1102656"/>
            <a:ext cx="10628026" cy="4154984"/>
          </a:xfrm>
          <a:prstGeom prst="rect">
            <a:avLst/>
          </a:prstGeom>
        </p:spPr>
        <p:txBody>
          <a:bodyPr wrap="square">
            <a:spAutoFit/>
          </a:bodyPr>
          <a:lstStyle/>
          <a:p>
            <a:pPr algn="just"/>
            <a:r>
              <a:rPr lang="tr-TR" sz="2400" b="1" dirty="0">
                <a:latin typeface="+mj-lt"/>
              </a:rPr>
              <a:t>Görünmez Engeller </a:t>
            </a:r>
            <a:endParaRPr lang="tr-TR" sz="2400" b="1" dirty="0" smtClean="0">
              <a:latin typeface="+mj-lt"/>
            </a:endParaRPr>
          </a:p>
          <a:p>
            <a:pPr algn="just"/>
            <a:endParaRPr lang="tr-TR" sz="2400" b="1" dirty="0" smtClean="0">
              <a:latin typeface="+mj-lt"/>
            </a:endParaRPr>
          </a:p>
          <a:p>
            <a:pPr marL="342900" indent="-342900" algn="just">
              <a:buFont typeface="Arial" charset="0"/>
              <a:buChar char="•"/>
            </a:pPr>
            <a:r>
              <a:rPr lang="tr-TR" sz="2400" dirty="0" smtClean="0">
                <a:latin typeface="+mj-lt"/>
              </a:rPr>
              <a:t>Küreselleşme </a:t>
            </a:r>
            <a:r>
              <a:rPr lang="tr-TR" sz="2400" dirty="0">
                <a:latin typeface="+mj-lt"/>
              </a:rPr>
              <a:t>ile birlikte ülkeler arasındaki ilişkiler, günümüz koşullarında uluslararası ilişkilerle paralel bir seyir izlemektedir. Bu bağlamda dış ticaret konusunda ülkeler, ulusal düzenlemeler yaparken mutlaka uluslararası mali ve ekonomik kuruluşları ve diğer ülkelerle yapmış oldukları anlaşmaları dikkate almak zorundadırlar. </a:t>
            </a:r>
            <a:endParaRPr lang="tr-TR" sz="2400" dirty="0" smtClean="0">
              <a:latin typeface="+mj-lt"/>
            </a:endParaRPr>
          </a:p>
          <a:p>
            <a:pPr marL="342900" indent="-342900" algn="just">
              <a:buFont typeface="Arial" charset="0"/>
              <a:buChar char="•"/>
            </a:pPr>
            <a:r>
              <a:rPr lang="tr-TR" sz="2400" dirty="0" smtClean="0">
                <a:latin typeface="+mj-lt"/>
              </a:rPr>
              <a:t>Nitekim </a:t>
            </a:r>
            <a:r>
              <a:rPr lang="tr-TR" sz="2400" dirty="0">
                <a:latin typeface="+mj-lt"/>
              </a:rPr>
              <a:t>uluslararası anlaşmalar, kanunlar düzeyinde hukuki norm olarak değerlendirilir. Bu durumda ülkeler, gerek diğer ülkelerle yapmış oldukları anlaşmalarca gerekse de üye veya taraf oldukları uluslararası kuruluşlarca dış ticareti serbestleştirme taahhütlerinde bulunmuşlardır. </a:t>
            </a:r>
          </a:p>
        </p:txBody>
      </p:sp>
    </p:spTree>
    <p:extLst>
      <p:ext uri="{BB962C8B-B14F-4D97-AF65-F5344CB8AC3E}">
        <p14:creationId xmlns:p14="http://schemas.microsoft.com/office/powerpoint/2010/main" val="19230758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9665" y="1859340"/>
            <a:ext cx="10717967" cy="2677656"/>
          </a:xfrm>
          <a:prstGeom prst="rect">
            <a:avLst/>
          </a:prstGeom>
        </p:spPr>
        <p:txBody>
          <a:bodyPr wrap="square">
            <a:spAutoFit/>
          </a:bodyPr>
          <a:lstStyle/>
          <a:p>
            <a:pPr marL="342900" indent="-342900" algn="just">
              <a:buFont typeface="Arial" charset="0"/>
              <a:buChar char="•"/>
            </a:pPr>
            <a:r>
              <a:rPr lang="tr-TR" sz="2400" dirty="0" smtClean="0">
                <a:latin typeface="+mj-lt"/>
              </a:rPr>
              <a:t>Tarifeler </a:t>
            </a:r>
            <a:r>
              <a:rPr lang="tr-TR" sz="2400" dirty="0">
                <a:latin typeface="+mj-lt"/>
              </a:rPr>
              <a:t>ve Ticaret Genel Anlaşması (GATT), Dünya Ticaret Örgütü -WTO (1995’den itibaren </a:t>
            </a:r>
            <a:r>
              <a:rPr lang="tr-TR" sz="2400" dirty="0" err="1">
                <a:latin typeface="+mj-lt"/>
              </a:rPr>
              <a:t>GATT’ın</a:t>
            </a:r>
            <a:r>
              <a:rPr lang="tr-TR" sz="2400" dirty="0">
                <a:latin typeface="+mj-lt"/>
              </a:rPr>
              <a:t> devamı niteliğindedir), bu kuruluşların başında gelmektedir. </a:t>
            </a:r>
            <a:endParaRPr lang="tr-TR" sz="2400" dirty="0" smtClean="0">
              <a:latin typeface="+mj-lt"/>
            </a:endParaRPr>
          </a:p>
          <a:p>
            <a:pPr marL="342900" indent="-342900" algn="just">
              <a:buFont typeface="Arial" charset="0"/>
              <a:buChar char="•"/>
            </a:pPr>
            <a:r>
              <a:rPr lang="tr-TR" sz="2400" dirty="0" smtClean="0">
                <a:latin typeface="+mj-lt"/>
              </a:rPr>
              <a:t>Ülkelerin </a:t>
            </a:r>
            <a:r>
              <a:rPr lang="tr-TR" sz="2400" dirty="0">
                <a:latin typeface="+mj-lt"/>
              </a:rPr>
              <a:t>bu taahhütler yüzünden tarife ve miktar kısıtlamalarına gidemedikleri durumda dış ticareti (ithalat) kısıtlamak amacıyla ithal edilen mallara yönelik kalite, sağlık, güvenlik ve çevre gibi standartlar getirerek söz konusu kurumlara ve anlaşmalara görünmeden (yasal yükümlülükleri ihlal etmeden) ithalatı caydırmalarına görünmez engeller denilmektedir. </a:t>
            </a:r>
          </a:p>
        </p:txBody>
      </p:sp>
    </p:spTree>
    <p:extLst>
      <p:ext uri="{BB962C8B-B14F-4D97-AF65-F5344CB8AC3E}">
        <p14:creationId xmlns:p14="http://schemas.microsoft.com/office/powerpoint/2010/main" val="736982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739657" y="1313955"/>
            <a:ext cx="10274300" cy="5206765"/>
          </a:xfrm>
          <a:noFill/>
        </p:spPr>
        <p:txBody>
          <a:bodyPr>
            <a:noAutofit/>
          </a:bodyPr>
          <a:lstStyle/>
          <a:p>
            <a:pPr eaLnBrk="1" hangingPunct="1">
              <a:lnSpc>
                <a:spcPct val="80000"/>
              </a:lnSpc>
            </a:pPr>
            <a:r>
              <a:rPr lang="tr-TR" sz="2400" dirty="0" smtClean="0">
                <a:latin typeface="+mj-lt"/>
                <a:ea typeface="Tahoma" pitchFamily="34" charset="0"/>
                <a:cs typeface="Tahoma" pitchFamily="34" charset="0"/>
              </a:rPr>
              <a:t>Devlet dış ticarete ithalatın kısıtlanması amacının dışında ihracatın özendirilmesi amacıyla da müdahale edebilir. Bu nedenle</a:t>
            </a:r>
          </a:p>
          <a:p>
            <a:pPr lvl="1" eaLnBrk="1" hangingPunct="1">
              <a:lnSpc>
                <a:spcPct val="80000"/>
              </a:lnSpc>
            </a:pPr>
            <a:r>
              <a:rPr lang="tr-TR" sz="2400" i="1" dirty="0" smtClean="0">
                <a:latin typeface="+mj-lt"/>
                <a:ea typeface="Tahoma" pitchFamily="34" charset="0"/>
                <a:cs typeface="Tahoma" pitchFamily="34" charset="0"/>
              </a:rPr>
              <a:t>Vergi iadesi</a:t>
            </a:r>
          </a:p>
          <a:p>
            <a:pPr lvl="1" eaLnBrk="1" hangingPunct="1">
              <a:lnSpc>
                <a:spcPct val="80000"/>
              </a:lnSpc>
            </a:pPr>
            <a:r>
              <a:rPr lang="tr-TR" sz="2400" i="1" dirty="0" smtClean="0">
                <a:latin typeface="+mj-lt"/>
                <a:ea typeface="Tahoma" pitchFamily="34" charset="0"/>
                <a:cs typeface="Tahoma" pitchFamily="34" charset="0"/>
              </a:rPr>
              <a:t>Dolaysız prim ödemesi</a:t>
            </a:r>
          </a:p>
          <a:p>
            <a:pPr lvl="1" eaLnBrk="1" hangingPunct="1">
              <a:lnSpc>
                <a:spcPct val="80000"/>
              </a:lnSpc>
            </a:pPr>
            <a:r>
              <a:rPr lang="tr-TR" sz="2400" i="1" dirty="0" smtClean="0">
                <a:latin typeface="+mj-lt"/>
                <a:ea typeface="Tahoma" pitchFamily="34" charset="0"/>
                <a:cs typeface="Tahoma" pitchFamily="34" charset="0"/>
              </a:rPr>
              <a:t>İhracat kesimine düşük faizli kredi</a:t>
            </a:r>
          </a:p>
          <a:p>
            <a:pPr lvl="1" eaLnBrk="1" hangingPunct="1">
              <a:lnSpc>
                <a:spcPct val="80000"/>
              </a:lnSpc>
            </a:pPr>
            <a:r>
              <a:rPr lang="tr-TR" sz="2400" i="1" dirty="0" smtClean="0">
                <a:latin typeface="+mj-lt"/>
                <a:ea typeface="Tahoma" pitchFamily="34" charset="0"/>
                <a:cs typeface="Tahoma" pitchFamily="34" charset="0"/>
              </a:rPr>
              <a:t>Malın ithalatını yapacak firmalara düşük faizli kredi verilmesi</a:t>
            </a:r>
          </a:p>
          <a:p>
            <a:pPr lvl="1" eaLnBrk="1" hangingPunct="1">
              <a:lnSpc>
                <a:spcPct val="80000"/>
              </a:lnSpc>
            </a:pPr>
            <a:r>
              <a:rPr lang="tr-TR" sz="2400" i="1" dirty="0" smtClean="0">
                <a:latin typeface="+mj-lt"/>
                <a:ea typeface="Tahoma" pitchFamily="34" charset="0"/>
                <a:cs typeface="Tahoma" pitchFamily="34" charset="0"/>
              </a:rPr>
              <a:t>İhracat kesimine ucuz girdi sağlanması</a:t>
            </a:r>
          </a:p>
          <a:p>
            <a:pPr eaLnBrk="1" hangingPunct="1">
              <a:lnSpc>
                <a:spcPct val="80000"/>
              </a:lnSpc>
              <a:buFont typeface="Wingdings" pitchFamily="2" charset="2"/>
              <a:buNone/>
            </a:pPr>
            <a:r>
              <a:rPr lang="tr-TR" sz="2400" dirty="0" smtClean="0">
                <a:latin typeface="+mj-lt"/>
                <a:ea typeface="Tahoma" pitchFamily="34" charset="0"/>
                <a:cs typeface="Tahoma" pitchFamily="34" charset="0"/>
              </a:rPr>
              <a:t>gibi yöntemlere başvurur.</a:t>
            </a:r>
          </a:p>
          <a:p>
            <a:pPr eaLnBrk="1" hangingPunct="1">
              <a:lnSpc>
                <a:spcPct val="80000"/>
              </a:lnSpc>
              <a:buFont typeface="Wingdings" pitchFamily="2" charset="2"/>
              <a:buNone/>
            </a:pPr>
            <a:endParaRPr lang="tr-TR" sz="2400" dirty="0" smtClean="0">
              <a:latin typeface="+mj-lt"/>
              <a:ea typeface="Tahoma" pitchFamily="34" charset="0"/>
              <a:cs typeface="Tahoma" pitchFamily="34" charset="0"/>
            </a:endParaRPr>
          </a:p>
          <a:p>
            <a:pPr eaLnBrk="1" hangingPunct="1">
              <a:lnSpc>
                <a:spcPct val="80000"/>
              </a:lnSpc>
            </a:pPr>
            <a:r>
              <a:rPr lang="tr-TR" sz="2400" dirty="0" smtClean="0">
                <a:latin typeface="+mj-lt"/>
                <a:ea typeface="Tahoma" pitchFamily="34" charset="0"/>
                <a:cs typeface="Tahoma" pitchFamily="34" charset="0"/>
              </a:rPr>
              <a:t> İhracat sübvansiyonlarının döviz gelirleri üzerine birbirine ters iki etkisi vardır.</a:t>
            </a:r>
          </a:p>
          <a:p>
            <a:pPr lvl="1" eaLnBrk="1" hangingPunct="1">
              <a:lnSpc>
                <a:spcPct val="80000"/>
              </a:lnSpc>
            </a:pPr>
            <a:r>
              <a:rPr lang="tr-TR" sz="2400" i="1" dirty="0" smtClean="0">
                <a:latin typeface="+mj-lt"/>
                <a:ea typeface="Tahoma" pitchFamily="34" charset="0"/>
                <a:cs typeface="Tahoma" pitchFamily="34" charset="0"/>
              </a:rPr>
              <a:t>Sübvansiyonlar ihracat ürünlerini yabancı para cinsinden ucuzlatması ve ticaret hadlerinin ülke aleyhine dönmesi</a:t>
            </a:r>
          </a:p>
          <a:p>
            <a:pPr lvl="1" eaLnBrk="1" hangingPunct="1">
              <a:lnSpc>
                <a:spcPct val="80000"/>
              </a:lnSpc>
            </a:pPr>
            <a:r>
              <a:rPr lang="tr-TR" sz="2400" i="1" dirty="0" smtClean="0">
                <a:latin typeface="+mj-lt"/>
                <a:ea typeface="Tahoma" pitchFamily="34" charset="0"/>
                <a:cs typeface="Tahoma" pitchFamily="34" charset="0"/>
              </a:rPr>
              <a:t>İhraç mallarının talep esnekliğinin yüksek olması durumunda ise ülkenin toplam döviz gelirlerinin artması</a:t>
            </a:r>
          </a:p>
        </p:txBody>
      </p:sp>
      <p:sp>
        <p:nvSpPr>
          <p:cNvPr id="17411" name="Rectangle 2"/>
          <p:cNvSpPr>
            <a:spLocks noChangeArrowheads="1"/>
          </p:cNvSpPr>
          <p:nvPr/>
        </p:nvSpPr>
        <p:spPr bwMode="auto">
          <a:xfrm>
            <a:off x="623240" y="188550"/>
            <a:ext cx="10390717" cy="87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400" b="1" dirty="0">
                <a:solidFill>
                  <a:schemeClr val="tx2"/>
                </a:solidFill>
              </a:rPr>
              <a:t>III- SÜBVANSİYONLAR</a:t>
            </a:r>
            <a:br>
              <a:rPr lang="tr-TR" sz="2400" b="1" dirty="0">
                <a:solidFill>
                  <a:schemeClr val="tx2"/>
                </a:solidFill>
              </a:rPr>
            </a:br>
            <a:r>
              <a:rPr lang="tr-TR" sz="2400" b="1" dirty="0">
                <a:solidFill>
                  <a:schemeClr val="tx2"/>
                </a:solidFill>
              </a:rPr>
              <a:t>III.1- İhracat Sübvansiyonları</a:t>
            </a:r>
          </a:p>
        </p:txBody>
      </p:sp>
    </p:spTree>
    <p:extLst>
      <p:ext uri="{BB962C8B-B14F-4D97-AF65-F5344CB8AC3E}">
        <p14:creationId xmlns:p14="http://schemas.microsoft.com/office/powerpoint/2010/main" val="42843991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4368801" y="2420939"/>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18436" name="Text Box 4"/>
          <p:cNvSpPr txBox="1">
            <a:spLocks noChangeArrowheads="1"/>
          </p:cNvSpPr>
          <p:nvPr/>
        </p:nvSpPr>
        <p:spPr bwMode="auto">
          <a:xfrm>
            <a:off x="719667" y="3365500"/>
            <a:ext cx="6709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a:t>
            </a:r>
            <a:r>
              <a:rPr lang="tr-TR" sz="900"/>
              <a:t>0</a:t>
            </a:r>
          </a:p>
        </p:txBody>
      </p:sp>
      <p:sp>
        <p:nvSpPr>
          <p:cNvPr id="18437" name="Text Box 7"/>
          <p:cNvSpPr txBox="1">
            <a:spLocks noChangeArrowheads="1"/>
          </p:cNvSpPr>
          <p:nvPr/>
        </p:nvSpPr>
        <p:spPr bwMode="auto">
          <a:xfrm>
            <a:off x="719667" y="3789363"/>
            <a:ext cx="9609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P1</a:t>
            </a:r>
          </a:p>
        </p:txBody>
      </p:sp>
      <p:sp>
        <p:nvSpPr>
          <p:cNvPr id="18438" name="Line 8"/>
          <p:cNvSpPr>
            <a:spLocks noChangeShapeType="1"/>
          </p:cNvSpPr>
          <p:nvPr/>
        </p:nvSpPr>
        <p:spPr bwMode="auto">
          <a:xfrm>
            <a:off x="1204384" y="5813425"/>
            <a:ext cx="5501216"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439" name="Line 9"/>
          <p:cNvSpPr>
            <a:spLocks noChangeShapeType="1"/>
          </p:cNvSpPr>
          <p:nvPr/>
        </p:nvSpPr>
        <p:spPr bwMode="auto">
          <a:xfrm flipV="1">
            <a:off x="1204385" y="2128839"/>
            <a:ext cx="2116"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440" name="Text Box 10"/>
          <p:cNvSpPr txBox="1">
            <a:spLocks noChangeArrowheads="1"/>
          </p:cNvSpPr>
          <p:nvPr/>
        </p:nvSpPr>
        <p:spPr bwMode="auto">
          <a:xfrm>
            <a:off x="5039784" y="5876925"/>
            <a:ext cx="172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Dolar Miktarı</a:t>
            </a:r>
          </a:p>
        </p:txBody>
      </p:sp>
      <p:sp>
        <p:nvSpPr>
          <p:cNvPr id="18441" name="Text Box 11"/>
          <p:cNvSpPr txBox="1">
            <a:spLocks noChangeArrowheads="1"/>
          </p:cNvSpPr>
          <p:nvPr/>
        </p:nvSpPr>
        <p:spPr bwMode="auto">
          <a:xfrm>
            <a:off x="-6350" y="2128839"/>
            <a:ext cx="15218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Fiyat</a:t>
            </a:r>
          </a:p>
        </p:txBody>
      </p:sp>
      <p:sp>
        <p:nvSpPr>
          <p:cNvPr id="18442" name="Line 13"/>
          <p:cNvSpPr>
            <a:spLocks noChangeShapeType="1"/>
          </p:cNvSpPr>
          <p:nvPr/>
        </p:nvSpPr>
        <p:spPr bwMode="auto">
          <a:xfrm>
            <a:off x="2063751" y="2924176"/>
            <a:ext cx="3361267" cy="1584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443" name="Text Box 14"/>
          <p:cNvSpPr txBox="1">
            <a:spLocks noChangeArrowheads="1"/>
          </p:cNvSpPr>
          <p:nvPr/>
        </p:nvSpPr>
        <p:spPr bwMode="auto">
          <a:xfrm>
            <a:off x="1007534" y="6308725"/>
            <a:ext cx="55689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400" b="0"/>
              <a:t>Grafik 5: İhracat Sübvansiyonları</a:t>
            </a:r>
          </a:p>
        </p:txBody>
      </p:sp>
      <p:sp>
        <p:nvSpPr>
          <p:cNvPr id="18444" name="Text Box 15"/>
          <p:cNvSpPr txBox="1">
            <a:spLocks noChangeArrowheads="1"/>
          </p:cNvSpPr>
          <p:nvPr/>
        </p:nvSpPr>
        <p:spPr bwMode="auto">
          <a:xfrm>
            <a:off x="3124200" y="3213100"/>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E</a:t>
            </a:r>
          </a:p>
        </p:txBody>
      </p:sp>
      <p:sp>
        <p:nvSpPr>
          <p:cNvPr id="18445" name="Text Box 16"/>
          <p:cNvSpPr txBox="1">
            <a:spLocks noChangeArrowheads="1"/>
          </p:cNvSpPr>
          <p:nvPr/>
        </p:nvSpPr>
        <p:spPr bwMode="auto">
          <a:xfrm>
            <a:off x="5422900" y="4508500"/>
            <a:ext cx="4931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18446" name="Text Box 22"/>
          <p:cNvSpPr txBox="1">
            <a:spLocks noChangeArrowheads="1"/>
          </p:cNvSpPr>
          <p:nvPr/>
        </p:nvSpPr>
        <p:spPr bwMode="auto">
          <a:xfrm>
            <a:off x="4068233" y="580548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N</a:t>
            </a:r>
          </a:p>
        </p:txBody>
      </p:sp>
      <p:sp>
        <p:nvSpPr>
          <p:cNvPr id="18447" name="Text Box 23"/>
          <p:cNvSpPr txBox="1">
            <a:spLocks noChangeArrowheads="1"/>
          </p:cNvSpPr>
          <p:nvPr/>
        </p:nvSpPr>
        <p:spPr bwMode="auto">
          <a:xfrm>
            <a:off x="3124200" y="5805489"/>
            <a:ext cx="493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M</a:t>
            </a:r>
          </a:p>
        </p:txBody>
      </p:sp>
      <p:sp>
        <p:nvSpPr>
          <p:cNvPr id="18448" name="Rectangle 24"/>
          <p:cNvSpPr>
            <a:spLocks noChangeArrowheads="1"/>
          </p:cNvSpPr>
          <p:nvPr/>
        </p:nvSpPr>
        <p:spPr bwMode="auto">
          <a:xfrm>
            <a:off x="7344833" y="2133601"/>
            <a:ext cx="4607984"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tr-TR" sz="2000">
                <a:latin typeface="Times New Roman" pitchFamily="18" charset="0"/>
                <a:cs typeface="Times New Roman" pitchFamily="18" charset="0"/>
              </a:rPr>
              <a:t>Türkiye’nin ABD’ye olan tekstil ihracatını ele alalım. Dolar fiyatları karşısında Türkiye’nin tekstil arz eğrisi SS, ABD’nin tekstil talebi DD olsun.</a:t>
            </a:r>
          </a:p>
          <a:p>
            <a:pPr algn="l"/>
            <a:endParaRPr lang="tr-TR" sz="2000">
              <a:latin typeface="Times New Roman" pitchFamily="18" charset="0"/>
              <a:cs typeface="Times New Roman" pitchFamily="18" charset="0"/>
            </a:endParaRPr>
          </a:p>
          <a:p>
            <a:pPr algn="l"/>
            <a:r>
              <a:rPr lang="tr-TR" sz="2000">
                <a:latin typeface="Times New Roman" pitchFamily="18" charset="0"/>
                <a:cs typeface="Times New Roman" pitchFamily="18" charset="0"/>
              </a:rPr>
              <a:t>Denge E noktasındadır. Türkiye </a:t>
            </a:r>
            <a:r>
              <a:rPr lang="tr-TR" sz="2000">
                <a:solidFill>
                  <a:schemeClr val="folHlink"/>
                </a:solidFill>
                <a:latin typeface="Times New Roman" pitchFamily="18" charset="0"/>
                <a:cs typeface="Times New Roman" pitchFamily="18" charset="0"/>
              </a:rPr>
              <a:t>P</a:t>
            </a:r>
            <a:r>
              <a:rPr lang="tr-TR" sz="1400">
                <a:solidFill>
                  <a:schemeClr val="folHlink"/>
                </a:solidFill>
                <a:latin typeface="Times New Roman" pitchFamily="18" charset="0"/>
                <a:cs typeface="Times New Roman" pitchFamily="18" charset="0"/>
              </a:rPr>
              <a:t>0</a:t>
            </a:r>
            <a:r>
              <a:rPr lang="tr-TR" sz="2000">
                <a:solidFill>
                  <a:schemeClr val="folHlink"/>
                </a:solidFill>
                <a:latin typeface="Times New Roman" pitchFamily="18" charset="0"/>
                <a:cs typeface="Times New Roman" pitchFamily="18" charset="0"/>
              </a:rPr>
              <a:t> fiyatından OM miktar tekstil ihraç</a:t>
            </a:r>
            <a:r>
              <a:rPr lang="tr-TR" sz="2000">
                <a:latin typeface="Times New Roman" pitchFamily="18" charset="0"/>
                <a:cs typeface="Times New Roman" pitchFamily="18" charset="0"/>
              </a:rPr>
              <a:t> eder. OP</a:t>
            </a:r>
            <a:r>
              <a:rPr lang="tr-TR" sz="1400">
                <a:latin typeface="Times New Roman" pitchFamily="18" charset="0"/>
                <a:cs typeface="Times New Roman" pitchFamily="18" charset="0"/>
              </a:rPr>
              <a:t>0</a:t>
            </a:r>
            <a:r>
              <a:rPr lang="tr-TR" sz="2000">
                <a:latin typeface="Times New Roman" pitchFamily="18" charset="0"/>
                <a:cs typeface="Times New Roman" pitchFamily="18" charset="0"/>
              </a:rPr>
              <a:t>EM alanı ölçüsünde döviz geliri elde eder.</a:t>
            </a:r>
          </a:p>
          <a:p>
            <a:pPr algn="l"/>
            <a:endParaRPr lang="tr-TR" sz="2000">
              <a:latin typeface="Times New Roman" pitchFamily="18" charset="0"/>
              <a:cs typeface="Times New Roman" pitchFamily="18" charset="0"/>
            </a:endParaRPr>
          </a:p>
          <a:p>
            <a:pPr algn="l"/>
            <a:endParaRPr lang="tr-TR" sz="1800">
              <a:solidFill>
                <a:schemeClr val="hlink"/>
              </a:solidFill>
              <a:latin typeface="Times New Roman" pitchFamily="18" charset="0"/>
              <a:cs typeface="Times New Roman" pitchFamily="18" charset="0"/>
            </a:endParaRPr>
          </a:p>
        </p:txBody>
      </p:sp>
      <p:sp>
        <p:nvSpPr>
          <p:cNvPr id="18449" name="Text Box 25"/>
          <p:cNvSpPr txBox="1">
            <a:spLocks noChangeArrowheads="1"/>
          </p:cNvSpPr>
          <p:nvPr/>
        </p:nvSpPr>
        <p:spPr bwMode="auto">
          <a:xfrm>
            <a:off x="814918"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O</a:t>
            </a:r>
          </a:p>
        </p:txBody>
      </p:sp>
      <p:sp>
        <p:nvSpPr>
          <p:cNvPr id="18450" name="Rectangle 30" descr="Koyu yukarı köşegen"/>
          <p:cNvSpPr>
            <a:spLocks noChangeArrowheads="1"/>
          </p:cNvSpPr>
          <p:nvPr/>
        </p:nvSpPr>
        <p:spPr bwMode="auto">
          <a:xfrm>
            <a:off x="1200152" y="3500438"/>
            <a:ext cx="2112433" cy="433387"/>
          </a:xfrm>
          <a:prstGeom prst="rect">
            <a:avLst/>
          </a:prstGeom>
          <a:pattFill prst="dkUpDiag">
            <a:fgClr>
              <a:srgbClr val="777777"/>
            </a:fgClr>
            <a:bgClr>
              <a:srgbClr val="FFFFFF"/>
            </a:bgClr>
          </a:pattFill>
          <a:ln w="9525" algn="ctr">
            <a:solidFill>
              <a:schemeClr val="tx1"/>
            </a:solidFill>
            <a:miter lim="800000"/>
            <a:headEnd/>
            <a:tailEnd/>
          </a:ln>
        </p:spPr>
        <p:txBody>
          <a:bodyPr rot="10800000" wrap="none" anchor="ctr"/>
          <a:lstStyle/>
          <a:p>
            <a:endParaRPr lang="tr-TR"/>
          </a:p>
        </p:txBody>
      </p:sp>
      <p:sp>
        <p:nvSpPr>
          <p:cNvPr id="18451" name="Rectangle 31" descr="Koyu aşağı köşegen"/>
          <p:cNvSpPr>
            <a:spLocks noChangeArrowheads="1"/>
          </p:cNvSpPr>
          <p:nvPr/>
        </p:nvSpPr>
        <p:spPr bwMode="auto">
          <a:xfrm>
            <a:off x="3329518" y="3933826"/>
            <a:ext cx="941916" cy="1884363"/>
          </a:xfrm>
          <a:prstGeom prst="rect">
            <a:avLst/>
          </a:prstGeom>
          <a:pattFill prst="dkDnDiag">
            <a:fgClr>
              <a:srgbClr val="FF3300"/>
            </a:fgClr>
            <a:bgClr>
              <a:srgbClr val="FFFFFF"/>
            </a:bgClr>
          </a:pattFill>
          <a:ln w="9525" algn="ctr">
            <a:solidFill>
              <a:schemeClr val="tx1"/>
            </a:solidFill>
            <a:miter lim="800000"/>
            <a:headEnd/>
            <a:tailEnd/>
          </a:ln>
        </p:spPr>
        <p:txBody>
          <a:bodyPr rot="10800000" wrap="none" anchor="ctr"/>
          <a:lstStyle/>
          <a:p>
            <a:endParaRPr lang="tr-TR"/>
          </a:p>
        </p:txBody>
      </p:sp>
      <p:sp>
        <p:nvSpPr>
          <p:cNvPr id="18452" name="Line 29"/>
          <p:cNvSpPr>
            <a:spLocks noChangeShapeType="1"/>
          </p:cNvSpPr>
          <p:nvPr/>
        </p:nvSpPr>
        <p:spPr bwMode="auto">
          <a:xfrm rot="1089205" flipV="1">
            <a:off x="3299885" y="2797175"/>
            <a:ext cx="1824567" cy="2374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453" name="Line 12"/>
          <p:cNvSpPr>
            <a:spLocks noChangeShapeType="1"/>
          </p:cNvSpPr>
          <p:nvPr/>
        </p:nvSpPr>
        <p:spPr bwMode="auto">
          <a:xfrm rot="1089205" flipV="1">
            <a:off x="2266951" y="2409825"/>
            <a:ext cx="1824567" cy="2374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454" name="Text Box 32"/>
          <p:cNvSpPr txBox="1">
            <a:spLocks noChangeArrowheads="1"/>
          </p:cNvSpPr>
          <p:nvPr/>
        </p:nvSpPr>
        <p:spPr bwMode="auto">
          <a:xfrm>
            <a:off x="1871133" y="2636839"/>
            <a:ext cx="493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18455" name="Text Box 33"/>
          <p:cNvSpPr txBox="1">
            <a:spLocks noChangeArrowheads="1"/>
          </p:cNvSpPr>
          <p:nvPr/>
        </p:nvSpPr>
        <p:spPr bwMode="auto">
          <a:xfrm>
            <a:off x="2446867" y="479742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18456" name="Text Box 34"/>
          <p:cNvSpPr txBox="1">
            <a:spLocks noChangeArrowheads="1"/>
          </p:cNvSpPr>
          <p:nvPr/>
        </p:nvSpPr>
        <p:spPr bwMode="auto">
          <a:xfrm>
            <a:off x="5422901" y="27813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18457" name="Text Box 36"/>
          <p:cNvSpPr txBox="1">
            <a:spLocks noChangeArrowheads="1"/>
          </p:cNvSpPr>
          <p:nvPr/>
        </p:nvSpPr>
        <p:spPr bwMode="auto">
          <a:xfrm>
            <a:off x="1390651" y="436562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18458" name="Text Box 37"/>
          <p:cNvSpPr txBox="1">
            <a:spLocks noChangeArrowheads="1"/>
          </p:cNvSpPr>
          <p:nvPr/>
        </p:nvSpPr>
        <p:spPr bwMode="auto">
          <a:xfrm>
            <a:off x="4078817" y="3644900"/>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F</a:t>
            </a:r>
          </a:p>
        </p:txBody>
      </p:sp>
      <p:sp>
        <p:nvSpPr>
          <p:cNvPr id="18459" name="Line 38"/>
          <p:cNvSpPr>
            <a:spLocks noChangeShapeType="1"/>
          </p:cNvSpPr>
          <p:nvPr/>
        </p:nvSpPr>
        <p:spPr bwMode="auto">
          <a:xfrm>
            <a:off x="4464051" y="2852738"/>
            <a:ext cx="670983"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8460" name="Line 39"/>
          <p:cNvSpPr>
            <a:spLocks noChangeShapeType="1"/>
          </p:cNvSpPr>
          <p:nvPr/>
        </p:nvSpPr>
        <p:spPr bwMode="auto">
          <a:xfrm>
            <a:off x="2351618" y="4292601"/>
            <a:ext cx="670983"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8461" name="Rectangle 40"/>
          <p:cNvSpPr>
            <a:spLocks noChangeArrowheads="1"/>
          </p:cNvSpPr>
          <p:nvPr/>
        </p:nvSpPr>
        <p:spPr bwMode="auto">
          <a:xfrm>
            <a:off x="1200150" y="188550"/>
            <a:ext cx="1039071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800" dirty="0">
                <a:solidFill>
                  <a:schemeClr val="tx2"/>
                </a:solidFill>
              </a:rPr>
              <a:t>III- SÜBVANSİYONLAR</a:t>
            </a:r>
            <a:br>
              <a:rPr lang="tr-TR" sz="2800" dirty="0">
                <a:solidFill>
                  <a:schemeClr val="tx2"/>
                </a:solidFill>
              </a:rPr>
            </a:br>
            <a:r>
              <a:rPr lang="tr-TR" sz="2800" dirty="0">
                <a:solidFill>
                  <a:schemeClr val="tx2"/>
                </a:solidFill>
              </a:rPr>
              <a:t>III.1- İhracat Sübvansiyonları</a:t>
            </a:r>
          </a:p>
        </p:txBody>
      </p:sp>
    </p:spTree>
    <p:extLst>
      <p:ext uri="{BB962C8B-B14F-4D97-AF65-F5344CB8AC3E}">
        <p14:creationId xmlns:p14="http://schemas.microsoft.com/office/powerpoint/2010/main" val="25061440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4368801" y="2420939"/>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19460" name="Text Box 3"/>
          <p:cNvSpPr txBox="1">
            <a:spLocks noChangeArrowheads="1"/>
          </p:cNvSpPr>
          <p:nvPr/>
        </p:nvSpPr>
        <p:spPr bwMode="auto">
          <a:xfrm>
            <a:off x="719667" y="3365500"/>
            <a:ext cx="6709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a:t>
            </a:r>
            <a:r>
              <a:rPr lang="tr-TR" sz="900"/>
              <a:t>0</a:t>
            </a:r>
          </a:p>
        </p:txBody>
      </p:sp>
      <p:sp>
        <p:nvSpPr>
          <p:cNvPr id="19461" name="Text Box 4"/>
          <p:cNvSpPr txBox="1">
            <a:spLocks noChangeArrowheads="1"/>
          </p:cNvSpPr>
          <p:nvPr/>
        </p:nvSpPr>
        <p:spPr bwMode="auto">
          <a:xfrm>
            <a:off x="719667" y="3789363"/>
            <a:ext cx="9609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a:t>
            </a:r>
            <a:r>
              <a:rPr lang="tr-TR" sz="900"/>
              <a:t>1</a:t>
            </a:r>
          </a:p>
        </p:txBody>
      </p:sp>
      <p:sp>
        <p:nvSpPr>
          <p:cNvPr id="19462" name="Line 5"/>
          <p:cNvSpPr>
            <a:spLocks noChangeShapeType="1"/>
          </p:cNvSpPr>
          <p:nvPr/>
        </p:nvSpPr>
        <p:spPr bwMode="auto">
          <a:xfrm>
            <a:off x="1204384" y="5813425"/>
            <a:ext cx="5501216"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9463" name="Line 6"/>
          <p:cNvSpPr>
            <a:spLocks noChangeShapeType="1"/>
          </p:cNvSpPr>
          <p:nvPr/>
        </p:nvSpPr>
        <p:spPr bwMode="auto">
          <a:xfrm flipV="1">
            <a:off x="1204385" y="2128839"/>
            <a:ext cx="2116"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9464" name="Text Box 7"/>
          <p:cNvSpPr txBox="1">
            <a:spLocks noChangeArrowheads="1"/>
          </p:cNvSpPr>
          <p:nvPr/>
        </p:nvSpPr>
        <p:spPr bwMode="auto">
          <a:xfrm>
            <a:off x="5039784" y="5876925"/>
            <a:ext cx="172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Dolar Miktarı</a:t>
            </a:r>
          </a:p>
        </p:txBody>
      </p:sp>
      <p:sp>
        <p:nvSpPr>
          <p:cNvPr id="19465" name="Text Box 8"/>
          <p:cNvSpPr txBox="1">
            <a:spLocks noChangeArrowheads="1"/>
          </p:cNvSpPr>
          <p:nvPr/>
        </p:nvSpPr>
        <p:spPr bwMode="auto">
          <a:xfrm>
            <a:off x="-6350" y="2128839"/>
            <a:ext cx="15218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Fiyat</a:t>
            </a:r>
          </a:p>
        </p:txBody>
      </p:sp>
      <p:sp>
        <p:nvSpPr>
          <p:cNvPr id="19466" name="Line 9"/>
          <p:cNvSpPr>
            <a:spLocks noChangeShapeType="1"/>
          </p:cNvSpPr>
          <p:nvPr/>
        </p:nvSpPr>
        <p:spPr bwMode="auto">
          <a:xfrm>
            <a:off x="2063751" y="2924176"/>
            <a:ext cx="3361267" cy="1584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467" name="Text Box 10"/>
          <p:cNvSpPr txBox="1">
            <a:spLocks noChangeArrowheads="1"/>
          </p:cNvSpPr>
          <p:nvPr/>
        </p:nvSpPr>
        <p:spPr bwMode="auto">
          <a:xfrm>
            <a:off x="1007534" y="6308725"/>
            <a:ext cx="55689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400" b="0"/>
              <a:t>Grafik 5: İhracat Sübvansiyonları</a:t>
            </a:r>
          </a:p>
        </p:txBody>
      </p:sp>
      <p:sp>
        <p:nvSpPr>
          <p:cNvPr id="19468" name="Text Box 11"/>
          <p:cNvSpPr txBox="1">
            <a:spLocks noChangeArrowheads="1"/>
          </p:cNvSpPr>
          <p:nvPr/>
        </p:nvSpPr>
        <p:spPr bwMode="auto">
          <a:xfrm>
            <a:off x="3124200" y="3213100"/>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E</a:t>
            </a:r>
          </a:p>
        </p:txBody>
      </p:sp>
      <p:sp>
        <p:nvSpPr>
          <p:cNvPr id="19469" name="Text Box 12"/>
          <p:cNvSpPr txBox="1">
            <a:spLocks noChangeArrowheads="1"/>
          </p:cNvSpPr>
          <p:nvPr/>
        </p:nvSpPr>
        <p:spPr bwMode="auto">
          <a:xfrm>
            <a:off x="5422900" y="4508500"/>
            <a:ext cx="4931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19470" name="Text Box 13"/>
          <p:cNvSpPr txBox="1">
            <a:spLocks noChangeArrowheads="1"/>
          </p:cNvSpPr>
          <p:nvPr/>
        </p:nvSpPr>
        <p:spPr bwMode="auto">
          <a:xfrm>
            <a:off x="4068233" y="580548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N</a:t>
            </a:r>
          </a:p>
        </p:txBody>
      </p:sp>
      <p:sp>
        <p:nvSpPr>
          <p:cNvPr id="19471" name="Text Box 14"/>
          <p:cNvSpPr txBox="1">
            <a:spLocks noChangeArrowheads="1"/>
          </p:cNvSpPr>
          <p:nvPr/>
        </p:nvSpPr>
        <p:spPr bwMode="auto">
          <a:xfrm>
            <a:off x="3124200" y="5805489"/>
            <a:ext cx="493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M</a:t>
            </a:r>
          </a:p>
        </p:txBody>
      </p:sp>
      <p:sp>
        <p:nvSpPr>
          <p:cNvPr id="19472" name="Rectangle 15"/>
          <p:cNvSpPr>
            <a:spLocks noChangeArrowheads="1"/>
          </p:cNvSpPr>
          <p:nvPr/>
        </p:nvSpPr>
        <p:spPr bwMode="auto">
          <a:xfrm>
            <a:off x="7173591" y="899061"/>
            <a:ext cx="460798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sz="2400" b="0" dirty="0">
                <a:latin typeface="+mj-lt"/>
                <a:cs typeface="Times New Roman" pitchFamily="18" charset="0"/>
              </a:rPr>
              <a:t>Hükümetin ihracatı özendirmek için ihracatçıya sübvansiyonlar sağlayarak tekstil arz eğrisini S’S’ biçiminde sağa kaydırdığını varsayalım. </a:t>
            </a:r>
          </a:p>
          <a:p>
            <a:pPr algn="just"/>
            <a:endParaRPr lang="tr-TR" sz="2400" b="0" dirty="0">
              <a:latin typeface="+mj-lt"/>
              <a:cs typeface="Times New Roman" pitchFamily="18" charset="0"/>
            </a:endParaRPr>
          </a:p>
          <a:p>
            <a:pPr algn="just"/>
            <a:r>
              <a:rPr lang="tr-TR" sz="2400" b="0" dirty="0">
                <a:latin typeface="+mj-lt"/>
                <a:cs typeface="Times New Roman" pitchFamily="18" charset="0"/>
              </a:rPr>
              <a:t>Sübvansiyondan sonra (bir dolar karşılığında daha fazla TL geliri elde edildiğinden) dolar cinsinden </a:t>
            </a:r>
            <a:r>
              <a:rPr lang="tr-TR" sz="2400" b="0" dirty="0">
                <a:solidFill>
                  <a:schemeClr val="folHlink"/>
                </a:solidFill>
                <a:latin typeface="+mj-lt"/>
                <a:cs typeface="Times New Roman" pitchFamily="18" charset="0"/>
              </a:rPr>
              <a:t>fiyatlar P1’e düşer. İhracat hacmi ON düzeyine çıkar ve toplam döviz geliri ONFP1 alanına eşittir.</a:t>
            </a:r>
          </a:p>
          <a:p>
            <a:pPr algn="just"/>
            <a:endParaRPr lang="tr-TR" sz="2400" dirty="0">
              <a:solidFill>
                <a:schemeClr val="folHlink"/>
              </a:solidFill>
              <a:latin typeface="+mj-lt"/>
              <a:cs typeface="Times New Roman" pitchFamily="18" charset="0"/>
            </a:endParaRPr>
          </a:p>
        </p:txBody>
      </p:sp>
      <p:sp>
        <p:nvSpPr>
          <p:cNvPr id="19473" name="Text Box 16"/>
          <p:cNvSpPr txBox="1">
            <a:spLocks noChangeArrowheads="1"/>
          </p:cNvSpPr>
          <p:nvPr/>
        </p:nvSpPr>
        <p:spPr bwMode="auto">
          <a:xfrm>
            <a:off x="814918"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O</a:t>
            </a:r>
          </a:p>
        </p:txBody>
      </p:sp>
      <p:sp>
        <p:nvSpPr>
          <p:cNvPr id="19474" name="Rectangle 17" descr="Koyu yukarı köşegen"/>
          <p:cNvSpPr>
            <a:spLocks noChangeArrowheads="1"/>
          </p:cNvSpPr>
          <p:nvPr/>
        </p:nvSpPr>
        <p:spPr bwMode="auto">
          <a:xfrm>
            <a:off x="1200152" y="3500438"/>
            <a:ext cx="2112433" cy="433387"/>
          </a:xfrm>
          <a:prstGeom prst="rect">
            <a:avLst/>
          </a:prstGeom>
          <a:pattFill prst="dkUpDiag">
            <a:fgClr>
              <a:srgbClr val="777777"/>
            </a:fgClr>
            <a:bgClr>
              <a:srgbClr val="FFFFFF"/>
            </a:bgClr>
          </a:pattFill>
          <a:ln w="9525" algn="ctr">
            <a:solidFill>
              <a:schemeClr val="tx1"/>
            </a:solidFill>
            <a:miter lim="800000"/>
            <a:headEnd/>
            <a:tailEnd/>
          </a:ln>
        </p:spPr>
        <p:txBody>
          <a:bodyPr rot="10800000" wrap="none" anchor="ctr"/>
          <a:lstStyle/>
          <a:p>
            <a:endParaRPr lang="tr-TR"/>
          </a:p>
        </p:txBody>
      </p:sp>
      <p:sp>
        <p:nvSpPr>
          <p:cNvPr id="19475" name="Rectangle 18" descr="Koyu aşağı köşegen"/>
          <p:cNvSpPr>
            <a:spLocks noChangeArrowheads="1"/>
          </p:cNvSpPr>
          <p:nvPr/>
        </p:nvSpPr>
        <p:spPr bwMode="auto">
          <a:xfrm>
            <a:off x="3329518" y="3933826"/>
            <a:ext cx="941916" cy="1884363"/>
          </a:xfrm>
          <a:prstGeom prst="rect">
            <a:avLst/>
          </a:prstGeom>
          <a:pattFill prst="dkDnDiag">
            <a:fgClr>
              <a:srgbClr val="FF3300"/>
            </a:fgClr>
            <a:bgClr>
              <a:srgbClr val="FFFFFF"/>
            </a:bgClr>
          </a:pattFill>
          <a:ln w="9525" algn="ctr">
            <a:solidFill>
              <a:schemeClr val="tx1"/>
            </a:solidFill>
            <a:miter lim="800000"/>
            <a:headEnd/>
            <a:tailEnd/>
          </a:ln>
        </p:spPr>
        <p:txBody>
          <a:bodyPr rot="10800000" wrap="none" anchor="ctr"/>
          <a:lstStyle/>
          <a:p>
            <a:endParaRPr lang="tr-TR"/>
          </a:p>
        </p:txBody>
      </p:sp>
      <p:sp>
        <p:nvSpPr>
          <p:cNvPr id="19476" name="Line 19"/>
          <p:cNvSpPr>
            <a:spLocks noChangeShapeType="1"/>
          </p:cNvSpPr>
          <p:nvPr/>
        </p:nvSpPr>
        <p:spPr bwMode="auto">
          <a:xfrm rot="1089205" flipV="1">
            <a:off x="3299885" y="2797175"/>
            <a:ext cx="1824567" cy="2374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477" name="Line 20"/>
          <p:cNvSpPr>
            <a:spLocks noChangeShapeType="1"/>
          </p:cNvSpPr>
          <p:nvPr/>
        </p:nvSpPr>
        <p:spPr bwMode="auto">
          <a:xfrm rot="1089205" flipV="1">
            <a:off x="2266951" y="2409825"/>
            <a:ext cx="1824567" cy="2374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478" name="Text Box 21"/>
          <p:cNvSpPr txBox="1">
            <a:spLocks noChangeArrowheads="1"/>
          </p:cNvSpPr>
          <p:nvPr/>
        </p:nvSpPr>
        <p:spPr bwMode="auto">
          <a:xfrm>
            <a:off x="1871133" y="2636839"/>
            <a:ext cx="493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19479" name="Text Box 22"/>
          <p:cNvSpPr txBox="1">
            <a:spLocks noChangeArrowheads="1"/>
          </p:cNvSpPr>
          <p:nvPr/>
        </p:nvSpPr>
        <p:spPr bwMode="auto">
          <a:xfrm>
            <a:off x="2446867" y="479742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19480" name="Text Box 23"/>
          <p:cNvSpPr txBox="1">
            <a:spLocks noChangeArrowheads="1"/>
          </p:cNvSpPr>
          <p:nvPr/>
        </p:nvSpPr>
        <p:spPr bwMode="auto">
          <a:xfrm>
            <a:off x="5422901" y="27813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19481" name="Text Box 24"/>
          <p:cNvSpPr txBox="1">
            <a:spLocks noChangeArrowheads="1"/>
          </p:cNvSpPr>
          <p:nvPr/>
        </p:nvSpPr>
        <p:spPr bwMode="auto">
          <a:xfrm>
            <a:off x="1390651" y="436562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19482" name="Text Box 25"/>
          <p:cNvSpPr txBox="1">
            <a:spLocks noChangeArrowheads="1"/>
          </p:cNvSpPr>
          <p:nvPr/>
        </p:nvSpPr>
        <p:spPr bwMode="auto">
          <a:xfrm>
            <a:off x="4078817" y="3644900"/>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F</a:t>
            </a:r>
          </a:p>
        </p:txBody>
      </p:sp>
      <p:sp>
        <p:nvSpPr>
          <p:cNvPr id="19483" name="Line 26"/>
          <p:cNvSpPr>
            <a:spLocks noChangeShapeType="1"/>
          </p:cNvSpPr>
          <p:nvPr/>
        </p:nvSpPr>
        <p:spPr bwMode="auto">
          <a:xfrm>
            <a:off x="4464051" y="2852738"/>
            <a:ext cx="670983"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19484" name="Line 27"/>
          <p:cNvSpPr>
            <a:spLocks noChangeShapeType="1"/>
          </p:cNvSpPr>
          <p:nvPr/>
        </p:nvSpPr>
        <p:spPr bwMode="auto">
          <a:xfrm>
            <a:off x="2351618" y="4292601"/>
            <a:ext cx="670983"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Tree>
    <p:extLst>
      <p:ext uri="{BB962C8B-B14F-4D97-AF65-F5344CB8AC3E}">
        <p14:creationId xmlns:p14="http://schemas.microsoft.com/office/powerpoint/2010/main" val="25152850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4368801" y="2420939"/>
            <a:ext cx="67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20484" name="Text Box 3"/>
          <p:cNvSpPr txBox="1">
            <a:spLocks noChangeArrowheads="1"/>
          </p:cNvSpPr>
          <p:nvPr/>
        </p:nvSpPr>
        <p:spPr bwMode="auto">
          <a:xfrm>
            <a:off x="719667" y="3365500"/>
            <a:ext cx="6709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a:t>
            </a:r>
            <a:r>
              <a:rPr lang="tr-TR" sz="900"/>
              <a:t>0</a:t>
            </a:r>
          </a:p>
        </p:txBody>
      </p:sp>
      <p:sp>
        <p:nvSpPr>
          <p:cNvPr id="20485" name="Text Box 4"/>
          <p:cNvSpPr txBox="1">
            <a:spLocks noChangeArrowheads="1"/>
          </p:cNvSpPr>
          <p:nvPr/>
        </p:nvSpPr>
        <p:spPr bwMode="auto">
          <a:xfrm>
            <a:off x="719667" y="3789363"/>
            <a:ext cx="9609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P</a:t>
            </a:r>
            <a:r>
              <a:rPr lang="tr-TR" sz="900"/>
              <a:t>1</a:t>
            </a:r>
          </a:p>
        </p:txBody>
      </p:sp>
      <p:sp>
        <p:nvSpPr>
          <p:cNvPr id="20486" name="Line 5"/>
          <p:cNvSpPr>
            <a:spLocks noChangeShapeType="1"/>
          </p:cNvSpPr>
          <p:nvPr/>
        </p:nvSpPr>
        <p:spPr bwMode="auto">
          <a:xfrm>
            <a:off x="1204384" y="5813425"/>
            <a:ext cx="5501216"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87" name="Line 6"/>
          <p:cNvSpPr>
            <a:spLocks noChangeShapeType="1"/>
          </p:cNvSpPr>
          <p:nvPr/>
        </p:nvSpPr>
        <p:spPr bwMode="auto">
          <a:xfrm flipV="1">
            <a:off x="1204385" y="2128839"/>
            <a:ext cx="2116" cy="368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88" name="Text Box 7"/>
          <p:cNvSpPr txBox="1">
            <a:spLocks noChangeArrowheads="1"/>
          </p:cNvSpPr>
          <p:nvPr/>
        </p:nvSpPr>
        <p:spPr bwMode="auto">
          <a:xfrm>
            <a:off x="5039784" y="5876925"/>
            <a:ext cx="172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Dolar Miktarı</a:t>
            </a:r>
          </a:p>
        </p:txBody>
      </p:sp>
      <p:sp>
        <p:nvSpPr>
          <p:cNvPr id="20489" name="Text Box 8"/>
          <p:cNvSpPr txBox="1">
            <a:spLocks noChangeArrowheads="1"/>
          </p:cNvSpPr>
          <p:nvPr/>
        </p:nvSpPr>
        <p:spPr bwMode="auto">
          <a:xfrm>
            <a:off x="-6350" y="2128839"/>
            <a:ext cx="15218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Fiyat</a:t>
            </a:r>
          </a:p>
        </p:txBody>
      </p:sp>
      <p:sp>
        <p:nvSpPr>
          <p:cNvPr id="20490" name="Line 9"/>
          <p:cNvSpPr>
            <a:spLocks noChangeShapeType="1"/>
          </p:cNvSpPr>
          <p:nvPr/>
        </p:nvSpPr>
        <p:spPr bwMode="auto">
          <a:xfrm>
            <a:off x="2063751" y="2924176"/>
            <a:ext cx="3361267" cy="1584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491" name="Text Box 10"/>
          <p:cNvSpPr txBox="1">
            <a:spLocks noChangeArrowheads="1"/>
          </p:cNvSpPr>
          <p:nvPr/>
        </p:nvSpPr>
        <p:spPr bwMode="auto">
          <a:xfrm>
            <a:off x="1007534" y="6308725"/>
            <a:ext cx="55689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400" b="0"/>
              <a:t>Grafik 5: İhracat Sübvansiyonları</a:t>
            </a:r>
          </a:p>
        </p:txBody>
      </p:sp>
      <p:sp>
        <p:nvSpPr>
          <p:cNvPr id="20492" name="Text Box 11"/>
          <p:cNvSpPr txBox="1">
            <a:spLocks noChangeArrowheads="1"/>
          </p:cNvSpPr>
          <p:nvPr/>
        </p:nvSpPr>
        <p:spPr bwMode="auto">
          <a:xfrm>
            <a:off x="3124200" y="3213100"/>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E</a:t>
            </a:r>
          </a:p>
        </p:txBody>
      </p:sp>
      <p:sp>
        <p:nvSpPr>
          <p:cNvPr id="20493" name="Text Box 12"/>
          <p:cNvSpPr txBox="1">
            <a:spLocks noChangeArrowheads="1"/>
          </p:cNvSpPr>
          <p:nvPr/>
        </p:nvSpPr>
        <p:spPr bwMode="auto">
          <a:xfrm>
            <a:off x="5422900" y="4508500"/>
            <a:ext cx="49318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20494" name="Text Box 13"/>
          <p:cNvSpPr txBox="1">
            <a:spLocks noChangeArrowheads="1"/>
          </p:cNvSpPr>
          <p:nvPr/>
        </p:nvSpPr>
        <p:spPr bwMode="auto">
          <a:xfrm>
            <a:off x="4068233" y="5805489"/>
            <a:ext cx="4910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N</a:t>
            </a:r>
          </a:p>
        </p:txBody>
      </p:sp>
      <p:sp>
        <p:nvSpPr>
          <p:cNvPr id="20495" name="Text Box 14"/>
          <p:cNvSpPr txBox="1">
            <a:spLocks noChangeArrowheads="1"/>
          </p:cNvSpPr>
          <p:nvPr/>
        </p:nvSpPr>
        <p:spPr bwMode="auto">
          <a:xfrm>
            <a:off x="3124200" y="5805489"/>
            <a:ext cx="493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M</a:t>
            </a:r>
          </a:p>
        </p:txBody>
      </p:sp>
      <p:sp>
        <p:nvSpPr>
          <p:cNvPr id="20496" name="Rectangle 15"/>
          <p:cNvSpPr>
            <a:spLocks noChangeArrowheads="1"/>
          </p:cNvSpPr>
          <p:nvPr/>
        </p:nvSpPr>
        <p:spPr bwMode="auto">
          <a:xfrm>
            <a:off x="6576485" y="216310"/>
            <a:ext cx="5281084" cy="66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tr-TR" sz="2200" b="0" dirty="0">
                <a:latin typeface="+mj-lt"/>
                <a:ea typeface="Tahoma" pitchFamily="34" charset="0"/>
                <a:cs typeface="Tahoma" pitchFamily="34" charset="0"/>
              </a:rPr>
              <a:t>Sübvansiyonun ihracat gelirini artırıp artırmadığı; ihraç malının dolar fiyatındaki düşmeyle birlikte, ithalatçı ülke talep eğrisinin esnekliğine bağlıdır. Talep esnekliği ne kadar yüksek ise döviz gelirindeki artma olasılığı o kadar yüksektir</a:t>
            </a:r>
            <a:r>
              <a:rPr lang="tr-TR" sz="2200" b="0" dirty="0" smtClean="0">
                <a:latin typeface="+mj-lt"/>
                <a:ea typeface="Tahoma" pitchFamily="34" charset="0"/>
                <a:cs typeface="Tahoma" pitchFamily="34" charset="0"/>
              </a:rPr>
              <a:t>.</a:t>
            </a:r>
            <a:endParaRPr lang="tr-TR" sz="2200" b="0" dirty="0">
              <a:latin typeface="+mj-lt"/>
              <a:ea typeface="Tahoma" pitchFamily="34" charset="0"/>
              <a:cs typeface="Tahoma" pitchFamily="34" charset="0"/>
            </a:endParaRPr>
          </a:p>
          <a:p>
            <a:pPr algn="l">
              <a:lnSpc>
                <a:spcPct val="150000"/>
              </a:lnSpc>
            </a:pPr>
            <a:r>
              <a:rPr lang="tr-TR" sz="2200" b="0" dirty="0">
                <a:latin typeface="+mj-lt"/>
                <a:ea typeface="Tahoma" pitchFamily="34" charset="0"/>
                <a:cs typeface="Tahoma" pitchFamily="34" charset="0"/>
              </a:rPr>
              <a:t>Sübvansiyonlar iç tüketiciyi olumsuz yönde etkiler</a:t>
            </a:r>
            <a:r>
              <a:rPr lang="tr-TR" sz="2200" b="0" dirty="0" smtClean="0">
                <a:latin typeface="+mj-lt"/>
                <a:ea typeface="Tahoma" pitchFamily="34" charset="0"/>
                <a:cs typeface="Tahoma" pitchFamily="34" charset="0"/>
              </a:rPr>
              <a:t>.</a:t>
            </a:r>
            <a:endParaRPr lang="tr-TR" sz="2200" b="0" dirty="0">
              <a:latin typeface="+mj-lt"/>
              <a:ea typeface="Tahoma" pitchFamily="34" charset="0"/>
              <a:cs typeface="Tahoma" pitchFamily="34" charset="0"/>
            </a:endParaRPr>
          </a:p>
          <a:p>
            <a:pPr algn="l">
              <a:lnSpc>
                <a:spcPct val="150000"/>
              </a:lnSpc>
            </a:pPr>
            <a:r>
              <a:rPr lang="tr-TR" sz="2200" b="0" dirty="0">
                <a:latin typeface="+mj-lt"/>
                <a:ea typeface="Tahoma" pitchFamily="34" charset="0"/>
                <a:cs typeface="Tahoma" pitchFamily="34" charset="0"/>
              </a:rPr>
              <a:t>İhracat sübvansiyonları, ithalatçı ülke açısından bir damping niteliğindedir. O bakımdan dünya kamuoyu sübvansiyonlu ihracata duyarlıdır ve GATT çerçevesinde yasaklanmıştır.</a:t>
            </a:r>
          </a:p>
        </p:txBody>
      </p:sp>
      <p:sp>
        <p:nvSpPr>
          <p:cNvPr id="20497" name="Text Box 16"/>
          <p:cNvSpPr txBox="1">
            <a:spLocks noChangeArrowheads="1"/>
          </p:cNvSpPr>
          <p:nvPr/>
        </p:nvSpPr>
        <p:spPr bwMode="auto">
          <a:xfrm>
            <a:off x="814918" y="5805489"/>
            <a:ext cx="49318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O</a:t>
            </a:r>
          </a:p>
        </p:txBody>
      </p:sp>
      <p:sp>
        <p:nvSpPr>
          <p:cNvPr id="20498" name="Rectangle 17" descr="Koyu yukarı köşegen"/>
          <p:cNvSpPr>
            <a:spLocks noChangeArrowheads="1"/>
          </p:cNvSpPr>
          <p:nvPr/>
        </p:nvSpPr>
        <p:spPr bwMode="auto">
          <a:xfrm>
            <a:off x="1200152" y="3500438"/>
            <a:ext cx="2112433" cy="433387"/>
          </a:xfrm>
          <a:prstGeom prst="rect">
            <a:avLst/>
          </a:prstGeom>
          <a:pattFill prst="dkUpDiag">
            <a:fgClr>
              <a:srgbClr val="777777"/>
            </a:fgClr>
            <a:bgClr>
              <a:srgbClr val="FFFFFF"/>
            </a:bgClr>
          </a:pattFill>
          <a:ln w="9525" algn="ctr">
            <a:solidFill>
              <a:schemeClr val="tx1"/>
            </a:solidFill>
            <a:miter lim="800000"/>
            <a:headEnd/>
            <a:tailEnd/>
          </a:ln>
        </p:spPr>
        <p:txBody>
          <a:bodyPr rot="10800000" wrap="none" anchor="ctr"/>
          <a:lstStyle/>
          <a:p>
            <a:endParaRPr lang="tr-TR"/>
          </a:p>
        </p:txBody>
      </p:sp>
      <p:sp>
        <p:nvSpPr>
          <p:cNvPr id="20499" name="Rectangle 18" descr="Koyu aşağı köşegen"/>
          <p:cNvSpPr>
            <a:spLocks noChangeArrowheads="1"/>
          </p:cNvSpPr>
          <p:nvPr/>
        </p:nvSpPr>
        <p:spPr bwMode="auto">
          <a:xfrm>
            <a:off x="3329518" y="3933826"/>
            <a:ext cx="941916" cy="1884363"/>
          </a:xfrm>
          <a:prstGeom prst="rect">
            <a:avLst/>
          </a:prstGeom>
          <a:pattFill prst="dkDnDiag">
            <a:fgClr>
              <a:srgbClr val="FF3300"/>
            </a:fgClr>
            <a:bgClr>
              <a:srgbClr val="FFFFFF"/>
            </a:bgClr>
          </a:pattFill>
          <a:ln w="9525" algn="ctr">
            <a:solidFill>
              <a:schemeClr val="tx1"/>
            </a:solidFill>
            <a:miter lim="800000"/>
            <a:headEnd/>
            <a:tailEnd/>
          </a:ln>
        </p:spPr>
        <p:txBody>
          <a:bodyPr rot="10800000" wrap="none" anchor="ctr"/>
          <a:lstStyle/>
          <a:p>
            <a:endParaRPr lang="tr-TR"/>
          </a:p>
        </p:txBody>
      </p:sp>
      <p:sp>
        <p:nvSpPr>
          <p:cNvPr id="20500" name="Line 19"/>
          <p:cNvSpPr>
            <a:spLocks noChangeShapeType="1"/>
          </p:cNvSpPr>
          <p:nvPr/>
        </p:nvSpPr>
        <p:spPr bwMode="auto">
          <a:xfrm rot="1089205" flipV="1">
            <a:off x="3299885" y="2797175"/>
            <a:ext cx="1824567" cy="2374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501" name="Line 20"/>
          <p:cNvSpPr>
            <a:spLocks noChangeShapeType="1"/>
          </p:cNvSpPr>
          <p:nvPr/>
        </p:nvSpPr>
        <p:spPr bwMode="auto">
          <a:xfrm rot="1089205" flipV="1">
            <a:off x="2266951" y="2409825"/>
            <a:ext cx="1824567" cy="2374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502" name="Text Box 21"/>
          <p:cNvSpPr txBox="1">
            <a:spLocks noChangeArrowheads="1"/>
          </p:cNvSpPr>
          <p:nvPr/>
        </p:nvSpPr>
        <p:spPr bwMode="auto">
          <a:xfrm>
            <a:off x="1871133" y="2636839"/>
            <a:ext cx="493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D</a:t>
            </a:r>
          </a:p>
        </p:txBody>
      </p:sp>
      <p:sp>
        <p:nvSpPr>
          <p:cNvPr id="20503" name="Text Box 22"/>
          <p:cNvSpPr txBox="1">
            <a:spLocks noChangeArrowheads="1"/>
          </p:cNvSpPr>
          <p:nvPr/>
        </p:nvSpPr>
        <p:spPr bwMode="auto">
          <a:xfrm>
            <a:off x="2446867" y="479742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20504" name="Text Box 23"/>
          <p:cNvSpPr txBox="1">
            <a:spLocks noChangeArrowheads="1"/>
          </p:cNvSpPr>
          <p:nvPr/>
        </p:nvSpPr>
        <p:spPr bwMode="auto">
          <a:xfrm>
            <a:off x="5422901" y="27813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20505" name="Text Box 24"/>
          <p:cNvSpPr txBox="1">
            <a:spLocks noChangeArrowheads="1"/>
          </p:cNvSpPr>
          <p:nvPr/>
        </p:nvSpPr>
        <p:spPr bwMode="auto">
          <a:xfrm>
            <a:off x="1390651" y="436562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a:t>S</a:t>
            </a:r>
          </a:p>
        </p:txBody>
      </p:sp>
      <p:sp>
        <p:nvSpPr>
          <p:cNvPr id="20506" name="Text Box 25"/>
          <p:cNvSpPr txBox="1">
            <a:spLocks noChangeArrowheads="1"/>
          </p:cNvSpPr>
          <p:nvPr/>
        </p:nvSpPr>
        <p:spPr bwMode="auto">
          <a:xfrm>
            <a:off x="4078817" y="3644900"/>
            <a:ext cx="4910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a:t>F</a:t>
            </a:r>
          </a:p>
        </p:txBody>
      </p:sp>
      <p:sp>
        <p:nvSpPr>
          <p:cNvPr id="20507" name="Line 26"/>
          <p:cNvSpPr>
            <a:spLocks noChangeShapeType="1"/>
          </p:cNvSpPr>
          <p:nvPr/>
        </p:nvSpPr>
        <p:spPr bwMode="auto">
          <a:xfrm>
            <a:off x="4464051" y="2852738"/>
            <a:ext cx="670983"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0508" name="Line 27"/>
          <p:cNvSpPr>
            <a:spLocks noChangeShapeType="1"/>
          </p:cNvSpPr>
          <p:nvPr/>
        </p:nvSpPr>
        <p:spPr bwMode="auto">
          <a:xfrm>
            <a:off x="2351618" y="4292601"/>
            <a:ext cx="670983"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Tree>
    <p:extLst>
      <p:ext uri="{BB962C8B-B14F-4D97-AF65-F5344CB8AC3E}">
        <p14:creationId xmlns:p14="http://schemas.microsoft.com/office/powerpoint/2010/main" val="1400172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219200" y="747713"/>
            <a:ext cx="10363200" cy="1143000"/>
          </a:xfrm>
        </p:spPr>
        <p:txBody>
          <a:bodyPr>
            <a:normAutofit fontScale="90000"/>
          </a:bodyPr>
          <a:lstStyle/>
          <a:p>
            <a:pPr eaLnBrk="1" hangingPunct="1"/>
            <a:r>
              <a:rPr lang="tr-TR" sz="3200" b="1" smtClean="0">
                <a:solidFill>
                  <a:schemeClr val="tx1"/>
                </a:solidFill>
              </a:rPr>
              <a:t>TARİFELERİN GELENEKSEL AMAÇLARI: </a:t>
            </a:r>
            <a:br>
              <a:rPr lang="tr-TR" sz="3200" b="1" smtClean="0">
                <a:solidFill>
                  <a:schemeClr val="tx1"/>
                </a:solidFill>
              </a:rPr>
            </a:br>
            <a:r>
              <a:rPr lang="tr-TR" sz="3200" b="1" smtClean="0">
                <a:solidFill>
                  <a:schemeClr val="tx1"/>
                </a:solidFill>
              </a:rPr>
              <a:t/>
            </a:r>
            <a:br>
              <a:rPr lang="tr-TR" sz="3200" b="1" smtClean="0">
                <a:solidFill>
                  <a:schemeClr val="tx1"/>
                </a:solidFill>
              </a:rPr>
            </a:br>
            <a:r>
              <a:rPr lang="tr-TR" sz="2400" b="1" i="1" smtClean="0">
                <a:solidFill>
                  <a:schemeClr val="tx1"/>
                </a:solidFill>
              </a:rPr>
              <a:t>GELİR SAĞLAMA VE KORUMA</a:t>
            </a:r>
          </a:p>
        </p:txBody>
      </p:sp>
      <p:sp>
        <p:nvSpPr>
          <p:cNvPr id="13316" name="Rectangle 3"/>
          <p:cNvSpPr>
            <a:spLocks noGrp="1" noChangeArrowheads="1"/>
          </p:cNvSpPr>
          <p:nvPr>
            <p:ph idx="1"/>
          </p:nvPr>
        </p:nvSpPr>
        <p:spPr>
          <a:xfrm>
            <a:off x="1014413" y="2519363"/>
            <a:ext cx="10363200" cy="3092450"/>
          </a:xfrm>
        </p:spPr>
        <p:txBody>
          <a:bodyPr/>
          <a:lstStyle/>
          <a:p>
            <a:pPr eaLnBrk="1" hangingPunct="1">
              <a:lnSpc>
                <a:spcPct val="150000"/>
              </a:lnSpc>
              <a:spcBef>
                <a:spcPct val="0"/>
              </a:spcBef>
            </a:pPr>
            <a:r>
              <a:rPr lang="tr-TR" sz="2400" b="1" smtClean="0">
                <a:latin typeface="Tahoma" pitchFamily="34" charset="0"/>
                <a:cs typeface="Tahoma" pitchFamily="34" charset="0"/>
              </a:rPr>
              <a:t>Gelir sağlamaya </a:t>
            </a:r>
            <a:r>
              <a:rPr lang="tr-TR" sz="2400" smtClean="0">
                <a:latin typeface="Tahoma" pitchFamily="34" charset="0"/>
                <a:cs typeface="Tahoma" pitchFamily="34" charset="0"/>
              </a:rPr>
              <a:t>yönelik tarifeler genellikle halkın yaygın biçimde tükettiği mallar üzerine konulur.</a:t>
            </a:r>
          </a:p>
          <a:p>
            <a:pPr eaLnBrk="1" hangingPunct="1">
              <a:lnSpc>
                <a:spcPct val="150000"/>
              </a:lnSpc>
              <a:spcBef>
                <a:spcPct val="0"/>
              </a:spcBef>
            </a:pPr>
            <a:r>
              <a:rPr lang="tr-TR" sz="2400" b="1" smtClean="0">
                <a:latin typeface="Tahoma" pitchFamily="34" charset="0"/>
                <a:cs typeface="Tahoma" pitchFamily="34" charset="0"/>
              </a:rPr>
              <a:t>Koruma amaçlı </a:t>
            </a:r>
            <a:r>
              <a:rPr lang="tr-TR" sz="2400" smtClean="0">
                <a:latin typeface="Tahoma" pitchFamily="34" charset="0"/>
                <a:cs typeface="Tahoma" pitchFamily="34" charset="0"/>
              </a:rPr>
              <a:t>vergiler ise bir malın ithalinden o malın yüksek yurtiçi fiyatı ile ondan düşük dünya fiyatı arasındaki fark tutarında veya daha yüksek ölçüde konulur. İthalatı tamamen önler.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Line 26"/>
          <p:cNvSpPr>
            <a:spLocks noChangeShapeType="1"/>
          </p:cNvSpPr>
          <p:nvPr/>
        </p:nvSpPr>
        <p:spPr bwMode="auto">
          <a:xfrm>
            <a:off x="651934" y="3673475"/>
            <a:ext cx="24087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08" name="Rectangle 24"/>
          <p:cNvSpPr>
            <a:spLocks noChangeArrowheads="1"/>
          </p:cNvSpPr>
          <p:nvPr/>
        </p:nvSpPr>
        <p:spPr bwMode="auto">
          <a:xfrm>
            <a:off x="4464051" y="1989139"/>
            <a:ext cx="729614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sz="2200" b="0" dirty="0">
                <a:latin typeface="Times New Roman" pitchFamily="18" charset="0"/>
                <a:cs typeface="Times New Roman" pitchFamily="18" charset="0"/>
              </a:rPr>
              <a:t>İthalata rakip endüstrileri korumak amacıyla bu tür sübvansiyonlara başvurulur. </a:t>
            </a:r>
          </a:p>
          <a:p>
            <a:pPr algn="just"/>
            <a:endParaRPr lang="tr-TR" sz="2200" b="0" dirty="0">
              <a:latin typeface="Times New Roman" pitchFamily="18" charset="0"/>
              <a:cs typeface="Times New Roman" pitchFamily="18" charset="0"/>
            </a:endParaRPr>
          </a:p>
          <a:p>
            <a:pPr algn="just"/>
            <a:r>
              <a:rPr lang="tr-TR" sz="2200" b="0" dirty="0">
                <a:latin typeface="Times New Roman" pitchFamily="18" charset="0"/>
                <a:cs typeface="Times New Roman" pitchFamily="18" charset="0"/>
              </a:rPr>
              <a:t>Gümrük tarifeler, kotalar ve fark giderici vergilerden farklı olarak </a:t>
            </a:r>
            <a:r>
              <a:rPr lang="tr-TR" sz="2200" b="0" dirty="0">
                <a:solidFill>
                  <a:schemeClr val="folHlink"/>
                </a:solidFill>
                <a:latin typeface="Times New Roman" pitchFamily="18" charset="0"/>
                <a:cs typeface="Times New Roman" pitchFamily="18" charset="0"/>
              </a:rPr>
              <a:t>sübvansiyonla korunan bir mal, yurtiçinde serbest dünya fiyatlarından satılır.</a:t>
            </a:r>
            <a:r>
              <a:rPr lang="tr-TR" sz="2200" b="0" dirty="0">
                <a:latin typeface="Times New Roman" pitchFamily="18" charset="0"/>
                <a:cs typeface="Times New Roman" pitchFamily="18" charset="0"/>
              </a:rPr>
              <a:t> Dolaysız sübvansiyon durumunda </a:t>
            </a:r>
            <a:r>
              <a:rPr lang="tr-TR" sz="2200" b="0" dirty="0">
                <a:solidFill>
                  <a:schemeClr val="folHlink"/>
                </a:solidFill>
                <a:latin typeface="Times New Roman" pitchFamily="18" charset="0"/>
                <a:cs typeface="Times New Roman" pitchFamily="18" charset="0"/>
              </a:rPr>
              <a:t>hükümet, yerli üreticiye serbest dünya fiyatı ile bunun üzerinde kalan maliyet arasındaki fark</a:t>
            </a:r>
            <a:r>
              <a:rPr lang="tr-TR" sz="2200" b="0" dirty="0">
                <a:latin typeface="Times New Roman" pitchFamily="18" charset="0"/>
                <a:cs typeface="Times New Roman" pitchFamily="18" charset="0"/>
              </a:rPr>
              <a:t> ölçüsünde hazineden bir ödemede bulunur.</a:t>
            </a:r>
            <a:endParaRPr lang="tr-TR" sz="2200" b="0" dirty="0">
              <a:solidFill>
                <a:schemeClr val="hlink"/>
              </a:solidFill>
              <a:latin typeface="Times New Roman" pitchFamily="18" charset="0"/>
              <a:cs typeface="Times New Roman" pitchFamily="18" charset="0"/>
            </a:endParaRPr>
          </a:p>
        </p:txBody>
      </p:sp>
      <p:sp>
        <p:nvSpPr>
          <p:cNvPr id="21509" name="Text Box 3"/>
          <p:cNvSpPr txBox="1">
            <a:spLocks noChangeArrowheads="1"/>
          </p:cNvSpPr>
          <p:nvPr/>
        </p:nvSpPr>
        <p:spPr bwMode="auto">
          <a:xfrm>
            <a:off x="2482851" y="2589213"/>
            <a:ext cx="368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S</a:t>
            </a:r>
          </a:p>
        </p:txBody>
      </p:sp>
      <p:sp>
        <p:nvSpPr>
          <p:cNvPr id="21510" name="Text Box 4"/>
          <p:cNvSpPr txBox="1">
            <a:spLocks noChangeArrowheads="1"/>
          </p:cNvSpPr>
          <p:nvPr/>
        </p:nvSpPr>
        <p:spPr bwMode="auto">
          <a:xfrm>
            <a:off x="154518" y="3279775"/>
            <a:ext cx="5757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6 TL</a:t>
            </a:r>
          </a:p>
        </p:txBody>
      </p:sp>
      <p:sp>
        <p:nvSpPr>
          <p:cNvPr id="21511" name="Text Box 6"/>
          <p:cNvSpPr txBox="1">
            <a:spLocks noChangeArrowheads="1"/>
          </p:cNvSpPr>
          <p:nvPr/>
        </p:nvSpPr>
        <p:spPr bwMode="auto">
          <a:xfrm>
            <a:off x="1174751" y="2632075"/>
            <a:ext cx="266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D</a:t>
            </a:r>
          </a:p>
        </p:txBody>
      </p:sp>
      <p:sp>
        <p:nvSpPr>
          <p:cNvPr id="21512" name="Text Box 7"/>
          <p:cNvSpPr txBox="1">
            <a:spLocks noChangeArrowheads="1"/>
          </p:cNvSpPr>
          <p:nvPr/>
        </p:nvSpPr>
        <p:spPr bwMode="auto">
          <a:xfrm>
            <a:off x="135467" y="3576638"/>
            <a:ext cx="86148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5 TL</a:t>
            </a:r>
          </a:p>
        </p:txBody>
      </p:sp>
      <p:sp>
        <p:nvSpPr>
          <p:cNvPr id="21513" name="Line 8"/>
          <p:cNvSpPr>
            <a:spLocks noChangeShapeType="1"/>
          </p:cNvSpPr>
          <p:nvPr/>
        </p:nvSpPr>
        <p:spPr bwMode="auto">
          <a:xfrm>
            <a:off x="654051" y="4260850"/>
            <a:ext cx="2999316"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14" name="Line 9"/>
          <p:cNvSpPr>
            <a:spLocks noChangeShapeType="1"/>
          </p:cNvSpPr>
          <p:nvPr/>
        </p:nvSpPr>
        <p:spPr bwMode="auto">
          <a:xfrm flipV="1">
            <a:off x="654051" y="2128838"/>
            <a:ext cx="2116" cy="2132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15" name="Text Box 10"/>
          <p:cNvSpPr txBox="1">
            <a:spLocks noChangeArrowheads="1"/>
          </p:cNvSpPr>
          <p:nvPr/>
        </p:nvSpPr>
        <p:spPr bwMode="auto">
          <a:xfrm>
            <a:off x="3426885" y="4340225"/>
            <a:ext cx="94191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Miktar</a:t>
            </a:r>
          </a:p>
        </p:txBody>
      </p:sp>
      <p:sp>
        <p:nvSpPr>
          <p:cNvPr id="21516" name="Text Box 11"/>
          <p:cNvSpPr txBox="1">
            <a:spLocks noChangeArrowheads="1"/>
          </p:cNvSpPr>
          <p:nvPr/>
        </p:nvSpPr>
        <p:spPr bwMode="auto">
          <a:xfrm>
            <a:off x="-6350" y="2128839"/>
            <a:ext cx="8297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TL Fiyatı</a:t>
            </a:r>
          </a:p>
        </p:txBody>
      </p:sp>
      <p:sp>
        <p:nvSpPr>
          <p:cNvPr id="21517" name="Line 12"/>
          <p:cNvSpPr>
            <a:spLocks noChangeShapeType="1"/>
          </p:cNvSpPr>
          <p:nvPr/>
        </p:nvSpPr>
        <p:spPr bwMode="auto">
          <a:xfrm rot="1089205" flipV="1">
            <a:off x="1513417" y="2605088"/>
            <a:ext cx="709083" cy="15224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1518" name="Line 13"/>
          <p:cNvSpPr>
            <a:spLocks noChangeShapeType="1"/>
          </p:cNvSpPr>
          <p:nvPr/>
        </p:nvSpPr>
        <p:spPr bwMode="auto">
          <a:xfrm>
            <a:off x="1331385" y="2797175"/>
            <a:ext cx="2095500" cy="10429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1519" name="Text Box 14"/>
          <p:cNvSpPr txBox="1">
            <a:spLocks noChangeArrowheads="1"/>
          </p:cNvSpPr>
          <p:nvPr/>
        </p:nvSpPr>
        <p:spPr bwMode="auto">
          <a:xfrm>
            <a:off x="546101" y="4548189"/>
            <a:ext cx="30374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000" b="0"/>
              <a:t>Grafik 6: İç Piyasaya Yönelik Üretime Sübvansiyon</a:t>
            </a:r>
          </a:p>
        </p:txBody>
      </p:sp>
      <p:sp>
        <p:nvSpPr>
          <p:cNvPr id="21520" name="Text Box 15"/>
          <p:cNvSpPr txBox="1">
            <a:spLocks noChangeArrowheads="1"/>
          </p:cNvSpPr>
          <p:nvPr/>
        </p:nvSpPr>
        <p:spPr bwMode="auto">
          <a:xfrm>
            <a:off x="1297517" y="3500438"/>
            <a:ext cx="26881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B</a:t>
            </a:r>
          </a:p>
        </p:txBody>
      </p:sp>
      <p:sp>
        <p:nvSpPr>
          <p:cNvPr id="21521" name="Text Box 16"/>
          <p:cNvSpPr txBox="1">
            <a:spLocks noChangeArrowheads="1"/>
          </p:cNvSpPr>
          <p:nvPr/>
        </p:nvSpPr>
        <p:spPr bwMode="auto">
          <a:xfrm>
            <a:off x="1278467" y="4256089"/>
            <a:ext cx="62653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100</a:t>
            </a:r>
          </a:p>
        </p:txBody>
      </p:sp>
      <p:sp>
        <p:nvSpPr>
          <p:cNvPr id="21522" name="Text Box 17"/>
          <p:cNvSpPr txBox="1">
            <a:spLocks noChangeArrowheads="1"/>
          </p:cNvSpPr>
          <p:nvPr/>
        </p:nvSpPr>
        <p:spPr bwMode="auto">
          <a:xfrm>
            <a:off x="1699685" y="4256089"/>
            <a:ext cx="679449"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120</a:t>
            </a:r>
          </a:p>
        </p:txBody>
      </p:sp>
      <p:sp>
        <p:nvSpPr>
          <p:cNvPr id="21523" name="Line 18"/>
          <p:cNvSpPr>
            <a:spLocks noChangeShapeType="1"/>
          </p:cNvSpPr>
          <p:nvPr/>
        </p:nvSpPr>
        <p:spPr bwMode="auto">
          <a:xfrm>
            <a:off x="1540933" y="3381376"/>
            <a:ext cx="0" cy="8747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24" name="Line 20"/>
          <p:cNvSpPr>
            <a:spLocks noChangeShapeType="1"/>
          </p:cNvSpPr>
          <p:nvPr/>
        </p:nvSpPr>
        <p:spPr bwMode="auto">
          <a:xfrm flipH="1">
            <a:off x="651934" y="3381375"/>
            <a:ext cx="18309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25" name="Text Box 22"/>
          <p:cNvSpPr txBox="1">
            <a:spLocks noChangeArrowheads="1"/>
          </p:cNvSpPr>
          <p:nvPr/>
        </p:nvSpPr>
        <p:spPr bwMode="auto">
          <a:xfrm>
            <a:off x="2478618" y="3255963"/>
            <a:ext cx="266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E</a:t>
            </a:r>
          </a:p>
        </p:txBody>
      </p:sp>
      <p:sp>
        <p:nvSpPr>
          <p:cNvPr id="21526" name="Text Box 23"/>
          <p:cNvSpPr txBox="1">
            <a:spLocks noChangeArrowheads="1"/>
          </p:cNvSpPr>
          <p:nvPr/>
        </p:nvSpPr>
        <p:spPr bwMode="auto">
          <a:xfrm>
            <a:off x="3022601" y="3500438"/>
            <a:ext cx="26881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M</a:t>
            </a:r>
          </a:p>
        </p:txBody>
      </p:sp>
      <p:sp>
        <p:nvSpPr>
          <p:cNvPr id="21527" name="Text Box 25"/>
          <p:cNvSpPr txBox="1">
            <a:spLocks noChangeArrowheads="1"/>
          </p:cNvSpPr>
          <p:nvPr/>
        </p:nvSpPr>
        <p:spPr bwMode="auto">
          <a:xfrm>
            <a:off x="442384" y="4256088"/>
            <a:ext cx="26881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O</a:t>
            </a:r>
          </a:p>
        </p:txBody>
      </p:sp>
      <p:sp>
        <p:nvSpPr>
          <p:cNvPr id="21528" name="Line 28"/>
          <p:cNvSpPr>
            <a:spLocks noChangeShapeType="1"/>
          </p:cNvSpPr>
          <p:nvPr/>
        </p:nvSpPr>
        <p:spPr bwMode="auto">
          <a:xfrm>
            <a:off x="1856317" y="3424238"/>
            <a:ext cx="0" cy="8318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29" name="Text Box 29"/>
          <p:cNvSpPr txBox="1">
            <a:spLocks noChangeArrowheads="1"/>
          </p:cNvSpPr>
          <p:nvPr/>
        </p:nvSpPr>
        <p:spPr bwMode="auto">
          <a:xfrm>
            <a:off x="3321051" y="3798888"/>
            <a:ext cx="26881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D</a:t>
            </a:r>
          </a:p>
        </p:txBody>
      </p:sp>
      <p:sp>
        <p:nvSpPr>
          <p:cNvPr id="21530" name="Text Box 30"/>
          <p:cNvSpPr txBox="1">
            <a:spLocks noChangeArrowheads="1"/>
          </p:cNvSpPr>
          <p:nvPr/>
        </p:nvSpPr>
        <p:spPr bwMode="auto">
          <a:xfrm>
            <a:off x="1018118" y="3963988"/>
            <a:ext cx="3661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S</a:t>
            </a:r>
          </a:p>
        </p:txBody>
      </p:sp>
      <p:sp>
        <p:nvSpPr>
          <p:cNvPr id="21531" name="Text Box 32"/>
          <p:cNvSpPr txBox="1">
            <a:spLocks noChangeArrowheads="1"/>
          </p:cNvSpPr>
          <p:nvPr/>
        </p:nvSpPr>
        <p:spPr bwMode="auto">
          <a:xfrm>
            <a:off x="573617" y="3500438"/>
            <a:ext cx="26881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A</a:t>
            </a:r>
          </a:p>
        </p:txBody>
      </p:sp>
      <p:sp>
        <p:nvSpPr>
          <p:cNvPr id="21532" name="Text Box 33"/>
          <p:cNvSpPr txBox="1">
            <a:spLocks noChangeArrowheads="1"/>
          </p:cNvSpPr>
          <p:nvPr/>
        </p:nvSpPr>
        <p:spPr bwMode="auto">
          <a:xfrm>
            <a:off x="1797051" y="3632200"/>
            <a:ext cx="266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C</a:t>
            </a:r>
          </a:p>
        </p:txBody>
      </p:sp>
      <p:sp>
        <p:nvSpPr>
          <p:cNvPr id="21533" name="Text Box 34"/>
          <p:cNvSpPr txBox="1">
            <a:spLocks noChangeArrowheads="1"/>
          </p:cNvSpPr>
          <p:nvPr/>
        </p:nvSpPr>
        <p:spPr bwMode="auto">
          <a:xfrm>
            <a:off x="1331384" y="3192463"/>
            <a:ext cx="26881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G</a:t>
            </a:r>
          </a:p>
        </p:txBody>
      </p:sp>
      <p:sp>
        <p:nvSpPr>
          <p:cNvPr id="21534" name="Text Box 35"/>
          <p:cNvSpPr txBox="1">
            <a:spLocks noChangeArrowheads="1"/>
          </p:cNvSpPr>
          <p:nvPr/>
        </p:nvSpPr>
        <p:spPr bwMode="auto">
          <a:xfrm>
            <a:off x="607484" y="3192463"/>
            <a:ext cx="26881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H</a:t>
            </a:r>
          </a:p>
        </p:txBody>
      </p:sp>
      <p:sp>
        <p:nvSpPr>
          <p:cNvPr id="21535" name="Text Box 36"/>
          <p:cNvSpPr txBox="1">
            <a:spLocks noChangeArrowheads="1"/>
          </p:cNvSpPr>
          <p:nvPr/>
        </p:nvSpPr>
        <p:spPr bwMode="auto">
          <a:xfrm>
            <a:off x="1642534" y="3205163"/>
            <a:ext cx="266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F</a:t>
            </a:r>
          </a:p>
        </p:txBody>
      </p:sp>
      <p:sp>
        <p:nvSpPr>
          <p:cNvPr id="21536" name="AutoShape 37" descr="Koyu yukarı köşegen"/>
          <p:cNvSpPr>
            <a:spLocks noChangeArrowheads="1"/>
          </p:cNvSpPr>
          <p:nvPr/>
        </p:nvSpPr>
        <p:spPr bwMode="auto">
          <a:xfrm rot="-5400000">
            <a:off x="1552575" y="3369733"/>
            <a:ext cx="292100" cy="315384"/>
          </a:xfrm>
          <a:prstGeom prst="rtTriangle">
            <a:avLst/>
          </a:prstGeom>
          <a:pattFill prst="dkUpDiag">
            <a:fgClr>
              <a:srgbClr val="777777"/>
            </a:fgClr>
            <a:bgClr>
              <a:schemeClr val="bg1"/>
            </a:bgClr>
          </a:pattFill>
          <a:ln w="9525" algn="ctr">
            <a:solidFill>
              <a:schemeClr val="tx1"/>
            </a:solidFill>
            <a:miter lim="800000"/>
            <a:headEnd/>
            <a:tailEnd/>
          </a:ln>
        </p:spPr>
        <p:txBody>
          <a:bodyPr rot="10800000" wrap="none" anchor="ctr"/>
          <a:lstStyle/>
          <a:p>
            <a:endParaRPr lang="tr-TR"/>
          </a:p>
        </p:txBody>
      </p:sp>
      <p:sp>
        <p:nvSpPr>
          <p:cNvPr id="21537" name="Rectangle 39"/>
          <p:cNvSpPr>
            <a:spLocks noChangeArrowheads="1"/>
          </p:cNvSpPr>
          <p:nvPr/>
        </p:nvSpPr>
        <p:spPr bwMode="auto">
          <a:xfrm>
            <a:off x="1047751" y="358775"/>
            <a:ext cx="1107016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endParaRPr lang="tr-TR" sz="2800" b="0" dirty="0">
              <a:solidFill>
                <a:schemeClr val="tx2"/>
              </a:solidFill>
            </a:endParaRPr>
          </a:p>
          <a:p>
            <a:r>
              <a:rPr lang="tr-TR" sz="2800" dirty="0">
                <a:solidFill>
                  <a:schemeClr val="tx2"/>
                </a:solidFill>
              </a:rPr>
              <a:t>III- SÜBVANSİYONLAR</a:t>
            </a:r>
            <a:br>
              <a:rPr lang="tr-TR" sz="2800" dirty="0">
                <a:solidFill>
                  <a:schemeClr val="tx2"/>
                </a:solidFill>
              </a:rPr>
            </a:br>
            <a:r>
              <a:rPr lang="tr-TR" sz="2800" dirty="0">
                <a:solidFill>
                  <a:schemeClr val="tx2"/>
                </a:solidFill>
              </a:rPr>
              <a:t>III.2- İç Piyasaya Dönük Endüstrilere Sübvansiyonlar</a:t>
            </a:r>
          </a:p>
        </p:txBody>
      </p:sp>
      <p:sp>
        <p:nvSpPr>
          <p:cNvPr id="21538" name="Line 12"/>
          <p:cNvSpPr>
            <a:spLocks noChangeShapeType="1"/>
          </p:cNvSpPr>
          <p:nvPr/>
        </p:nvSpPr>
        <p:spPr bwMode="auto">
          <a:xfrm rot="1089205" flipV="1">
            <a:off x="1822451" y="2605088"/>
            <a:ext cx="709083" cy="1522412"/>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tr-TR"/>
          </a:p>
        </p:txBody>
      </p:sp>
      <p:sp>
        <p:nvSpPr>
          <p:cNvPr id="21539" name="Text Box 3"/>
          <p:cNvSpPr txBox="1">
            <a:spLocks noChangeArrowheads="1"/>
          </p:cNvSpPr>
          <p:nvPr/>
        </p:nvSpPr>
        <p:spPr bwMode="auto">
          <a:xfrm>
            <a:off x="2857500" y="2589214"/>
            <a:ext cx="476251"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S’</a:t>
            </a:r>
          </a:p>
        </p:txBody>
      </p:sp>
      <p:sp>
        <p:nvSpPr>
          <p:cNvPr id="21540" name="Text Box 30"/>
          <p:cNvSpPr txBox="1">
            <a:spLocks noChangeArrowheads="1"/>
          </p:cNvSpPr>
          <p:nvPr/>
        </p:nvSpPr>
        <p:spPr bwMode="auto">
          <a:xfrm>
            <a:off x="1524001" y="3963989"/>
            <a:ext cx="5715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S’</a:t>
            </a:r>
          </a:p>
        </p:txBody>
      </p:sp>
      <p:sp>
        <p:nvSpPr>
          <p:cNvPr id="21541" name="Line 28"/>
          <p:cNvSpPr>
            <a:spLocks noChangeShapeType="1"/>
          </p:cNvSpPr>
          <p:nvPr/>
        </p:nvSpPr>
        <p:spPr bwMode="auto">
          <a:xfrm>
            <a:off x="2476500" y="3424238"/>
            <a:ext cx="0" cy="8318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42" name="Line 28"/>
          <p:cNvSpPr>
            <a:spLocks noChangeShapeType="1"/>
          </p:cNvSpPr>
          <p:nvPr/>
        </p:nvSpPr>
        <p:spPr bwMode="auto">
          <a:xfrm>
            <a:off x="3048000" y="3673476"/>
            <a:ext cx="0" cy="6127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43" name="Text Box 17"/>
          <p:cNvSpPr txBox="1">
            <a:spLocks noChangeArrowheads="1"/>
          </p:cNvSpPr>
          <p:nvPr/>
        </p:nvSpPr>
        <p:spPr bwMode="auto">
          <a:xfrm>
            <a:off x="2273300" y="4256089"/>
            <a:ext cx="679451"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160</a:t>
            </a:r>
          </a:p>
        </p:txBody>
      </p:sp>
      <p:sp>
        <p:nvSpPr>
          <p:cNvPr id="21544" name="Text Box 17"/>
          <p:cNvSpPr txBox="1">
            <a:spLocks noChangeArrowheads="1"/>
          </p:cNvSpPr>
          <p:nvPr/>
        </p:nvSpPr>
        <p:spPr bwMode="auto">
          <a:xfrm>
            <a:off x="2762251" y="4256089"/>
            <a:ext cx="679449"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190</a:t>
            </a:r>
          </a:p>
        </p:txBody>
      </p:sp>
      <p:sp>
        <p:nvSpPr>
          <p:cNvPr id="21545" name="Line 28"/>
          <p:cNvSpPr>
            <a:spLocks noChangeShapeType="1"/>
          </p:cNvSpPr>
          <p:nvPr/>
        </p:nvSpPr>
        <p:spPr bwMode="auto">
          <a:xfrm>
            <a:off x="2476500" y="2786063"/>
            <a:ext cx="0" cy="25241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1546" name="Text Box 3"/>
          <p:cNvSpPr txBox="1">
            <a:spLocks noChangeArrowheads="1"/>
          </p:cNvSpPr>
          <p:nvPr/>
        </p:nvSpPr>
        <p:spPr bwMode="auto">
          <a:xfrm>
            <a:off x="2476501" y="2928939"/>
            <a:ext cx="1428751"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Sübvansiyon</a:t>
            </a:r>
          </a:p>
        </p:txBody>
      </p:sp>
    </p:spTree>
    <p:extLst>
      <p:ext uri="{BB962C8B-B14F-4D97-AF65-F5344CB8AC3E}">
        <p14:creationId xmlns:p14="http://schemas.microsoft.com/office/powerpoint/2010/main" val="12625803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31214" y="404581"/>
            <a:ext cx="11329573" cy="5021055"/>
          </a:xfrm>
          <a:prstGeom prst="rect">
            <a:avLst/>
          </a:prstGeom>
        </p:spPr>
        <p:txBody>
          <a:bodyPr wrap="square">
            <a:spAutoFit/>
          </a:bodyPr>
          <a:lstStyle/>
          <a:p>
            <a:pPr algn="just">
              <a:lnSpc>
                <a:spcPct val="150000"/>
              </a:lnSpc>
            </a:pPr>
            <a:r>
              <a:rPr lang="tr-TR" sz="2400" b="0" dirty="0" smtClean="0">
                <a:latin typeface="+mj-lt"/>
              </a:rPr>
              <a:t>İhracat destekleri ihracatçıya yapılan doğrudan ödemelerdir. Bunlar, ihracatçıya tanınan vergi indirimi ayrıcalığı, ihracatçıya yapılan borç destekleri, düşük faizli kredi verme şeklinde olabilir. İhracat destekleri damping biçiminde uygulanabilir. Aslında ihracat destekleri uluslararası anlaşmalarda illegal olarak değerlendirilir. Çünkü birçok ülke arasında haksız rekabete yol açarak piyasa mekanizmasının aksamasına neden olur. Örneğin Avrupa Birliği’nde buğday fiyatına uygulanan ihracat desteği, uluslararası buğday piyasasında diğer buğday üreticilerinin haksız rekabete uğramasına yol açmaktadır. Yani destekli Avrupa Topluluğu buğdayı uluslararası piyasada diğer üreticilere karşı fiyat avantajı sağlamış olmaktadır (Tunç, 2014, s. 131).</a:t>
            </a:r>
            <a:endParaRPr lang="tr-TR" sz="2400" b="0" dirty="0">
              <a:latin typeface="+mj-lt"/>
            </a:endParaRPr>
          </a:p>
        </p:txBody>
      </p:sp>
    </p:spTree>
    <p:extLst>
      <p:ext uri="{BB962C8B-B14F-4D97-AF65-F5344CB8AC3E}">
        <p14:creationId xmlns:p14="http://schemas.microsoft.com/office/powerpoint/2010/main" val="40884054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31213" y="332571"/>
            <a:ext cx="11233560" cy="5078313"/>
          </a:xfrm>
          <a:prstGeom prst="rect">
            <a:avLst/>
          </a:prstGeom>
        </p:spPr>
        <p:txBody>
          <a:bodyPr wrap="square">
            <a:spAutoFit/>
          </a:bodyPr>
          <a:lstStyle/>
          <a:p>
            <a:pPr algn="just">
              <a:lnSpc>
                <a:spcPct val="150000"/>
              </a:lnSpc>
            </a:pPr>
            <a:r>
              <a:rPr lang="tr-TR" sz="2400" b="0" dirty="0" smtClean="0">
                <a:latin typeface="+mj-lt"/>
              </a:rPr>
              <a:t>Bu haksız uygulamaya karşı ülkeler kendi üreticilerini korumak ve ithalatı azaltmak için sübvansiyon uygulayan ülkelere karşı telafi edici vergileri uygulayarak karşı önlemler alabilirler. Telafi edici vergiler, ithalatçı ülke tarafından konulan bir vergi olup anti-damping vergisine benzemektedir. İthalatçı ülke, ihracatçı ülkenin uyguladığı sübvansiyonlar dolayısıyla mallarının düşük fiyattan yurt içi piyasasına sokulduğu ve bunun iç piyasayı ve ulusal sanayileri bozduğu sonucuna varmışsa, karşı önlem olarak telafi edici bir gümrük vergisi koyabilir. GATT Anlaşması'nda üye ülkelere, ihracatçı ülkelerin uyguladıkları aşırı sübvansiyonlar karşısında telafi edici vergi koyma olanağı tanınmıştır (www.ticaretonlemleri.com, 2020)</a:t>
            </a:r>
            <a:endParaRPr lang="tr-TR" sz="2400" b="0" dirty="0">
              <a:latin typeface="+mj-lt"/>
            </a:endParaRPr>
          </a:p>
        </p:txBody>
      </p:sp>
    </p:spTree>
    <p:extLst>
      <p:ext uri="{BB962C8B-B14F-4D97-AF65-F5344CB8AC3E}">
        <p14:creationId xmlns:p14="http://schemas.microsoft.com/office/powerpoint/2010/main" val="40411578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4576" y="937764"/>
            <a:ext cx="10358203" cy="4524315"/>
          </a:xfrm>
          <a:prstGeom prst="rect">
            <a:avLst/>
          </a:prstGeom>
        </p:spPr>
        <p:txBody>
          <a:bodyPr wrap="square">
            <a:spAutoFit/>
          </a:bodyPr>
          <a:lstStyle/>
          <a:p>
            <a:pPr algn="just"/>
            <a:r>
              <a:rPr lang="tr-TR" sz="2400" b="1" dirty="0" smtClean="0">
                <a:latin typeface="+mj-lt"/>
              </a:rPr>
              <a:t>KISA NOT</a:t>
            </a:r>
          </a:p>
          <a:p>
            <a:pPr algn="just"/>
            <a:endParaRPr lang="tr-TR" sz="2400" dirty="0" smtClean="0">
              <a:latin typeface="+mj-lt"/>
            </a:endParaRPr>
          </a:p>
          <a:p>
            <a:pPr algn="just"/>
            <a:r>
              <a:rPr lang="tr-TR" sz="2400" b="1" i="1" dirty="0" smtClean="0">
                <a:latin typeface="+mj-lt"/>
              </a:rPr>
              <a:t>İhracat </a:t>
            </a:r>
            <a:r>
              <a:rPr lang="tr-TR" sz="2400" b="1" i="1" dirty="0">
                <a:latin typeface="+mj-lt"/>
              </a:rPr>
              <a:t>sübvansiyonları:</a:t>
            </a:r>
            <a:r>
              <a:rPr lang="tr-TR" sz="2400" dirty="0">
                <a:latin typeface="+mj-lt"/>
              </a:rPr>
              <a:t> Devlet; ihracatı teşvik etmek amacıyla vergi iadesi, düşük faizli kredi gibi yöntemlerle ihracatçı firmaya ulusal para cinsinden daha fazla ödeme yapılmasını veya ihracatçı firmanın birim üretim maliyetlerinin düşürülmesini sağlayarak ihracat faaliyetlerini teşvik edebilir. </a:t>
            </a:r>
            <a:endParaRPr lang="tr-TR" sz="2400" dirty="0" smtClean="0">
              <a:latin typeface="+mj-lt"/>
            </a:endParaRPr>
          </a:p>
          <a:p>
            <a:pPr algn="just"/>
            <a:endParaRPr lang="tr-TR" sz="2400" dirty="0">
              <a:latin typeface="+mj-lt"/>
            </a:endParaRPr>
          </a:p>
          <a:p>
            <a:pPr algn="just"/>
            <a:r>
              <a:rPr lang="tr-TR" sz="2400" b="1" i="1" dirty="0" smtClean="0">
                <a:latin typeface="+mj-lt"/>
              </a:rPr>
              <a:t>İç </a:t>
            </a:r>
            <a:r>
              <a:rPr lang="tr-TR" sz="2400" b="1" i="1" dirty="0">
                <a:latin typeface="+mj-lt"/>
              </a:rPr>
              <a:t>Piyasaya Dönük Endüstrilere Sübvansiyon: </a:t>
            </a:r>
            <a:r>
              <a:rPr lang="tr-TR" sz="2400" dirty="0">
                <a:latin typeface="+mj-lt"/>
              </a:rPr>
              <a:t>İthalata rakip olan sanayileri korumak amacıyla verilen sübvansiyonlardır. Sübvansiyonla korunan bir mal, yurt içinde serbest dünya fiyatlarından satılırken devlet, yurt içinde üretim yapan yerli firmaya serbest dünya fiyatı ile dünya fiyatını aşan maliyet arasındaki fark kadar ödemede bulunur. </a:t>
            </a:r>
          </a:p>
        </p:txBody>
      </p:sp>
    </p:spTree>
    <p:extLst>
      <p:ext uri="{BB962C8B-B14F-4D97-AF65-F5344CB8AC3E}">
        <p14:creationId xmlns:p14="http://schemas.microsoft.com/office/powerpoint/2010/main" val="39195973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73" y="908651"/>
            <a:ext cx="12047432" cy="45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0571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32" y="908651"/>
            <a:ext cx="11764037" cy="496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1009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44" y="3212970"/>
            <a:ext cx="11917656" cy="302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948" y="332570"/>
            <a:ext cx="8220953" cy="244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075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9" y="2765452"/>
            <a:ext cx="12044224" cy="259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948" y="332570"/>
            <a:ext cx="8220953" cy="244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3399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tr-TR" sz="2800" b="1" dirty="0" smtClean="0">
                <a:solidFill>
                  <a:schemeClr val="accent1">
                    <a:lumMod val="75000"/>
                  </a:schemeClr>
                </a:solidFill>
              </a:rPr>
              <a:t>IV- İTHALAT VE İHRACAT VERGİLERİ</a:t>
            </a:r>
            <a:br>
              <a:rPr lang="tr-TR" sz="2800" b="1" dirty="0" smtClean="0">
                <a:solidFill>
                  <a:schemeClr val="accent1">
                    <a:lumMod val="75000"/>
                  </a:schemeClr>
                </a:solidFill>
              </a:rPr>
            </a:br>
            <a:r>
              <a:rPr lang="tr-TR" sz="2800" b="1" dirty="0" smtClean="0">
                <a:solidFill>
                  <a:schemeClr val="accent1">
                    <a:lumMod val="75000"/>
                  </a:schemeClr>
                </a:solidFill>
              </a:rPr>
              <a:t>IV.1- İthalatta Fark Giderici Vergiler</a:t>
            </a:r>
          </a:p>
        </p:txBody>
      </p:sp>
      <p:sp>
        <p:nvSpPr>
          <p:cNvPr id="22532" name="Text Box 9"/>
          <p:cNvSpPr txBox="1">
            <a:spLocks noChangeArrowheads="1"/>
          </p:cNvSpPr>
          <p:nvPr/>
        </p:nvSpPr>
        <p:spPr bwMode="auto">
          <a:xfrm>
            <a:off x="3888318" y="4652963"/>
            <a:ext cx="95884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Miktar</a:t>
            </a:r>
          </a:p>
        </p:txBody>
      </p:sp>
      <p:sp>
        <p:nvSpPr>
          <p:cNvPr id="22533" name="Rectangle 21"/>
          <p:cNvSpPr>
            <a:spLocks noChangeArrowheads="1"/>
          </p:cNvSpPr>
          <p:nvPr/>
        </p:nvSpPr>
        <p:spPr bwMode="auto">
          <a:xfrm>
            <a:off x="4955983" y="1587044"/>
            <a:ext cx="7008284"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tr-TR" sz="2200" b="0" dirty="0">
                <a:latin typeface="Times New Roman" pitchFamily="18" charset="0"/>
                <a:cs typeface="Times New Roman" pitchFamily="18" charset="0"/>
              </a:rPr>
              <a:t>İthalata rekabet eden yerli endüstrileri ve özellikle tarım kesimini korumak için başvurulan uygulamalardan birisidir. </a:t>
            </a:r>
          </a:p>
          <a:p>
            <a:pPr algn="l"/>
            <a:endParaRPr lang="tr-TR" sz="2200" b="0" dirty="0">
              <a:latin typeface="Times New Roman" pitchFamily="18" charset="0"/>
              <a:cs typeface="Times New Roman" pitchFamily="18" charset="0"/>
            </a:endParaRPr>
          </a:p>
          <a:p>
            <a:pPr algn="l"/>
            <a:r>
              <a:rPr lang="tr-TR" sz="2200" b="0" dirty="0">
                <a:latin typeface="Times New Roman" pitchFamily="18" charset="0"/>
                <a:cs typeface="Times New Roman" pitchFamily="18" charset="0"/>
              </a:rPr>
              <a:t>Doğurdu sonuçlar bakımından </a:t>
            </a:r>
            <a:r>
              <a:rPr lang="tr-TR" sz="2200" b="0" dirty="0">
                <a:solidFill>
                  <a:schemeClr val="folHlink"/>
                </a:solidFill>
                <a:latin typeface="Times New Roman" pitchFamily="18" charset="0"/>
                <a:cs typeface="Times New Roman" pitchFamily="18" charset="0"/>
              </a:rPr>
              <a:t>ithal kotalarına</a:t>
            </a:r>
            <a:r>
              <a:rPr lang="tr-TR" sz="2200" b="0" dirty="0">
                <a:latin typeface="Times New Roman" pitchFamily="18" charset="0"/>
                <a:cs typeface="Times New Roman" pitchFamily="18" charset="0"/>
              </a:rPr>
              <a:t> benzer.</a:t>
            </a:r>
          </a:p>
          <a:p>
            <a:pPr algn="l"/>
            <a:endParaRPr lang="tr-TR" sz="2200" b="0" dirty="0">
              <a:latin typeface="Times New Roman" pitchFamily="18" charset="0"/>
              <a:cs typeface="Times New Roman" pitchFamily="18" charset="0"/>
            </a:endParaRPr>
          </a:p>
          <a:p>
            <a:pPr algn="l"/>
            <a:r>
              <a:rPr lang="tr-TR" sz="2200" b="0" dirty="0">
                <a:latin typeface="Times New Roman" pitchFamily="18" charset="0"/>
                <a:cs typeface="Times New Roman" pitchFamily="18" charset="0"/>
              </a:rPr>
              <a:t>Hükümetler korumak istedikleri sektördeki üreticiler için </a:t>
            </a:r>
            <a:r>
              <a:rPr lang="tr-TR" sz="2200" b="0" dirty="0">
                <a:solidFill>
                  <a:schemeClr val="folHlink"/>
                </a:solidFill>
                <a:latin typeface="Times New Roman" pitchFamily="18" charset="0"/>
                <a:cs typeface="Times New Roman" pitchFamily="18" charset="0"/>
              </a:rPr>
              <a:t>yüksek iç fiyatlar belirler</a:t>
            </a:r>
            <a:r>
              <a:rPr lang="tr-TR" sz="2200" b="0" dirty="0">
                <a:latin typeface="Times New Roman" pitchFamily="18" charset="0"/>
                <a:cs typeface="Times New Roman" pitchFamily="18" charset="0"/>
              </a:rPr>
              <a:t>. </a:t>
            </a:r>
          </a:p>
          <a:p>
            <a:pPr algn="l"/>
            <a:endParaRPr lang="tr-TR" sz="2200" b="0" dirty="0">
              <a:latin typeface="Times New Roman" pitchFamily="18" charset="0"/>
              <a:cs typeface="Times New Roman" pitchFamily="18" charset="0"/>
            </a:endParaRPr>
          </a:p>
          <a:p>
            <a:pPr algn="l"/>
            <a:r>
              <a:rPr lang="tr-TR" sz="2200" b="0" dirty="0">
                <a:latin typeface="Times New Roman" pitchFamily="18" charset="0"/>
                <a:cs typeface="Times New Roman" pitchFamily="18" charset="0"/>
              </a:rPr>
              <a:t>Bunlar minimum </a:t>
            </a:r>
            <a:r>
              <a:rPr lang="tr-TR" sz="2200" b="0" dirty="0">
                <a:solidFill>
                  <a:schemeClr val="folHlink"/>
                </a:solidFill>
                <a:latin typeface="Times New Roman" pitchFamily="18" charset="0"/>
                <a:cs typeface="Times New Roman" pitchFamily="18" charset="0"/>
              </a:rPr>
              <a:t>ithal fiyatını</a:t>
            </a:r>
            <a:r>
              <a:rPr lang="tr-TR" sz="2200" b="0" dirty="0">
                <a:latin typeface="Times New Roman" pitchFamily="18" charset="0"/>
                <a:cs typeface="Times New Roman" pitchFamily="18" charset="0"/>
              </a:rPr>
              <a:t> oluşturur. İç piyasada bu yüksek fiyatları geçerli kılmak için fark giderici vergiler kullanılır.</a:t>
            </a:r>
          </a:p>
        </p:txBody>
      </p:sp>
      <p:sp>
        <p:nvSpPr>
          <p:cNvPr id="22534" name="Text Box 3"/>
          <p:cNvSpPr txBox="1">
            <a:spLocks noChangeArrowheads="1"/>
          </p:cNvSpPr>
          <p:nvPr/>
        </p:nvSpPr>
        <p:spPr bwMode="auto">
          <a:xfrm>
            <a:off x="3035301" y="2665413"/>
            <a:ext cx="44661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S</a:t>
            </a:r>
          </a:p>
        </p:txBody>
      </p:sp>
      <p:sp>
        <p:nvSpPr>
          <p:cNvPr id="22535" name="Text Box 4"/>
          <p:cNvSpPr txBox="1">
            <a:spLocks noChangeArrowheads="1"/>
          </p:cNvSpPr>
          <p:nvPr/>
        </p:nvSpPr>
        <p:spPr bwMode="auto">
          <a:xfrm>
            <a:off x="412751" y="3249613"/>
            <a:ext cx="44661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P1</a:t>
            </a:r>
          </a:p>
        </p:txBody>
      </p:sp>
      <p:sp>
        <p:nvSpPr>
          <p:cNvPr id="22536" name="Text Box 5"/>
          <p:cNvSpPr txBox="1">
            <a:spLocks noChangeArrowheads="1"/>
          </p:cNvSpPr>
          <p:nvPr/>
        </p:nvSpPr>
        <p:spPr bwMode="auto">
          <a:xfrm>
            <a:off x="1435101" y="2714625"/>
            <a:ext cx="32808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D</a:t>
            </a:r>
          </a:p>
        </p:txBody>
      </p:sp>
      <p:sp>
        <p:nvSpPr>
          <p:cNvPr id="22537" name="Text Box 6"/>
          <p:cNvSpPr txBox="1">
            <a:spLocks noChangeArrowheads="1"/>
          </p:cNvSpPr>
          <p:nvPr/>
        </p:nvSpPr>
        <p:spPr bwMode="auto">
          <a:xfrm>
            <a:off x="412752" y="3833813"/>
            <a:ext cx="6392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Pd</a:t>
            </a:r>
          </a:p>
        </p:txBody>
      </p:sp>
      <p:sp>
        <p:nvSpPr>
          <p:cNvPr id="22538" name="Line 7"/>
          <p:cNvSpPr>
            <a:spLocks noChangeShapeType="1"/>
          </p:cNvSpPr>
          <p:nvPr/>
        </p:nvSpPr>
        <p:spPr bwMode="auto">
          <a:xfrm>
            <a:off x="800101" y="4616450"/>
            <a:ext cx="3663951"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39" name="Line 8"/>
          <p:cNvSpPr>
            <a:spLocks noChangeShapeType="1"/>
          </p:cNvSpPr>
          <p:nvPr/>
        </p:nvSpPr>
        <p:spPr bwMode="auto">
          <a:xfrm flipV="1">
            <a:off x="800100" y="2128838"/>
            <a:ext cx="2117" cy="2487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40" name="Text Box 10"/>
          <p:cNvSpPr txBox="1">
            <a:spLocks noChangeArrowheads="1"/>
          </p:cNvSpPr>
          <p:nvPr/>
        </p:nvSpPr>
        <p:spPr bwMode="auto">
          <a:xfrm>
            <a:off x="-6350" y="2128838"/>
            <a:ext cx="101388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TL Fiyatı</a:t>
            </a:r>
          </a:p>
        </p:txBody>
      </p:sp>
      <p:sp>
        <p:nvSpPr>
          <p:cNvPr id="22541" name="Line 11"/>
          <p:cNvSpPr>
            <a:spLocks noChangeShapeType="1"/>
          </p:cNvSpPr>
          <p:nvPr/>
        </p:nvSpPr>
        <p:spPr bwMode="auto">
          <a:xfrm rot="1089205" flipV="1">
            <a:off x="1849967" y="2684463"/>
            <a:ext cx="865717" cy="17764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42" name="Line 12"/>
          <p:cNvSpPr>
            <a:spLocks noChangeShapeType="1"/>
          </p:cNvSpPr>
          <p:nvPr/>
        </p:nvSpPr>
        <p:spPr bwMode="auto">
          <a:xfrm>
            <a:off x="1627718" y="2909888"/>
            <a:ext cx="2559049" cy="12144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43" name="Text Box 13"/>
          <p:cNvSpPr txBox="1">
            <a:spLocks noChangeArrowheads="1"/>
          </p:cNvSpPr>
          <p:nvPr/>
        </p:nvSpPr>
        <p:spPr bwMode="auto">
          <a:xfrm>
            <a:off x="668867" y="4951414"/>
            <a:ext cx="370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000" b="0"/>
              <a:t>Grafik 7: Fark Giderici Vergiler</a:t>
            </a:r>
          </a:p>
        </p:txBody>
      </p:sp>
      <p:sp>
        <p:nvSpPr>
          <p:cNvPr id="22544" name="Text Box 16"/>
          <p:cNvSpPr txBox="1">
            <a:spLocks noChangeArrowheads="1"/>
          </p:cNvSpPr>
          <p:nvPr/>
        </p:nvSpPr>
        <p:spPr bwMode="auto">
          <a:xfrm>
            <a:off x="2396068" y="4611688"/>
            <a:ext cx="44661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M</a:t>
            </a:r>
          </a:p>
        </p:txBody>
      </p:sp>
      <p:sp>
        <p:nvSpPr>
          <p:cNvPr id="22545" name="Line 18"/>
          <p:cNvSpPr>
            <a:spLocks noChangeShapeType="1"/>
          </p:cNvSpPr>
          <p:nvPr/>
        </p:nvSpPr>
        <p:spPr bwMode="auto">
          <a:xfrm flipH="1" flipV="1">
            <a:off x="797984" y="3338514"/>
            <a:ext cx="172508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2546" name="Text Box 19"/>
          <p:cNvSpPr txBox="1">
            <a:spLocks noChangeArrowheads="1"/>
          </p:cNvSpPr>
          <p:nvPr/>
        </p:nvSpPr>
        <p:spPr bwMode="auto">
          <a:xfrm>
            <a:off x="2351618" y="3068638"/>
            <a:ext cx="3259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E</a:t>
            </a:r>
          </a:p>
        </p:txBody>
      </p:sp>
      <p:sp>
        <p:nvSpPr>
          <p:cNvPr id="22547" name="Text Box 22"/>
          <p:cNvSpPr txBox="1">
            <a:spLocks noChangeArrowheads="1"/>
          </p:cNvSpPr>
          <p:nvPr/>
        </p:nvSpPr>
        <p:spPr bwMode="auto">
          <a:xfrm>
            <a:off x="539751" y="4611688"/>
            <a:ext cx="33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O</a:t>
            </a:r>
          </a:p>
        </p:txBody>
      </p:sp>
      <p:sp>
        <p:nvSpPr>
          <p:cNvPr id="22548" name="Line 23"/>
          <p:cNvSpPr>
            <a:spLocks noChangeShapeType="1"/>
          </p:cNvSpPr>
          <p:nvPr/>
        </p:nvSpPr>
        <p:spPr bwMode="auto">
          <a:xfrm>
            <a:off x="797984" y="3930650"/>
            <a:ext cx="3452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2549" name="Line 24"/>
          <p:cNvSpPr>
            <a:spLocks noChangeShapeType="1"/>
          </p:cNvSpPr>
          <p:nvPr/>
        </p:nvSpPr>
        <p:spPr bwMode="auto">
          <a:xfrm flipH="1">
            <a:off x="2523067" y="3348038"/>
            <a:ext cx="10584" cy="12636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2550" name="Text Box 25"/>
          <p:cNvSpPr txBox="1">
            <a:spLocks noChangeArrowheads="1"/>
          </p:cNvSpPr>
          <p:nvPr/>
        </p:nvSpPr>
        <p:spPr bwMode="auto">
          <a:xfrm>
            <a:off x="4057651" y="4076700"/>
            <a:ext cx="3280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D</a:t>
            </a:r>
          </a:p>
        </p:txBody>
      </p:sp>
      <p:sp>
        <p:nvSpPr>
          <p:cNvPr id="22551" name="Text Box 26"/>
          <p:cNvSpPr txBox="1">
            <a:spLocks noChangeArrowheads="1"/>
          </p:cNvSpPr>
          <p:nvPr/>
        </p:nvSpPr>
        <p:spPr bwMode="auto">
          <a:xfrm>
            <a:off x="1244600" y="4270375"/>
            <a:ext cx="4487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S</a:t>
            </a:r>
          </a:p>
        </p:txBody>
      </p:sp>
      <p:sp>
        <p:nvSpPr>
          <p:cNvPr id="22552" name="AutoShape 33"/>
          <p:cNvSpPr>
            <a:spLocks/>
          </p:cNvSpPr>
          <p:nvPr/>
        </p:nvSpPr>
        <p:spPr bwMode="auto">
          <a:xfrm>
            <a:off x="797984" y="3348038"/>
            <a:ext cx="127000" cy="582612"/>
          </a:xfrm>
          <a:prstGeom prst="rightBrace">
            <a:avLst>
              <a:gd name="adj1" fmla="val 5097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tr-TR"/>
          </a:p>
        </p:txBody>
      </p:sp>
      <p:sp>
        <p:nvSpPr>
          <p:cNvPr id="22553" name="Text Box 34"/>
          <p:cNvSpPr txBox="1">
            <a:spLocks noChangeArrowheads="1"/>
          </p:cNvSpPr>
          <p:nvPr/>
        </p:nvSpPr>
        <p:spPr bwMode="auto">
          <a:xfrm>
            <a:off x="988485" y="3470275"/>
            <a:ext cx="121496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900"/>
              <a:t>Fark Giderici</a:t>
            </a:r>
          </a:p>
          <a:p>
            <a:pPr algn="l" eaLnBrk="1" hangingPunct="1">
              <a:spcBef>
                <a:spcPct val="50000"/>
              </a:spcBef>
            </a:pPr>
            <a:r>
              <a:rPr lang="tr-TR" sz="900"/>
              <a:t>Vergiler</a:t>
            </a:r>
          </a:p>
        </p:txBody>
      </p:sp>
    </p:spTree>
    <p:extLst>
      <p:ext uri="{BB962C8B-B14F-4D97-AF65-F5344CB8AC3E}">
        <p14:creationId xmlns:p14="http://schemas.microsoft.com/office/powerpoint/2010/main" val="28785549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431213" y="1412720"/>
            <a:ext cx="10774771" cy="4752660"/>
          </a:xfrm>
          <a:noFill/>
        </p:spPr>
        <p:txBody>
          <a:bodyPr>
            <a:normAutofit/>
          </a:bodyPr>
          <a:lstStyle/>
          <a:p>
            <a:pPr eaLnBrk="1" hangingPunct="1">
              <a:lnSpc>
                <a:spcPct val="150000"/>
              </a:lnSpc>
            </a:pPr>
            <a:r>
              <a:rPr lang="tr-TR" sz="2200" dirty="0" smtClean="0">
                <a:latin typeface="Tahoma" pitchFamily="34" charset="0"/>
                <a:ea typeface="Tahoma" pitchFamily="34" charset="0"/>
                <a:cs typeface="Tahoma" pitchFamily="34" charset="0"/>
              </a:rPr>
              <a:t>Malın ihracatından çeşitli isimlerle alınan vergilerdir. İhracatı sınırlandırmaya yöneliktir.</a:t>
            </a:r>
          </a:p>
          <a:p>
            <a:pPr eaLnBrk="1" hangingPunct="1">
              <a:lnSpc>
                <a:spcPct val="150000"/>
              </a:lnSpc>
            </a:pPr>
            <a:r>
              <a:rPr lang="tr-TR" sz="2200" dirty="0" smtClean="0">
                <a:latin typeface="Tahoma" pitchFamily="34" charset="0"/>
                <a:ea typeface="Tahoma" pitchFamily="34" charset="0"/>
                <a:cs typeface="Tahoma" pitchFamily="34" charset="0"/>
              </a:rPr>
              <a:t>İhracattan vergi alınması</a:t>
            </a:r>
          </a:p>
          <a:p>
            <a:pPr lvl="1" eaLnBrk="1" hangingPunct="1">
              <a:lnSpc>
                <a:spcPct val="150000"/>
              </a:lnSpc>
            </a:pPr>
            <a:r>
              <a:rPr lang="tr-TR" sz="2200" dirty="0" smtClean="0">
                <a:latin typeface="Tahoma" pitchFamily="34" charset="0"/>
                <a:ea typeface="Tahoma" pitchFamily="34" charset="0"/>
                <a:cs typeface="Tahoma" pitchFamily="34" charset="0"/>
              </a:rPr>
              <a:t>Hazineye gelir sağlamak </a:t>
            </a:r>
          </a:p>
          <a:p>
            <a:pPr lvl="1" eaLnBrk="1" hangingPunct="1">
              <a:lnSpc>
                <a:spcPct val="150000"/>
              </a:lnSpc>
            </a:pPr>
            <a:r>
              <a:rPr lang="tr-TR" sz="2200" dirty="0" smtClean="0">
                <a:latin typeface="Tahoma" pitchFamily="34" charset="0"/>
                <a:ea typeface="Tahoma" pitchFamily="34" charset="0"/>
                <a:cs typeface="Tahoma" pitchFamily="34" charset="0"/>
              </a:rPr>
              <a:t>Hammaddelerin yurtiçinde işlenmelerini özendirmek</a:t>
            </a:r>
          </a:p>
          <a:p>
            <a:pPr lvl="1" eaLnBrk="1" hangingPunct="1">
              <a:lnSpc>
                <a:spcPct val="150000"/>
              </a:lnSpc>
            </a:pPr>
            <a:r>
              <a:rPr lang="tr-TR" sz="2200" dirty="0" smtClean="0">
                <a:latin typeface="Tahoma" pitchFamily="34" charset="0"/>
                <a:ea typeface="Tahoma" pitchFamily="34" charset="0"/>
                <a:cs typeface="Tahoma" pitchFamily="34" charset="0"/>
              </a:rPr>
              <a:t>Doğal hammaddelerin arzını korumak</a:t>
            </a:r>
          </a:p>
          <a:p>
            <a:pPr lvl="1" eaLnBrk="1" hangingPunct="1">
              <a:lnSpc>
                <a:spcPct val="150000"/>
              </a:lnSpc>
            </a:pPr>
            <a:r>
              <a:rPr lang="tr-TR" sz="2200" dirty="0" smtClean="0">
                <a:latin typeface="Tahoma" pitchFamily="34" charset="0"/>
                <a:ea typeface="Tahoma" pitchFamily="34" charset="0"/>
                <a:cs typeface="Tahoma" pitchFamily="34" charset="0"/>
              </a:rPr>
              <a:t>Ticaret hadlerini ülke lehine döndürmek </a:t>
            </a:r>
          </a:p>
          <a:p>
            <a:pPr eaLnBrk="1" hangingPunct="1">
              <a:lnSpc>
                <a:spcPct val="150000"/>
              </a:lnSpc>
              <a:buFont typeface="Wingdings" pitchFamily="2" charset="2"/>
              <a:buNone/>
            </a:pPr>
            <a:r>
              <a:rPr lang="tr-TR" sz="2200" dirty="0" smtClean="0">
                <a:latin typeface="Tahoma" pitchFamily="34" charset="0"/>
                <a:ea typeface="Tahoma" pitchFamily="34" charset="0"/>
                <a:cs typeface="Tahoma" pitchFamily="34" charset="0"/>
              </a:rPr>
              <a:t>	gibi nedenlerle olabilir.</a:t>
            </a:r>
          </a:p>
        </p:txBody>
      </p:sp>
      <p:sp>
        <p:nvSpPr>
          <p:cNvPr id="23555" name="Rectangle 2"/>
          <p:cNvSpPr>
            <a:spLocks noChangeArrowheads="1"/>
          </p:cNvSpPr>
          <p:nvPr/>
        </p:nvSpPr>
        <p:spPr bwMode="auto">
          <a:xfrm>
            <a:off x="815267" y="358776"/>
            <a:ext cx="10390717" cy="9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sv-SE" sz="2800" dirty="0">
                <a:solidFill>
                  <a:schemeClr val="tx2"/>
                </a:solidFill>
                <a:latin typeface="Times New Roman" pitchFamily="18" charset="0"/>
                <a:cs typeface="Times New Roman" pitchFamily="18" charset="0"/>
              </a:rPr>
              <a:t>IV- İTHALAT VE İHRACAT VERGİLERİ</a:t>
            </a:r>
            <a:br>
              <a:rPr lang="sv-SE" sz="2800" dirty="0">
                <a:solidFill>
                  <a:schemeClr val="tx2"/>
                </a:solidFill>
                <a:latin typeface="Times New Roman" pitchFamily="18" charset="0"/>
                <a:cs typeface="Times New Roman" pitchFamily="18" charset="0"/>
              </a:rPr>
            </a:br>
            <a:r>
              <a:rPr lang="sv-SE" sz="2800" dirty="0">
                <a:solidFill>
                  <a:schemeClr val="tx2"/>
                </a:solidFill>
                <a:latin typeface="Times New Roman" pitchFamily="18" charset="0"/>
                <a:cs typeface="Times New Roman" pitchFamily="18" charset="0"/>
              </a:rPr>
              <a:t>IV.</a:t>
            </a:r>
            <a:r>
              <a:rPr lang="tr-TR" sz="2800" dirty="0">
                <a:solidFill>
                  <a:schemeClr val="tx2"/>
                </a:solidFill>
                <a:latin typeface="Times New Roman" pitchFamily="18" charset="0"/>
                <a:cs typeface="Times New Roman" pitchFamily="18" charset="0"/>
              </a:rPr>
              <a:t>2</a:t>
            </a:r>
            <a:r>
              <a:rPr lang="sv-SE" sz="2800" dirty="0">
                <a:solidFill>
                  <a:schemeClr val="tx2"/>
                </a:solidFill>
                <a:latin typeface="Times New Roman" pitchFamily="18" charset="0"/>
                <a:cs typeface="Times New Roman" pitchFamily="18" charset="0"/>
              </a:rPr>
              <a:t>-</a:t>
            </a:r>
            <a:r>
              <a:rPr lang="tr-TR" sz="2800" dirty="0">
                <a:solidFill>
                  <a:schemeClr val="tx2"/>
                </a:solidFill>
                <a:latin typeface="Times New Roman" pitchFamily="18" charset="0"/>
                <a:cs typeface="Times New Roman" pitchFamily="18" charset="0"/>
              </a:rPr>
              <a:t> İhracat Vergileri</a:t>
            </a:r>
          </a:p>
        </p:txBody>
      </p:sp>
    </p:spTree>
    <p:extLst>
      <p:ext uri="{BB962C8B-B14F-4D97-AF65-F5344CB8AC3E}">
        <p14:creationId xmlns:p14="http://schemas.microsoft.com/office/powerpoint/2010/main" val="117291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4650" y="903288"/>
            <a:ext cx="11152188" cy="3340100"/>
          </a:xfrm>
          <a:prstGeom prst="rect">
            <a:avLst/>
          </a:prstGeom>
        </p:spPr>
        <p:txBody>
          <a:bodyPr>
            <a:spAutoFit/>
          </a:bodyPr>
          <a:lstStyle/>
          <a:p>
            <a:pPr>
              <a:lnSpc>
                <a:spcPct val="150000"/>
              </a:lnSpc>
            </a:pPr>
            <a:r>
              <a:rPr lang="tr-TR" sz="2400" b="1" i="1">
                <a:latin typeface="Tahoma" pitchFamily="34" charset="0"/>
                <a:cs typeface="Tahoma" pitchFamily="34" charset="0"/>
              </a:rPr>
              <a:t>Gümrük tarifeleri, </a:t>
            </a:r>
          </a:p>
          <a:p>
            <a:pPr>
              <a:lnSpc>
                <a:spcPct val="150000"/>
              </a:lnSpc>
              <a:buFont typeface="Arial" charset="0"/>
              <a:buChar char="•"/>
            </a:pPr>
            <a:r>
              <a:rPr lang="tr-TR" sz="2400">
                <a:latin typeface="Tahoma" pitchFamily="34" charset="0"/>
                <a:cs typeface="Tahoma" pitchFamily="34" charset="0"/>
              </a:rPr>
              <a:t>ithalatı kısmak, </a:t>
            </a:r>
          </a:p>
          <a:p>
            <a:pPr>
              <a:lnSpc>
                <a:spcPct val="150000"/>
              </a:lnSpc>
              <a:buFont typeface="Arial" charset="0"/>
              <a:buChar char="•"/>
            </a:pPr>
            <a:r>
              <a:rPr lang="tr-TR" sz="2400">
                <a:latin typeface="Tahoma" pitchFamily="34" charset="0"/>
                <a:cs typeface="Tahoma" pitchFamily="34" charset="0"/>
              </a:rPr>
              <a:t>yerli sanayiyi gelişmiş ülke ekonomilerinin rekabetinden korumak, </a:t>
            </a:r>
          </a:p>
          <a:p>
            <a:pPr>
              <a:lnSpc>
                <a:spcPct val="150000"/>
              </a:lnSpc>
              <a:buFont typeface="Arial" charset="0"/>
              <a:buChar char="•"/>
            </a:pPr>
            <a:r>
              <a:rPr lang="tr-TR" sz="2400">
                <a:latin typeface="Tahoma" pitchFamily="34" charset="0"/>
                <a:cs typeface="Tahoma" pitchFamily="34" charset="0"/>
              </a:rPr>
              <a:t>ülke içinde sanayinin gelişimini sağlayarak istihdam yaratmak, </a:t>
            </a:r>
          </a:p>
          <a:p>
            <a:pPr>
              <a:lnSpc>
                <a:spcPct val="150000"/>
              </a:lnSpc>
              <a:buFont typeface="Arial" charset="0"/>
              <a:buChar char="•"/>
            </a:pPr>
            <a:r>
              <a:rPr lang="tr-TR" sz="2400">
                <a:latin typeface="Tahoma" pitchFamily="34" charset="0"/>
                <a:cs typeface="Tahoma" pitchFamily="34" charset="0"/>
              </a:rPr>
              <a:t>dış ticaret veya cari açığı azaltmak, </a:t>
            </a:r>
          </a:p>
          <a:p>
            <a:pPr>
              <a:lnSpc>
                <a:spcPct val="150000"/>
              </a:lnSpc>
              <a:buFont typeface="Arial" charset="0"/>
              <a:buChar char="•"/>
            </a:pPr>
            <a:r>
              <a:rPr lang="tr-TR" sz="2400">
                <a:latin typeface="Tahoma" pitchFamily="34" charset="0"/>
                <a:cs typeface="Tahoma" pitchFamily="34" charset="0"/>
              </a:rPr>
              <a:t>bütçe açıklarını gidermek için başvurulan bir gümrük politikasıdır.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sz="3200" b="1" dirty="0" smtClean="0">
                <a:solidFill>
                  <a:schemeClr val="accent1">
                    <a:lumMod val="75000"/>
                  </a:schemeClr>
                </a:solidFill>
                <a:latin typeface="Times New Roman" pitchFamily="18" charset="0"/>
                <a:cs typeface="Times New Roman" pitchFamily="18" charset="0"/>
              </a:rPr>
              <a:t>V. MONOPOLLER VE KARTELLER</a:t>
            </a:r>
          </a:p>
        </p:txBody>
      </p:sp>
      <p:sp>
        <p:nvSpPr>
          <p:cNvPr id="24579" name="2 İçerik Yer Tutucusu"/>
          <p:cNvSpPr>
            <a:spLocks noGrp="1"/>
          </p:cNvSpPr>
          <p:nvPr>
            <p:ph idx="1"/>
          </p:nvPr>
        </p:nvSpPr>
        <p:spPr/>
        <p:txBody>
          <a:bodyPr>
            <a:normAutofit/>
          </a:bodyPr>
          <a:lstStyle/>
          <a:p>
            <a:pPr algn="just">
              <a:lnSpc>
                <a:spcPct val="150000"/>
              </a:lnSpc>
            </a:pPr>
            <a:r>
              <a:rPr lang="tr-TR" sz="2400" dirty="0" smtClean="0">
                <a:latin typeface="Tahoma" pitchFamily="34" charset="0"/>
                <a:ea typeface="Tahoma" pitchFamily="34" charset="0"/>
                <a:cs typeface="Tahoma" pitchFamily="34" charset="0"/>
              </a:rPr>
              <a:t>İhracat çoğu kez değişik ölçüde monopol gücüne sahip büyük firmalar tarafından yapılmaktadır. </a:t>
            </a:r>
            <a:r>
              <a:rPr lang="tr-TR" sz="2400" dirty="0" err="1" smtClean="0">
                <a:latin typeface="Tahoma" pitchFamily="34" charset="0"/>
                <a:ea typeface="Tahoma" pitchFamily="34" charset="0"/>
                <a:cs typeface="Tahoma" pitchFamily="34" charset="0"/>
              </a:rPr>
              <a:t>Monopolcü</a:t>
            </a:r>
            <a:r>
              <a:rPr lang="tr-TR" sz="2400" dirty="0" smtClean="0">
                <a:latin typeface="Tahoma" pitchFamily="34" charset="0"/>
                <a:ea typeface="Tahoma" pitchFamily="34" charset="0"/>
                <a:cs typeface="Tahoma" pitchFamily="34" charset="0"/>
              </a:rPr>
              <a:t> firmanın karını artırabilmek için başvurabileceği yollardan biri de fiyat farklılaştırmasıdır. </a:t>
            </a:r>
          </a:p>
        </p:txBody>
      </p:sp>
    </p:spTree>
    <p:extLst>
      <p:ext uri="{BB962C8B-B14F-4D97-AF65-F5344CB8AC3E}">
        <p14:creationId xmlns:p14="http://schemas.microsoft.com/office/powerpoint/2010/main" val="27878589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noFill/>
        </p:spPr>
        <p:txBody>
          <a:bodyPr>
            <a:normAutofit/>
          </a:bodyPr>
          <a:lstStyle/>
          <a:p>
            <a:pPr eaLnBrk="1" hangingPunct="1">
              <a:lnSpc>
                <a:spcPct val="150000"/>
              </a:lnSpc>
            </a:pPr>
            <a:r>
              <a:rPr lang="tr-TR" sz="2400" dirty="0" smtClean="0">
                <a:latin typeface="Tahoma" pitchFamily="34" charset="0"/>
                <a:ea typeface="Tahoma" pitchFamily="34" charset="0"/>
                <a:cs typeface="Tahoma" pitchFamily="34" charset="0"/>
              </a:rPr>
              <a:t>İhracat endüstrisindeki bir büyük firmanın malını dış piyasada, iç piyasadan daha düşük bir fiyata satmasına </a:t>
            </a:r>
            <a:r>
              <a:rPr lang="tr-TR" sz="2400" b="1" i="1" dirty="0" smtClean="0">
                <a:latin typeface="Tahoma" pitchFamily="34" charset="0"/>
                <a:ea typeface="Tahoma" pitchFamily="34" charset="0"/>
                <a:cs typeface="Tahoma" pitchFamily="34" charset="0"/>
              </a:rPr>
              <a:t>damping</a:t>
            </a:r>
            <a:r>
              <a:rPr lang="tr-TR" sz="2400" dirty="0" smtClean="0">
                <a:latin typeface="Tahoma" pitchFamily="34" charset="0"/>
                <a:ea typeface="Tahoma" pitchFamily="34" charset="0"/>
                <a:cs typeface="Tahoma" pitchFamily="34" charset="0"/>
              </a:rPr>
              <a:t> adı verilir.</a:t>
            </a:r>
          </a:p>
          <a:p>
            <a:pPr eaLnBrk="1" hangingPunct="1">
              <a:lnSpc>
                <a:spcPct val="150000"/>
              </a:lnSpc>
            </a:pPr>
            <a:r>
              <a:rPr lang="tr-TR" sz="2400" dirty="0" smtClean="0">
                <a:latin typeface="Tahoma" pitchFamily="34" charset="0"/>
                <a:ea typeface="Tahoma" pitchFamily="34" charset="0"/>
                <a:cs typeface="Tahoma" pitchFamily="34" charset="0"/>
              </a:rPr>
              <a:t>Malın dış piyasada, iç piyasadan daha pahalıya satılması ise </a:t>
            </a:r>
            <a:r>
              <a:rPr lang="tr-TR" sz="2400" b="1" i="1" dirty="0" smtClean="0">
                <a:latin typeface="Tahoma" pitchFamily="34" charset="0"/>
                <a:ea typeface="Tahoma" pitchFamily="34" charset="0"/>
                <a:cs typeface="Tahoma" pitchFamily="34" charset="0"/>
              </a:rPr>
              <a:t>ters damping </a:t>
            </a:r>
            <a:r>
              <a:rPr lang="tr-TR" sz="2400" dirty="0" smtClean="0">
                <a:latin typeface="Tahoma" pitchFamily="34" charset="0"/>
                <a:ea typeface="Tahoma" pitchFamily="34" charset="0"/>
                <a:cs typeface="Tahoma" pitchFamily="34" charset="0"/>
              </a:rPr>
              <a:t>denir.</a:t>
            </a:r>
          </a:p>
        </p:txBody>
      </p:sp>
      <p:sp>
        <p:nvSpPr>
          <p:cNvPr id="25603" name="Rectangle 2"/>
          <p:cNvSpPr>
            <a:spLocks noChangeArrowheads="1"/>
          </p:cNvSpPr>
          <p:nvPr/>
        </p:nvSpPr>
        <p:spPr bwMode="auto">
          <a:xfrm>
            <a:off x="815267" y="188550"/>
            <a:ext cx="10390717"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800" dirty="0">
                <a:solidFill>
                  <a:schemeClr val="tx2"/>
                </a:solidFill>
                <a:latin typeface="Times New Roman" pitchFamily="18" charset="0"/>
                <a:cs typeface="Times New Roman" pitchFamily="18" charset="0"/>
              </a:rPr>
              <a:t>V. MONOPOLLER VE KARTELLER</a:t>
            </a:r>
            <a:br>
              <a:rPr lang="tr-TR" sz="2800" dirty="0">
                <a:solidFill>
                  <a:schemeClr val="tx2"/>
                </a:solidFill>
                <a:latin typeface="Times New Roman" pitchFamily="18" charset="0"/>
                <a:cs typeface="Times New Roman" pitchFamily="18" charset="0"/>
              </a:rPr>
            </a:br>
            <a:r>
              <a:rPr lang="tr-TR" sz="2800" dirty="0">
                <a:solidFill>
                  <a:schemeClr val="tx2"/>
                </a:solidFill>
                <a:latin typeface="Times New Roman" pitchFamily="18" charset="0"/>
                <a:cs typeface="Times New Roman" pitchFamily="18" charset="0"/>
              </a:rPr>
              <a:t>1. İhracat Monopolleri ve Damping</a:t>
            </a:r>
          </a:p>
        </p:txBody>
      </p:sp>
    </p:spTree>
    <p:extLst>
      <p:ext uri="{BB962C8B-B14F-4D97-AF65-F5344CB8AC3E}">
        <p14:creationId xmlns:p14="http://schemas.microsoft.com/office/powerpoint/2010/main" val="2297990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5200" y="404580"/>
            <a:ext cx="11329573" cy="5021055"/>
          </a:xfrm>
          <a:prstGeom prst="rect">
            <a:avLst/>
          </a:prstGeom>
        </p:spPr>
        <p:txBody>
          <a:bodyPr wrap="square">
            <a:spAutoFit/>
          </a:bodyPr>
          <a:lstStyle/>
          <a:p>
            <a:pPr algn="just">
              <a:lnSpc>
                <a:spcPct val="150000"/>
              </a:lnSpc>
            </a:pPr>
            <a:r>
              <a:rPr lang="tr-TR" sz="2400" b="0" i="0" dirty="0" smtClean="0">
                <a:effectLst/>
                <a:latin typeface="+mj-lt"/>
                <a:ea typeface="Tahoma" pitchFamily="34" charset="0"/>
                <a:cs typeface="Tahoma" pitchFamily="34" charset="0"/>
              </a:rPr>
              <a:t>Genellikle en fazla karşılaşılan damping örnekleri şunlardır:</a:t>
            </a:r>
          </a:p>
          <a:p>
            <a:pPr algn="just">
              <a:lnSpc>
                <a:spcPct val="150000"/>
              </a:lnSpc>
              <a:buFont typeface="Arial"/>
              <a:buChar char="•"/>
            </a:pPr>
            <a:r>
              <a:rPr lang="tr-TR" sz="2400" b="0" i="0" dirty="0" smtClean="0">
                <a:effectLst/>
                <a:latin typeface="+mj-lt"/>
                <a:ea typeface="Tahoma" pitchFamily="34" charset="0"/>
                <a:cs typeface="Tahoma" pitchFamily="34" charset="0"/>
              </a:rPr>
              <a:t>İhracatçı firma var olan stoklarını eritmek için yapar,</a:t>
            </a:r>
          </a:p>
          <a:p>
            <a:pPr algn="just">
              <a:lnSpc>
                <a:spcPct val="150000"/>
              </a:lnSpc>
              <a:buFont typeface="Arial"/>
              <a:buChar char="•"/>
            </a:pPr>
            <a:r>
              <a:rPr lang="tr-TR" sz="2400" b="0" i="0" u="none" strike="noStrike" dirty="0" smtClean="0">
                <a:effectLst/>
                <a:latin typeface="+mj-lt"/>
                <a:ea typeface="Tahoma" pitchFamily="34" charset="0"/>
                <a:cs typeface="Tahoma" pitchFamily="34" charset="0"/>
              </a:rPr>
              <a:t>Monopol</a:t>
            </a:r>
            <a:r>
              <a:rPr lang="tr-TR" sz="2400" b="0" i="0" dirty="0" smtClean="0">
                <a:effectLst/>
                <a:latin typeface="+mj-lt"/>
                <a:ea typeface="Tahoma" pitchFamily="34" charset="0"/>
                <a:cs typeface="Tahoma" pitchFamily="34" charset="0"/>
              </a:rPr>
              <a:t> olmaya çalışan firma global piyasada rakiplerini ortadan kaldırmak için aşırı fiyat düşürür. Buna </a:t>
            </a:r>
            <a:r>
              <a:rPr lang="tr-TR" sz="2400" i="1" dirty="0" smtClean="0">
                <a:effectLst/>
                <a:latin typeface="+mj-lt"/>
                <a:ea typeface="Tahoma" pitchFamily="34" charset="0"/>
                <a:cs typeface="Tahoma" pitchFamily="34" charset="0"/>
              </a:rPr>
              <a:t>yıkıcı damping </a:t>
            </a:r>
            <a:r>
              <a:rPr lang="tr-TR" sz="2400" b="0" i="0" dirty="0" smtClean="0">
                <a:effectLst/>
                <a:latin typeface="+mj-lt"/>
                <a:ea typeface="Tahoma" pitchFamily="34" charset="0"/>
                <a:cs typeface="Tahoma" pitchFamily="34" charset="0"/>
              </a:rPr>
              <a:t>denir.</a:t>
            </a:r>
          </a:p>
          <a:p>
            <a:pPr algn="just">
              <a:lnSpc>
                <a:spcPct val="150000"/>
              </a:lnSpc>
              <a:buFont typeface="Arial"/>
              <a:buChar char="•"/>
            </a:pPr>
            <a:r>
              <a:rPr lang="tr-TR" sz="2400" b="0" i="0" dirty="0" err="1" smtClean="0">
                <a:effectLst/>
                <a:latin typeface="+mj-lt"/>
                <a:ea typeface="Tahoma" pitchFamily="34" charset="0"/>
                <a:cs typeface="Tahoma" pitchFamily="34" charset="0"/>
              </a:rPr>
              <a:t>Monopolcü</a:t>
            </a:r>
            <a:r>
              <a:rPr lang="tr-TR" sz="2400" b="0" i="0" dirty="0" smtClean="0">
                <a:effectLst/>
                <a:latin typeface="+mj-lt"/>
                <a:ea typeface="Tahoma" pitchFamily="34" charset="0"/>
                <a:cs typeface="Tahoma" pitchFamily="34" charset="0"/>
              </a:rPr>
              <a:t> firma devamlı surette düşük fiyattan satar çünkü bu şekilde azalan maliyetten yani ölçek ekonomilerinden faydalanıp karını artırmak ister. Buna uluslararası fiyat </a:t>
            </a:r>
            <a:r>
              <a:rPr lang="tr-TR" sz="2400" b="0" i="0" dirty="0" err="1" smtClean="0">
                <a:effectLst/>
                <a:latin typeface="+mj-lt"/>
                <a:ea typeface="Tahoma" pitchFamily="34" charset="0"/>
                <a:cs typeface="Tahoma" pitchFamily="34" charset="0"/>
              </a:rPr>
              <a:t>farkılaştırması</a:t>
            </a:r>
            <a:r>
              <a:rPr lang="tr-TR" sz="2400" b="0" i="0" dirty="0" smtClean="0">
                <a:effectLst/>
                <a:latin typeface="+mj-lt"/>
                <a:ea typeface="Tahoma" pitchFamily="34" charset="0"/>
                <a:cs typeface="Tahoma" pitchFamily="34" charset="0"/>
              </a:rPr>
              <a:t> denir. Her ülkenin talep yapısına göre fiyat ayarlaması yapılır. Mesela bir ülkede mala olan talep esnekse fiyat düşürülür sürümden kazanılır. Başka ülkede talep esnek değilse fiyat yükseltilir yine daha fazla ciro elde edilir.</a:t>
            </a:r>
            <a:endParaRPr lang="tr-TR" sz="2400" b="0" i="0" dirty="0">
              <a:effectLst/>
              <a:latin typeface="+mj-lt"/>
              <a:ea typeface="Tahoma" pitchFamily="34" charset="0"/>
              <a:cs typeface="Tahoma" pitchFamily="34" charset="0"/>
            </a:endParaRPr>
          </a:p>
        </p:txBody>
      </p:sp>
    </p:spTree>
    <p:extLst>
      <p:ext uri="{BB962C8B-B14F-4D97-AF65-F5344CB8AC3E}">
        <p14:creationId xmlns:p14="http://schemas.microsoft.com/office/powerpoint/2010/main" val="2072690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19254" y="764630"/>
            <a:ext cx="10753493" cy="2805063"/>
          </a:xfrm>
          <a:prstGeom prst="rect">
            <a:avLst/>
          </a:prstGeom>
        </p:spPr>
        <p:txBody>
          <a:bodyPr wrap="square">
            <a:spAutoFit/>
          </a:bodyPr>
          <a:lstStyle/>
          <a:p>
            <a:pPr algn="just">
              <a:lnSpc>
                <a:spcPct val="150000"/>
              </a:lnSpc>
            </a:pPr>
            <a:r>
              <a:rPr lang="tr-TR" sz="2400" dirty="0" smtClean="0">
                <a:solidFill>
                  <a:srgbClr val="000000"/>
                </a:solidFill>
                <a:latin typeface="+mj-lt"/>
                <a:ea typeface="Tahoma" pitchFamily="34" charset="0"/>
                <a:cs typeface="Tahoma" pitchFamily="34" charset="0"/>
              </a:rPr>
              <a:t>Yıkıcı damping</a:t>
            </a:r>
            <a:r>
              <a:rPr lang="tr-TR" sz="2400" b="0" dirty="0" smtClean="0">
                <a:solidFill>
                  <a:srgbClr val="000000"/>
                </a:solidFill>
                <a:latin typeface="+mj-lt"/>
                <a:ea typeface="Tahoma" pitchFamily="34" charset="0"/>
                <a:cs typeface="Tahoma" pitchFamily="34" charset="0"/>
              </a:rPr>
              <a:t>, bir şirketin uluslararası rakiplerini piyasadan silmek amacıyla yaptığı </a:t>
            </a:r>
            <a:r>
              <a:rPr lang="tr-TR" sz="2400" b="0" dirty="0" err="1" smtClean="0">
                <a:solidFill>
                  <a:srgbClr val="000000"/>
                </a:solidFill>
                <a:latin typeface="+mj-lt"/>
                <a:ea typeface="Tahoma" pitchFamily="34" charset="0"/>
                <a:cs typeface="Tahoma" pitchFamily="34" charset="0"/>
              </a:rPr>
              <a:t>dampingtir</a:t>
            </a:r>
            <a:r>
              <a:rPr lang="tr-TR" sz="2400" b="0" dirty="0" smtClean="0">
                <a:solidFill>
                  <a:srgbClr val="000000"/>
                </a:solidFill>
                <a:latin typeface="+mj-lt"/>
                <a:ea typeface="Tahoma" pitchFamily="34" charset="0"/>
                <a:cs typeface="Tahoma" pitchFamily="34" charset="0"/>
              </a:rPr>
              <a:t>.</a:t>
            </a:r>
          </a:p>
          <a:p>
            <a:pPr algn="just">
              <a:lnSpc>
                <a:spcPct val="150000"/>
              </a:lnSpc>
            </a:pPr>
            <a:endParaRPr lang="tr-TR" sz="2400" b="0" dirty="0" smtClean="0">
              <a:solidFill>
                <a:srgbClr val="000000"/>
              </a:solidFill>
              <a:latin typeface="+mj-lt"/>
              <a:ea typeface="Tahoma" pitchFamily="34" charset="0"/>
              <a:cs typeface="Tahoma" pitchFamily="34" charset="0"/>
            </a:endParaRPr>
          </a:p>
          <a:p>
            <a:pPr algn="just">
              <a:lnSpc>
                <a:spcPct val="150000"/>
              </a:lnSpc>
            </a:pPr>
            <a:r>
              <a:rPr lang="tr-TR" sz="2400" dirty="0" smtClean="0">
                <a:solidFill>
                  <a:srgbClr val="000000"/>
                </a:solidFill>
                <a:latin typeface="+mj-lt"/>
                <a:ea typeface="Tahoma" pitchFamily="34" charset="0"/>
                <a:cs typeface="Tahoma" pitchFamily="34" charset="0"/>
              </a:rPr>
              <a:t>Sürekli damping </a:t>
            </a:r>
            <a:r>
              <a:rPr lang="tr-TR" sz="2400" b="0" dirty="0" smtClean="0">
                <a:solidFill>
                  <a:srgbClr val="000000"/>
                </a:solidFill>
                <a:latin typeface="+mj-lt"/>
                <a:ea typeface="Tahoma" pitchFamily="34" charset="0"/>
                <a:cs typeface="Tahoma" pitchFamily="34" charset="0"/>
              </a:rPr>
              <a:t>ise, bir firma piyasa payını maksimum kılabilmek için devamlı olarak yurtdışı piyasalarda ucuza mal satmaktadır.</a:t>
            </a:r>
            <a:endParaRPr lang="tr-TR" sz="2400" b="0" dirty="0">
              <a:latin typeface="+mj-lt"/>
              <a:ea typeface="Tahoma" pitchFamily="34" charset="0"/>
              <a:cs typeface="Tahoma" pitchFamily="34" charset="0"/>
            </a:endParaRPr>
          </a:p>
        </p:txBody>
      </p:sp>
    </p:spTree>
    <p:extLst>
      <p:ext uri="{BB962C8B-B14F-4D97-AF65-F5344CB8AC3E}">
        <p14:creationId xmlns:p14="http://schemas.microsoft.com/office/powerpoint/2010/main" val="26643968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31213" y="836641"/>
            <a:ext cx="11521600" cy="3913059"/>
          </a:xfrm>
          <a:prstGeom prst="rect">
            <a:avLst/>
          </a:prstGeom>
        </p:spPr>
        <p:txBody>
          <a:bodyPr wrap="square">
            <a:spAutoFit/>
          </a:bodyPr>
          <a:lstStyle/>
          <a:p>
            <a:pPr algn="just">
              <a:lnSpc>
                <a:spcPct val="150000"/>
              </a:lnSpc>
            </a:pPr>
            <a:r>
              <a:rPr lang="tr-TR" sz="2400" b="0" i="0" dirty="0" smtClean="0">
                <a:effectLst/>
                <a:latin typeface="+mj-lt"/>
                <a:ea typeface="Tahoma" pitchFamily="34" charset="0"/>
                <a:cs typeface="Tahoma" pitchFamily="34" charset="0"/>
              </a:rPr>
              <a:t>Dampingi karakterize eden en önemli unsur, yurtdışına satışlarda ülke iç piyasasının altında bir fiyat farklılaştırmasına gidilmesidir. İktisadi açıdan fiyat farklılaştırması olması için; ya iki piyasanın birbirinden kesinlikle ayrılmış olması ya da fiyatlandırma stratejisinin ihracatçının karını maksimize etmesi sonucuna varılması gerekir.</a:t>
            </a:r>
          </a:p>
          <a:p>
            <a:pPr algn="just">
              <a:lnSpc>
                <a:spcPct val="150000"/>
              </a:lnSpc>
            </a:pPr>
            <a:endParaRPr lang="tr-TR" sz="2400" b="0" i="0" dirty="0" smtClean="0">
              <a:effectLst/>
              <a:latin typeface="+mj-lt"/>
              <a:ea typeface="Tahoma" pitchFamily="34" charset="0"/>
              <a:cs typeface="Tahoma" pitchFamily="34" charset="0"/>
            </a:endParaRPr>
          </a:p>
          <a:p>
            <a:pPr algn="just">
              <a:lnSpc>
                <a:spcPct val="150000"/>
              </a:lnSpc>
            </a:pPr>
            <a:r>
              <a:rPr lang="tr-TR" sz="2400" b="0" i="0" dirty="0" smtClean="0">
                <a:effectLst/>
                <a:latin typeface="+mj-lt"/>
                <a:ea typeface="Tahoma" pitchFamily="34" charset="0"/>
                <a:cs typeface="Tahoma" pitchFamily="34" charset="0"/>
              </a:rPr>
              <a:t>Mevzuatımızda damping; Türkiye'ye ihraç edilen bir malın, aynı veya benzer bir malın normal değerinin altında bir fiyatla Türkiye'ye satılması olarak tanımlanmıştır.</a:t>
            </a:r>
            <a:endParaRPr lang="tr-TR" sz="2400" b="0" i="0" dirty="0">
              <a:effectLst/>
              <a:latin typeface="+mj-lt"/>
              <a:ea typeface="Tahoma" pitchFamily="34" charset="0"/>
              <a:cs typeface="Tahoma" pitchFamily="34" charset="0"/>
            </a:endParaRPr>
          </a:p>
        </p:txBody>
      </p:sp>
    </p:spTree>
    <p:extLst>
      <p:ext uri="{BB962C8B-B14F-4D97-AF65-F5344CB8AC3E}">
        <p14:creationId xmlns:p14="http://schemas.microsoft.com/office/powerpoint/2010/main" val="16640817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815267" y="1340710"/>
            <a:ext cx="10274300" cy="5328740"/>
          </a:xfrm>
          <a:noFill/>
        </p:spPr>
        <p:txBody>
          <a:bodyPr>
            <a:noAutofit/>
          </a:bodyPr>
          <a:lstStyle/>
          <a:p>
            <a:pPr eaLnBrk="1" hangingPunct="1">
              <a:lnSpc>
                <a:spcPct val="150000"/>
              </a:lnSpc>
            </a:pPr>
            <a:r>
              <a:rPr lang="tr-TR" sz="2400" dirty="0" smtClean="0">
                <a:latin typeface="+mj-lt"/>
                <a:ea typeface="Tahoma" pitchFamily="34" charset="0"/>
                <a:cs typeface="Tahoma" pitchFamily="34" charset="0"/>
              </a:rPr>
              <a:t>İhracat endüstrisinde kurulu bulunan monopoller bazen iç ve dış piyasaları birbirinden ayırır. </a:t>
            </a:r>
          </a:p>
          <a:p>
            <a:pPr eaLnBrk="1" hangingPunct="1">
              <a:lnSpc>
                <a:spcPct val="150000"/>
              </a:lnSpc>
            </a:pPr>
            <a:r>
              <a:rPr lang="tr-TR" sz="2400" dirty="0" err="1" smtClean="0">
                <a:latin typeface="+mj-lt"/>
                <a:ea typeface="Tahoma" pitchFamily="34" charset="0"/>
                <a:cs typeface="Tahoma" pitchFamily="34" charset="0"/>
              </a:rPr>
              <a:t>Monopolcünün</a:t>
            </a:r>
            <a:r>
              <a:rPr lang="tr-TR" sz="2400" dirty="0" smtClean="0">
                <a:latin typeface="+mj-lt"/>
                <a:ea typeface="Tahoma" pitchFamily="34" charset="0"/>
                <a:cs typeface="Tahoma" pitchFamily="34" charset="0"/>
              </a:rPr>
              <a:t>, iki piyasayı birbirinden ayırmayı kârlı bulması ve her birine ayrı fiyatlar koymasına </a:t>
            </a:r>
            <a:r>
              <a:rPr lang="tr-TR" sz="2400" dirty="0" smtClean="0">
                <a:solidFill>
                  <a:schemeClr val="tx2"/>
                </a:solidFill>
                <a:latin typeface="+mj-lt"/>
                <a:ea typeface="Tahoma" pitchFamily="34" charset="0"/>
                <a:cs typeface="Tahoma" pitchFamily="34" charset="0"/>
              </a:rPr>
              <a:t>uluslararası fiyat farklılaştırması</a:t>
            </a:r>
            <a:r>
              <a:rPr lang="tr-TR" sz="2400" dirty="0" smtClean="0">
                <a:latin typeface="+mj-lt"/>
                <a:ea typeface="Tahoma" pitchFamily="34" charset="0"/>
                <a:cs typeface="Tahoma" pitchFamily="34" charset="0"/>
              </a:rPr>
              <a:t> adı verilir. Dışarıda uygulanan fiyatın daha düşük olması ise </a:t>
            </a:r>
            <a:r>
              <a:rPr lang="tr-TR" sz="2400" dirty="0" smtClean="0">
                <a:solidFill>
                  <a:schemeClr val="tx2"/>
                </a:solidFill>
                <a:latin typeface="+mj-lt"/>
                <a:ea typeface="Tahoma" pitchFamily="34" charset="0"/>
                <a:cs typeface="Tahoma" pitchFamily="34" charset="0"/>
              </a:rPr>
              <a:t>damping</a:t>
            </a:r>
            <a:r>
              <a:rPr lang="tr-TR" sz="2400" dirty="0" smtClean="0">
                <a:latin typeface="+mj-lt"/>
                <a:ea typeface="Tahoma" pitchFamily="34" charset="0"/>
                <a:cs typeface="Tahoma" pitchFamily="34" charset="0"/>
              </a:rPr>
              <a:t> niteliğini gösterir. Uluslararası fiyat </a:t>
            </a:r>
            <a:r>
              <a:rPr lang="tr-TR" sz="2400" dirty="0" err="1" smtClean="0">
                <a:latin typeface="+mj-lt"/>
                <a:ea typeface="Tahoma" pitchFamily="34" charset="0"/>
                <a:cs typeface="Tahoma" pitchFamily="34" charset="0"/>
              </a:rPr>
              <a:t>faklılaştırmasının</a:t>
            </a:r>
            <a:r>
              <a:rPr lang="tr-TR" sz="2400" dirty="0" smtClean="0">
                <a:latin typeface="+mj-lt"/>
                <a:ea typeface="Tahoma" pitchFamily="34" charset="0"/>
                <a:cs typeface="Tahoma" pitchFamily="34" charset="0"/>
              </a:rPr>
              <a:t> uygulanabilmesi için 2 koşul gereklidir.</a:t>
            </a:r>
          </a:p>
          <a:p>
            <a:pPr lvl="1" eaLnBrk="1" hangingPunct="1">
              <a:lnSpc>
                <a:spcPct val="150000"/>
              </a:lnSpc>
            </a:pPr>
            <a:r>
              <a:rPr lang="tr-TR" sz="2400" dirty="0" smtClean="0">
                <a:latin typeface="+mj-lt"/>
                <a:ea typeface="Tahoma" pitchFamily="34" charset="0"/>
                <a:cs typeface="Tahoma" pitchFamily="34" charset="0"/>
              </a:rPr>
              <a:t>İç ve dış piyasaların kesinlikle birbirinden ayrı olması gerekir.</a:t>
            </a:r>
          </a:p>
          <a:p>
            <a:pPr lvl="1" eaLnBrk="1" hangingPunct="1">
              <a:lnSpc>
                <a:spcPct val="150000"/>
              </a:lnSpc>
            </a:pPr>
            <a:r>
              <a:rPr lang="tr-TR" sz="2400" dirty="0" smtClean="0">
                <a:latin typeface="+mj-lt"/>
                <a:ea typeface="Tahoma" pitchFamily="34" charset="0"/>
                <a:cs typeface="Tahoma" pitchFamily="34" charset="0"/>
              </a:rPr>
              <a:t>Söz konusu malın değişik piyasalardaki talep esnekliğinin farklı olması gerekir</a:t>
            </a:r>
          </a:p>
        </p:txBody>
      </p:sp>
      <p:sp>
        <p:nvSpPr>
          <p:cNvPr id="26627" name="Rectangle 2"/>
          <p:cNvSpPr>
            <a:spLocks noChangeArrowheads="1"/>
          </p:cNvSpPr>
          <p:nvPr/>
        </p:nvSpPr>
        <p:spPr bwMode="auto">
          <a:xfrm>
            <a:off x="1199320" y="358776"/>
            <a:ext cx="10390717" cy="83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800" dirty="0">
                <a:solidFill>
                  <a:schemeClr val="tx2"/>
                </a:solidFill>
                <a:latin typeface="Times New Roman" pitchFamily="18" charset="0"/>
                <a:cs typeface="Times New Roman" pitchFamily="18" charset="0"/>
              </a:rPr>
              <a:t>V. MONOPOLLER VE KARTELLER</a:t>
            </a:r>
            <a:br>
              <a:rPr lang="tr-TR" sz="2800" dirty="0">
                <a:solidFill>
                  <a:schemeClr val="tx2"/>
                </a:solidFill>
                <a:latin typeface="Times New Roman" pitchFamily="18" charset="0"/>
                <a:cs typeface="Times New Roman" pitchFamily="18" charset="0"/>
              </a:rPr>
            </a:br>
            <a:r>
              <a:rPr lang="tr-TR" sz="2800" dirty="0">
                <a:solidFill>
                  <a:schemeClr val="tx2"/>
                </a:solidFill>
                <a:latin typeface="Times New Roman" pitchFamily="18" charset="0"/>
                <a:cs typeface="Times New Roman" pitchFamily="18" charset="0"/>
              </a:rPr>
              <a:t>1.a. Uluslararası Fiyat Farklılıkları ve Damping</a:t>
            </a:r>
          </a:p>
        </p:txBody>
      </p:sp>
    </p:spTree>
    <p:extLst>
      <p:ext uri="{BB962C8B-B14F-4D97-AF65-F5344CB8AC3E}">
        <p14:creationId xmlns:p14="http://schemas.microsoft.com/office/powerpoint/2010/main" val="14447241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5600700" y="4365625"/>
            <a:ext cx="190711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Dış Piyasada Miktar</a:t>
            </a:r>
          </a:p>
        </p:txBody>
      </p:sp>
      <p:sp>
        <p:nvSpPr>
          <p:cNvPr id="27652" name="Text Box 4"/>
          <p:cNvSpPr txBox="1">
            <a:spLocks noChangeArrowheads="1"/>
          </p:cNvSpPr>
          <p:nvPr/>
        </p:nvSpPr>
        <p:spPr bwMode="auto">
          <a:xfrm>
            <a:off x="2722034" y="4292600"/>
            <a:ext cx="80221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700"/>
              <a:t>Md</a:t>
            </a:r>
          </a:p>
        </p:txBody>
      </p:sp>
      <p:sp>
        <p:nvSpPr>
          <p:cNvPr id="27653" name="Text Box 5"/>
          <p:cNvSpPr txBox="1">
            <a:spLocks noChangeArrowheads="1"/>
          </p:cNvSpPr>
          <p:nvPr/>
        </p:nvSpPr>
        <p:spPr bwMode="auto">
          <a:xfrm>
            <a:off x="2715685" y="3340100"/>
            <a:ext cx="35136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K</a:t>
            </a:r>
          </a:p>
        </p:txBody>
      </p:sp>
      <p:sp>
        <p:nvSpPr>
          <p:cNvPr id="27654" name="Text Box 7"/>
          <p:cNvSpPr txBox="1">
            <a:spLocks noChangeArrowheads="1"/>
          </p:cNvSpPr>
          <p:nvPr/>
        </p:nvSpPr>
        <p:spPr bwMode="auto">
          <a:xfrm>
            <a:off x="4849285" y="3763964"/>
            <a:ext cx="3683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M</a:t>
            </a:r>
          </a:p>
        </p:txBody>
      </p:sp>
      <p:sp>
        <p:nvSpPr>
          <p:cNvPr id="27655" name="Line 9"/>
          <p:cNvSpPr>
            <a:spLocks noChangeShapeType="1"/>
          </p:cNvSpPr>
          <p:nvPr/>
        </p:nvSpPr>
        <p:spPr bwMode="auto">
          <a:xfrm rot="10800000" flipV="1">
            <a:off x="264584" y="4313238"/>
            <a:ext cx="6576483" cy="47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7656" name="Line 10"/>
          <p:cNvSpPr>
            <a:spLocks noChangeShapeType="1"/>
          </p:cNvSpPr>
          <p:nvPr/>
        </p:nvSpPr>
        <p:spPr bwMode="auto">
          <a:xfrm flipV="1">
            <a:off x="3818467" y="2051051"/>
            <a:ext cx="0" cy="2270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7657" name="Text Box 11"/>
          <p:cNvSpPr txBox="1">
            <a:spLocks noChangeArrowheads="1"/>
          </p:cNvSpPr>
          <p:nvPr/>
        </p:nvSpPr>
        <p:spPr bwMode="auto">
          <a:xfrm>
            <a:off x="3488267" y="1844675"/>
            <a:ext cx="93768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Fiyat</a:t>
            </a:r>
          </a:p>
        </p:txBody>
      </p:sp>
      <p:sp>
        <p:nvSpPr>
          <p:cNvPr id="27658" name="Text Box 14"/>
          <p:cNvSpPr txBox="1">
            <a:spLocks noChangeArrowheads="1"/>
          </p:cNvSpPr>
          <p:nvPr/>
        </p:nvSpPr>
        <p:spPr bwMode="auto">
          <a:xfrm>
            <a:off x="143934" y="4624389"/>
            <a:ext cx="656801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000" b="0"/>
              <a:t>Grafik 4: Uluslararası Fiyat farklılaştırması</a:t>
            </a:r>
          </a:p>
        </p:txBody>
      </p:sp>
      <p:sp>
        <p:nvSpPr>
          <p:cNvPr id="27659" name="Text Box 15"/>
          <p:cNvSpPr txBox="1">
            <a:spLocks noChangeArrowheads="1"/>
          </p:cNvSpPr>
          <p:nvPr/>
        </p:nvSpPr>
        <p:spPr bwMode="auto">
          <a:xfrm>
            <a:off x="3676651" y="4359275"/>
            <a:ext cx="3513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o</a:t>
            </a:r>
          </a:p>
        </p:txBody>
      </p:sp>
      <p:sp>
        <p:nvSpPr>
          <p:cNvPr id="27660" name="Text Box 16"/>
          <p:cNvSpPr txBox="1">
            <a:spLocks noChangeArrowheads="1"/>
          </p:cNvSpPr>
          <p:nvPr/>
        </p:nvSpPr>
        <p:spPr bwMode="auto">
          <a:xfrm>
            <a:off x="3727451" y="3271839"/>
            <a:ext cx="62653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Pi</a:t>
            </a:r>
          </a:p>
        </p:txBody>
      </p:sp>
      <p:sp>
        <p:nvSpPr>
          <p:cNvPr id="27661" name="Text Box 17"/>
          <p:cNvSpPr txBox="1">
            <a:spLocks noChangeArrowheads="1"/>
          </p:cNvSpPr>
          <p:nvPr/>
        </p:nvSpPr>
        <p:spPr bwMode="auto">
          <a:xfrm>
            <a:off x="704850" y="4005264"/>
            <a:ext cx="41486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Dd</a:t>
            </a:r>
          </a:p>
        </p:txBody>
      </p:sp>
      <p:sp>
        <p:nvSpPr>
          <p:cNvPr id="27662" name="Line 25"/>
          <p:cNvSpPr>
            <a:spLocks noChangeShapeType="1"/>
          </p:cNvSpPr>
          <p:nvPr/>
        </p:nvSpPr>
        <p:spPr bwMode="auto">
          <a:xfrm>
            <a:off x="897467" y="3933825"/>
            <a:ext cx="54715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63" name="Line 26"/>
          <p:cNvSpPr>
            <a:spLocks noChangeShapeType="1"/>
          </p:cNvSpPr>
          <p:nvPr/>
        </p:nvSpPr>
        <p:spPr bwMode="auto">
          <a:xfrm>
            <a:off x="3812118" y="3429000"/>
            <a:ext cx="102023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64" name="Line 27"/>
          <p:cNvSpPr>
            <a:spLocks noChangeShapeType="1"/>
          </p:cNvSpPr>
          <p:nvPr/>
        </p:nvSpPr>
        <p:spPr bwMode="auto">
          <a:xfrm>
            <a:off x="2891367" y="3533775"/>
            <a:ext cx="91228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65" name="Text Box 31"/>
          <p:cNvSpPr txBox="1">
            <a:spLocks noChangeArrowheads="1"/>
          </p:cNvSpPr>
          <p:nvPr/>
        </p:nvSpPr>
        <p:spPr bwMode="auto">
          <a:xfrm>
            <a:off x="4832352" y="3284538"/>
            <a:ext cx="3492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L</a:t>
            </a:r>
          </a:p>
        </p:txBody>
      </p:sp>
      <p:sp>
        <p:nvSpPr>
          <p:cNvPr id="27666" name="Text Box 32"/>
          <p:cNvSpPr txBox="1">
            <a:spLocks noChangeArrowheads="1"/>
          </p:cNvSpPr>
          <p:nvPr/>
        </p:nvSpPr>
        <p:spPr bwMode="auto">
          <a:xfrm>
            <a:off x="2624667" y="3789364"/>
            <a:ext cx="47413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M</a:t>
            </a:r>
          </a:p>
        </p:txBody>
      </p:sp>
      <p:sp>
        <p:nvSpPr>
          <p:cNvPr id="27667" name="Text Box 38"/>
          <p:cNvSpPr txBox="1">
            <a:spLocks noChangeArrowheads="1"/>
          </p:cNvSpPr>
          <p:nvPr/>
        </p:nvSpPr>
        <p:spPr bwMode="auto">
          <a:xfrm>
            <a:off x="5024967" y="4005264"/>
            <a:ext cx="59266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MRi</a:t>
            </a:r>
          </a:p>
        </p:txBody>
      </p:sp>
      <p:sp>
        <p:nvSpPr>
          <p:cNvPr id="27668" name="Text Box 39"/>
          <p:cNvSpPr txBox="1">
            <a:spLocks noChangeArrowheads="1"/>
          </p:cNvSpPr>
          <p:nvPr/>
        </p:nvSpPr>
        <p:spPr bwMode="auto">
          <a:xfrm>
            <a:off x="258234" y="4335463"/>
            <a:ext cx="1790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Dış Piyasada Miktar</a:t>
            </a:r>
          </a:p>
        </p:txBody>
      </p:sp>
      <p:sp>
        <p:nvSpPr>
          <p:cNvPr id="27669" name="Line 48"/>
          <p:cNvSpPr>
            <a:spLocks noChangeShapeType="1"/>
          </p:cNvSpPr>
          <p:nvPr/>
        </p:nvSpPr>
        <p:spPr bwMode="auto">
          <a:xfrm flipH="1">
            <a:off x="704851" y="3213100"/>
            <a:ext cx="30734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70" name="Line 49"/>
          <p:cNvSpPr>
            <a:spLocks noChangeShapeType="1"/>
          </p:cNvSpPr>
          <p:nvPr/>
        </p:nvSpPr>
        <p:spPr bwMode="auto">
          <a:xfrm flipH="1">
            <a:off x="2432051" y="3213100"/>
            <a:ext cx="13462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71" name="Line 50"/>
          <p:cNvSpPr>
            <a:spLocks noChangeShapeType="1"/>
          </p:cNvSpPr>
          <p:nvPr/>
        </p:nvSpPr>
        <p:spPr bwMode="auto">
          <a:xfrm>
            <a:off x="3778251" y="2420938"/>
            <a:ext cx="2110316" cy="187166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72" name="Line 51"/>
          <p:cNvSpPr>
            <a:spLocks noChangeShapeType="1"/>
          </p:cNvSpPr>
          <p:nvPr/>
        </p:nvSpPr>
        <p:spPr bwMode="auto">
          <a:xfrm>
            <a:off x="3778251" y="2420938"/>
            <a:ext cx="1439333" cy="187166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73" name="Line 52"/>
          <p:cNvSpPr>
            <a:spLocks noChangeShapeType="1"/>
          </p:cNvSpPr>
          <p:nvPr/>
        </p:nvSpPr>
        <p:spPr bwMode="auto">
          <a:xfrm>
            <a:off x="4849284" y="3429000"/>
            <a:ext cx="0" cy="863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74" name="Text Box 53"/>
          <p:cNvSpPr txBox="1">
            <a:spLocks noChangeArrowheads="1"/>
          </p:cNvSpPr>
          <p:nvPr/>
        </p:nvSpPr>
        <p:spPr bwMode="auto">
          <a:xfrm>
            <a:off x="3744384" y="3462339"/>
            <a:ext cx="62653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Pd</a:t>
            </a:r>
          </a:p>
        </p:txBody>
      </p:sp>
      <p:sp>
        <p:nvSpPr>
          <p:cNvPr id="27675" name="Line 54"/>
          <p:cNvSpPr>
            <a:spLocks noChangeShapeType="1"/>
          </p:cNvSpPr>
          <p:nvPr/>
        </p:nvSpPr>
        <p:spPr bwMode="auto">
          <a:xfrm>
            <a:off x="2868084" y="3551238"/>
            <a:ext cx="0" cy="7921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7676" name="Text Box 55"/>
          <p:cNvSpPr txBox="1">
            <a:spLocks noChangeArrowheads="1"/>
          </p:cNvSpPr>
          <p:nvPr/>
        </p:nvSpPr>
        <p:spPr bwMode="auto">
          <a:xfrm>
            <a:off x="4675717" y="4289425"/>
            <a:ext cx="802216"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700"/>
              <a:t>Mi</a:t>
            </a:r>
          </a:p>
        </p:txBody>
      </p:sp>
      <p:sp>
        <p:nvSpPr>
          <p:cNvPr id="27677" name="Text Box 56"/>
          <p:cNvSpPr txBox="1">
            <a:spLocks noChangeArrowheads="1"/>
          </p:cNvSpPr>
          <p:nvPr/>
        </p:nvSpPr>
        <p:spPr bwMode="auto">
          <a:xfrm>
            <a:off x="5793317" y="4005264"/>
            <a:ext cx="41486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Di</a:t>
            </a:r>
          </a:p>
        </p:txBody>
      </p:sp>
      <p:sp>
        <p:nvSpPr>
          <p:cNvPr id="27678" name="Text Box 57"/>
          <p:cNvSpPr txBox="1">
            <a:spLocks noChangeArrowheads="1"/>
          </p:cNvSpPr>
          <p:nvPr/>
        </p:nvSpPr>
        <p:spPr bwMode="auto">
          <a:xfrm>
            <a:off x="5985934" y="3789364"/>
            <a:ext cx="768351"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MC</a:t>
            </a:r>
          </a:p>
        </p:txBody>
      </p:sp>
      <p:sp>
        <p:nvSpPr>
          <p:cNvPr id="27679" name="Text Box 58"/>
          <p:cNvSpPr txBox="1">
            <a:spLocks noChangeArrowheads="1"/>
          </p:cNvSpPr>
          <p:nvPr/>
        </p:nvSpPr>
        <p:spPr bwMode="auto">
          <a:xfrm>
            <a:off x="2144184" y="4005264"/>
            <a:ext cx="59266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MRd</a:t>
            </a:r>
          </a:p>
        </p:txBody>
      </p:sp>
      <p:sp>
        <p:nvSpPr>
          <p:cNvPr id="27680" name="Rectangle 61"/>
          <p:cNvSpPr>
            <a:spLocks noChangeArrowheads="1"/>
          </p:cNvSpPr>
          <p:nvPr/>
        </p:nvSpPr>
        <p:spPr bwMode="auto">
          <a:xfrm>
            <a:off x="7344833" y="1844675"/>
            <a:ext cx="460798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tr-TR" sz="1600">
                <a:solidFill>
                  <a:schemeClr val="folHlink"/>
                </a:solidFill>
                <a:latin typeface="Times New Roman" pitchFamily="18" charset="0"/>
                <a:cs typeface="Times New Roman" pitchFamily="18" charset="0"/>
              </a:rPr>
              <a:t>Yerli Piyasada</a:t>
            </a:r>
          </a:p>
          <a:p>
            <a:pPr algn="l"/>
            <a:r>
              <a:rPr lang="tr-TR" sz="1600">
                <a:latin typeface="Times New Roman" pitchFamily="18" charset="0"/>
                <a:cs typeface="Times New Roman" pitchFamily="18" charset="0"/>
              </a:rPr>
              <a:t>Talep (ortalama gelir) </a:t>
            </a:r>
            <a:r>
              <a:rPr lang="tr-TR" sz="1600">
                <a:solidFill>
                  <a:schemeClr val="hlink"/>
                </a:solidFill>
                <a:latin typeface="Times New Roman" pitchFamily="18" charset="0"/>
                <a:cs typeface="Times New Roman" pitchFamily="18" charset="0"/>
              </a:rPr>
              <a:t>Di</a:t>
            </a:r>
            <a:r>
              <a:rPr lang="tr-TR" sz="1600">
                <a:latin typeface="Times New Roman" pitchFamily="18" charset="0"/>
                <a:cs typeface="Times New Roman" pitchFamily="18" charset="0"/>
              </a:rPr>
              <a:t>, marjinal gelir </a:t>
            </a:r>
            <a:r>
              <a:rPr lang="tr-TR" sz="1600">
                <a:solidFill>
                  <a:schemeClr val="hlink"/>
                </a:solidFill>
                <a:latin typeface="Times New Roman" pitchFamily="18" charset="0"/>
                <a:cs typeface="Times New Roman" pitchFamily="18" charset="0"/>
              </a:rPr>
              <a:t>MRi</a:t>
            </a:r>
          </a:p>
          <a:p>
            <a:pPr algn="l"/>
            <a:endParaRPr lang="tr-TR" sz="1600">
              <a:solidFill>
                <a:schemeClr val="hlink"/>
              </a:solidFill>
              <a:latin typeface="Times New Roman" pitchFamily="18" charset="0"/>
              <a:cs typeface="Times New Roman" pitchFamily="18" charset="0"/>
            </a:endParaRPr>
          </a:p>
          <a:p>
            <a:pPr algn="l"/>
            <a:r>
              <a:rPr lang="tr-TR" sz="1600">
                <a:solidFill>
                  <a:schemeClr val="folHlink"/>
                </a:solidFill>
                <a:latin typeface="Times New Roman" pitchFamily="18" charset="0"/>
                <a:cs typeface="Times New Roman" pitchFamily="18" charset="0"/>
              </a:rPr>
              <a:t>Dış Piyasada</a:t>
            </a:r>
          </a:p>
          <a:p>
            <a:pPr algn="l"/>
            <a:r>
              <a:rPr lang="tr-TR" sz="1600">
                <a:latin typeface="Times New Roman" pitchFamily="18" charset="0"/>
                <a:cs typeface="Times New Roman" pitchFamily="18" charset="0"/>
              </a:rPr>
              <a:t>Talep (ortalama gelir) Dd, marjinal gelir MRd</a:t>
            </a:r>
          </a:p>
          <a:p>
            <a:pPr algn="l"/>
            <a:endParaRPr lang="tr-TR" sz="2000">
              <a:latin typeface="Times New Roman" pitchFamily="18" charset="0"/>
              <a:cs typeface="Times New Roman" pitchFamily="18" charset="0"/>
            </a:endParaRPr>
          </a:p>
          <a:p>
            <a:pPr algn="l"/>
            <a:r>
              <a:rPr lang="tr-TR" sz="1600">
                <a:latin typeface="Times New Roman" pitchFamily="18" charset="0"/>
                <a:cs typeface="Times New Roman" pitchFamily="18" charset="0"/>
              </a:rPr>
              <a:t>Marjinal maliyetler sabit varsayılarak MC doğrusu ile gösterilir.</a:t>
            </a:r>
          </a:p>
          <a:p>
            <a:pPr algn="l"/>
            <a:endParaRPr lang="tr-TR" sz="1600">
              <a:latin typeface="Times New Roman" pitchFamily="18" charset="0"/>
              <a:cs typeface="Times New Roman" pitchFamily="18" charset="0"/>
            </a:endParaRPr>
          </a:p>
          <a:p>
            <a:pPr algn="l"/>
            <a:r>
              <a:rPr lang="tr-TR" sz="1600">
                <a:latin typeface="Times New Roman" pitchFamily="18" charset="0"/>
                <a:cs typeface="Times New Roman" pitchFamily="18" charset="0"/>
              </a:rPr>
              <a:t>Yabancı talep eğrisinin (Dd), iç talep eğrisinden  (Di) daha esnek olması önemlidir.</a:t>
            </a:r>
          </a:p>
          <a:p>
            <a:pPr algn="l"/>
            <a:endParaRPr lang="tr-TR" sz="1600">
              <a:latin typeface="Times New Roman" pitchFamily="18" charset="0"/>
              <a:cs typeface="Times New Roman" pitchFamily="18" charset="0"/>
            </a:endParaRPr>
          </a:p>
        </p:txBody>
      </p:sp>
      <p:sp>
        <p:nvSpPr>
          <p:cNvPr id="27681" name="Text Box 63"/>
          <p:cNvSpPr txBox="1">
            <a:spLocks noChangeArrowheads="1"/>
          </p:cNvSpPr>
          <p:nvPr/>
        </p:nvSpPr>
        <p:spPr bwMode="auto">
          <a:xfrm>
            <a:off x="431801" y="5876926"/>
            <a:ext cx="1113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r>
              <a:rPr lang="tr-TR" sz="1400">
                <a:latin typeface="Times New Roman" pitchFamily="18" charset="0"/>
                <a:cs typeface="Times New Roman" pitchFamily="18" charset="0"/>
              </a:rPr>
              <a:t>Yabancı ülkede monopolcünün sattığı mala karşı çok sayıda ikame malı bulunabileceğinden, monopolcü fiyatı aşırı ölçüde yükseltilirse, tüketiciler ikame mallarına yönelme imkanına sahiptir. </a:t>
            </a:r>
          </a:p>
        </p:txBody>
      </p:sp>
    </p:spTree>
    <p:extLst>
      <p:ext uri="{BB962C8B-B14F-4D97-AF65-F5344CB8AC3E}">
        <p14:creationId xmlns:p14="http://schemas.microsoft.com/office/powerpoint/2010/main" val="32642447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2"/>
          <p:cNvGrpSpPr>
            <a:grpSpLocks/>
          </p:cNvGrpSpPr>
          <p:nvPr/>
        </p:nvGrpSpPr>
        <p:grpSpPr bwMode="auto">
          <a:xfrm>
            <a:off x="143934" y="2051049"/>
            <a:ext cx="6225117" cy="2817813"/>
            <a:chOff x="347" y="1162"/>
            <a:chExt cx="3479" cy="1905"/>
          </a:xfrm>
        </p:grpSpPr>
        <p:sp>
          <p:nvSpPr>
            <p:cNvPr id="28679" name="Text Box 3"/>
            <p:cNvSpPr txBox="1">
              <a:spLocks noChangeArrowheads="1"/>
            </p:cNvSpPr>
            <p:nvPr/>
          </p:nvSpPr>
          <p:spPr bwMode="auto">
            <a:xfrm>
              <a:off x="2925" y="2750"/>
              <a:ext cx="9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Dış Piyasada Miktar</a:t>
              </a:r>
            </a:p>
          </p:txBody>
        </p:sp>
        <p:sp>
          <p:nvSpPr>
            <p:cNvPr id="28680" name="Text Box 4"/>
            <p:cNvSpPr txBox="1">
              <a:spLocks noChangeArrowheads="1"/>
            </p:cNvSpPr>
            <p:nvPr/>
          </p:nvSpPr>
          <p:spPr bwMode="auto">
            <a:xfrm>
              <a:off x="1565" y="2704"/>
              <a:ext cx="37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700"/>
                <a:t>Md</a:t>
              </a:r>
            </a:p>
          </p:txBody>
        </p:sp>
        <p:sp>
          <p:nvSpPr>
            <p:cNvPr id="28681" name="Text Box 5"/>
            <p:cNvSpPr txBox="1">
              <a:spLocks noChangeArrowheads="1"/>
            </p:cNvSpPr>
            <p:nvPr/>
          </p:nvSpPr>
          <p:spPr bwMode="auto">
            <a:xfrm>
              <a:off x="1562" y="2104"/>
              <a:ext cx="1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K</a:t>
              </a:r>
            </a:p>
          </p:txBody>
        </p:sp>
        <p:sp>
          <p:nvSpPr>
            <p:cNvPr id="28682" name="Text Box 6"/>
            <p:cNvSpPr txBox="1">
              <a:spLocks noChangeArrowheads="1"/>
            </p:cNvSpPr>
            <p:nvPr/>
          </p:nvSpPr>
          <p:spPr bwMode="auto">
            <a:xfrm>
              <a:off x="2570" y="2371"/>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M</a:t>
              </a:r>
            </a:p>
          </p:txBody>
        </p:sp>
        <p:sp>
          <p:nvSpPr>
            <p:cNvPr id="28683" name="Line 7"/>
            <p:cNvSpPr>
              <a:spLocks noChangeShapeType="1"/>
            </p:cNvSpPr>
            <p:nvPr/>
          </p:nvSpPr>
          <p:spPr bwMode="auto">
            <a:xfrm rot="10800000" flipV="1">
              <a:off x="404" y="2717"/>
              <a:ext cx="3107" cy="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4" name="Line 8"/>
            <p:cNvSpPr>
              <a:spLocks noChangeShapeType="1"/>
            </p:cNvSpPr>
            <p:nvPr/>
          </p:nvSpPr>
          <p:spPr bwMode="auto">
            <a:xfrm flipV="1">
              <a:off x="2083" y="1292"/>
              <a:ext cx="0" cy="14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5" name="Text Box 9"/>
            <p:cNvSpPr txBox="1">
              <a:spLocks noChangeArrowheads="1"/>
            </p:cNvSpPr>
            <p:nvPr/>
          </p:nvSpPr>
          <p:spPr bwMode="auto">
            <a:xfrm>
              <a:off x="1927" y="1162"/>
              <a:ext cx="4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Fiyat</a:t>
              </a:r>
            </a:p>
          </p:txBody>
        </p:sp>
        <p:sp>
          <p:nvSpPr>
            <p:cNvPr id="28686" name="Text Box 10"/>
            <p:cNvSpPr txBox="1">
              <a:spLocks noChangeArrowheads="1"/>
            </p:cNvSpPr>
            <p:nvPr/>
          </p:nvSpPr>
          <p:spPr bwMode="auto">
            <a:xfrm>
              <a:off x="347" y="2913"/>
              <a:ext cx="31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1000" b="0"/>
                <a:t>Grafik 4: Uluslararası Fiyat farklılaştırması</a:t>
              </a:r>
            </a:p>
          </p:txBody>
        </p:sp>
        <p:sp>
          <p:nvSpPr>
            <p:cNvPr id="28687" name="Text Box 11"/>
            <p:cNvSpPr txBox="1">
              <a:spLocks noChangeArrowheads="1"/>
            </p:cNvSpPr>
            <p:nvPr/>
          </p:nvSpPr>
          <p:spPr bwMode="auto">
            <a:xfrm>
              <a:off x="2016" y="2746"/>
              <a:ext cx="1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o</a:t>
              </a:r>
            </a:p>
          </p:txBody>
        </p:sp>
        <p:sp>
          <p:nvSpPr>
            <p:cNvPr id="28688" name="Text Box 12"/>
            <p:cNvSpPr txBox="1">
              <a:spLocks noChangeArrowheads="1"/>
            </p:cNvSpPr>
            <p:nvPr/>
          </p:nvSpPr>
          <p:spPr bwMode="auto">
            <a:xfrm>
              <a:off x="2040" y="2061"/>
              <a:ext cx="2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Pi</a:t>
              </a:r>
            </a:p>
          </p:txBody>
        </p:sp>
        <p:sp>
          <p:nvSpPr>
            <p:cNvPr id="28689" name="Text Box 13"/>
            <p:cNvSpPr txBox="1">
              <a:spLocks noChangeArrowheads="1"/>
            </p:cNvSpPr>
            <p:nvPr/>
          </p:nvSpPr>
          <p:spPr bwMode="auto">
            <a:xfrm>
              <a:off x="612" y="2523"/>
              <a:ext cx="1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Dd</a:t>
              </a:r>
            </a:p>
          </p:txBody>
        </p:sp>
        <p:sp>
          <p:nvSpPr>
            <p:cNvPr id="28690" name="Line 14"/>
            <p:cNvSpPr>
              <a:spLocks noChangeShapeType="1"/>
            </p:cNvSpPr>
            <p:nvPr/>
          </p:nvSpPr>
          <p:spPr bwMode="auto">
            <a:xfrm>
              <a:off x="703" y="2478"/>
              <a:ext cx="258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691" name="Line 15"/>
            <p:cNvSpPr>
              <a:spLocks noChangeShapeType="1"/>
            </p:cNvSpPr>
            <p:nvPr/>
          </p:nvSpPr>
          <p:spPr bwMode="auto">
            <a:xfrm>
              <a:off x="2080" y="2160"/>
              <a:ext cx="48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692" name="Line 16"/>
            <p:cNvSpPr>
              <a:spLocks noChangeShapeType="1"/>
            </p:cNvSpPr>
            <p:nvPr/>
          </p:nvSpPr>
          <p:spPr bwMode="auto">
            <a:xfrm>
              <a:off x="1645" y="2226"/>
              <a:ext cx="43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693" name="Text Box 17"/>
            <p:cNvSpPr txBox="1">
              <a:spLocks noChangeArrowheads="1"/>
            </p:cNvSpPr>
            <p:nvPr/>
          </p:nvSpPr>
          <p:spPr bwMode="auto">
            <a:xfrm>
              <a:off x="2562" y="2069"/>
              <a:ext cx="1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L</a:t>
              </a:r>
            </a:p>
          </p:txBody>
        </p:sp>
        <p:sp>
          <p:nvSpPr>
            <p:cNvPr id="28694" name="Text Box 18"/>
            <p:cNvSpPr txBox="1">
              <a:spLocks noChangeArrowheads="1"/>
            </p:cNvSpPr>
            <p:nvPr/>
          </p:nvSpPr>
          <p:spPr bwMode="auto">
            <a:xfrm>
              <a:off x="1519" y="2387"/>
              <a:ext cx="2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dirty="0" smtClean="0"/>
                <a:t>N</a:t>
              </a:r>
              <a:endParaRPr lang="tr-TR" sz="700" dirty="0"/>
            </a:p>
          </p:txBody>
        </p:sp>
        <p:sp>
          <p:nvSpPr>
            <p:cNvPr id="28695" name="Text Box 19"/>
            <p:cNvSpPr txBox="1">
              <a:spLocks noChangeArrowheads="1"/>
            </p:cNvSpPr>
            <p:nvPr/>
          </p:nvSpPr>
          <p:spPr bwMode="auto">
            <a:xfrm>
              <a:off x="2653" y="2523"/>
              <a:ext cx="2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MRi</a:t>
              </a:r>
            </a:p>
          </p:txBody>
        </p:sp>
        <p:sp>
          <p:nvSpPr>
            <p:cNvPr id="28696" name="Text Box 20"/>
            <p:cNvSpPr txBox="1">
              <a:spLocks noChangeArrowheads="1"/>
            </p:cNvSpPr>
            <p:nvPr/>
          </p:nvSpPr>
          <p:spPr bwMode="auto">
            <a:xfrm>
              <a:off x="401" y="2731"/>
              <a:ext cx="84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900"/>
                <a:t>Dış Piyasada Miktar</a:t>
              </a:r>
            </a:p>
          </p:txBody>
        </p:sp>
        <p:sp>
          <p:nvSpPr>
            <p:cNvPr id="28697" name="Line 21"/>
            <p:cNvSpPr>
              <a:spLocks noChangeShapeType="1"/>
            </p:cNvSpPr>
            <p:nvPr/>
          </p:nvSpPr>
          <p:spPr bwMode="auto">
            <a:xfrm flipH="1">
              <a:off x="612" y="2024"/>
              <a:ext cx="1452" cy="6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698" name="Line 22"/>
            <p:cNvSpPr>
              <a:spLocks noChangeShapeType="1"/>
            </p:cNvSpPr>
            <p:nvPr/>
          </p:nvSpPr>
          <p:spPr bwMode="auto">
            <a:xfrm flipH="1">
              <a:off x="1428" y="2024"/>
              <a:ext cx="636" cy="6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699" name="Line 23"/>
            <p:cNvSpPr>
              <a:spLocks noChangeShapeType="1"/>
            </p:cNvSpPr>
            <p:nvPr/>
          </p:nvSpPr>
          <p:spPr bwMode="auto">
            <a:xfrm>
              <a:off x="2064" y="1525"/>
              <a:ext cx="997" cy="11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700" name="Line 24"/>
            <p:cNvSpPr>
              <a:spLocks noChangeShapeType="1"/>
            </p:cNvSpPr>
            <p:nvPr/>
          </p:nvSpPr>
          <p:spPr bwMode="auto">
            <a:xfrm>
              <a:off x="2064" y="1525"/>
              <a:ext cx="680" cy="11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701" name="Line 25"/>
            <p:cNvSpPr>
              <a:spLocks noChangeShapeType="1"/>
            </p:cNvSpPr>
            <p:nvPr/>
          </p:nvSpPr>
          <p:spPr bwMode="auto">
            <a:xfrm>
              <a:off x="2608" y="2160"/>
              <a:ext cx="0" cy="54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702" name="Text Box 26"/>
            <p:cNvSpPr txBox="1">
              <a:spLocks noChangeArrowheads="1"/>
            </p:cNvSpPr>
            <p:nvPr/>
          </p:nvSpPr>
          <p:spPr bwMode="auto">
            <a:xfrm>
              <a:off x="2048" y="2181"/>
              <a:ext cx="2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Pd</a:t>
              </a:r>
            </a:p>
          </p:txBody>
        </p:sp>
        <p:sp>
          <p:nvSpPr>
            <p:cNvPr id="28703" name="Line 27"/>
            <p:cNvSpPr>
              <a:spLocks noChangeShapeType="1"/>
            </p:cNvSpPr>
            <p:nvPr/>
          </p:nvSpPr>
          <p:spPr bwMode="auto">
            <a:xfrm>
              <a:off x="1634" y="2237"/>
              <a:ext cx="0" cy="49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rot="10800000" wrap="none" anchor="ctr"/>
            <a:lstStyle/>
            <a:p>
              <a:endParaRPr lang="tr-TR"/>
            </a:p>
          </p:txBody>
        </p:sp>
        <p:sp>
          <p:nvSpPr>
            <p:cNvPr id="28704" name="Text Box 28"/>
            <p:cNvSpPr txBox="1">
              <a:spLocks noChangeArrowheads="1"/>
            </p:cNvSpPr>
            <p:nvPr/>
          </p:nvSpPr>
          <p:spPr bwMode="auto">
            <a:xfrm>
              <a:off x="2488" y="2702"/>
              <a:ext cx="37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just" eaLnBrk="1" hangingPunct="1">
                <a:spcBef>
                  <a:spcPct val="50000"/>
                </a:spcBef>
              </a:pPr>
              <a:r>
                <a:rPr lang="tr-TR" sz="700"/>
                <a:t>Mi</a:t>
              </a:r>
            </a:p>
          </p:txBody>
        </p:sp>
        <p:sp>
          <p:nvSpPr>
            <p:cNvPr id="28705" name="Text Box 29"/>
            <p:cNvSpPr txBox="1">
              <a:spLocks noChangeArrowheads="1"/>
            </p:cNvSpPr>
            <p:nvPr/>
          </p:nvSpPr>
          <p:spPr bwMode="auto">
            <a:xfrm>
              <a:off x="3016" y="2523"/>
              <a:ext cx="1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Di</a:t>
              </a:r>
            </a:p>
          </p:txBody>
        </p:sp>
        <p:sp>
          <p:nvSpPr>
            <p:cNvPr id="28706" name="Text Box 30"/>
            <p:cNvSpPr txBox="1">
              <a:spLocks noChangeArrowheads="1"/>
            </p:cNvSpPr>
            <p:nvPr/>
          </p:nvSpPr>
          <p:spPr bwMode="auto">
            <a:xfrm>
              <a:off x="3107" y="2387"/>
              <a:ext cx="36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MC</a:t>
              </a:r>
            </a:p>
          </p:txBody>
        </p:sp>
        <p:sp>
          <p:nvSpPr>
            <p:cNvPr id="28707" name="Text Box 31"/>
            <p:cNvSpPr txBox="1">
              <a:spLocks noChangeArrowheads="1"/>
            </p:cNvSpPr>
            <p:nvPr/>
          </p:nvSpPr>
          <p:spPr bwMode="auto">
            <a:xfrm>
              <a:off x="1292" y="2523"/>
              <a:ext cx="2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spcBef>
                  <a:spcPct val="50000"/>
                </a:spcBef>
              </a:pPr>
              <a:r>
                <a:rPr lang="tr-TR" sz="700"/>
                <a:t>MRd</a:t>
              </a:r>
            </a:p>
          </p:txBody>
        </p:sp>
      </p:grpSp>
      <p:sp>
        <p:nvSpPr>
          <p:cNvPr id="28676" name="Rectangle 32"/>
          <p:cNvSpPr>
            <a:spLocks noChangeArrowheads="1"/>
          </p:cNvSpPr>
          <p:nvPr/>
        </p:nvSpPr>
        <p:spPr bwMode="auto">
          <a:xfrm>
            <a:off x="7344833" y="1844675"/>
            <a:ext cx="46079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tr-TR" sz="1600" dirty="0">
                <a:latin typeface="Times New Roman" pitchFamily="18" charset="0"/>
                <a:cs typeface="Times New Roman" pitchFamily="18" charset="0"/>
              </a:rPr>
              <a:t>Bu koşullar altında firma </a:t>
            </a:r>
            <a:r>
              <a:rPr lang="tr-TR" sz="1600" dirty="0">
                <a:solidFill>
                  <a:schemeClr val="hlink"/>
                </a:solidFill>
                <a:latin typeface="Times New Roman" pitchFamily="18" charset="0"/>
                <a:cs typeface="Times New Roman" pitchFamily="18" charset="0"/>
              </a:rPr>
              <a:t>marjinal maliyetle marjinal geliri eşitleyen</a:t>
            </a:r>
            <a:r>
              <a:rPr lang="tr-TR" sz="1600" dirty="0">
                <a:latin typeface="Times New Roman" pitchFamily="18" charset="0"/>
                <a:cs typeface="Times New Roman" pitchFamily="18" charset="0"/>
              </a:rPr>
              <a:t> yerli piyasada </a:t>
            </a:r>
            <a:r>
              <a:rPr lang="tr-TR" sz="1600" dirty="0">
                <a:solidFill>
                  <a:schemeClr val="hlink"/>
                </a:solidFill>
                <a:latin typeface="Times New Roman" pitchFamily="18" charset="0"/>
                <a:cs typeface="Times New Roman" pitchFamily="18" charset="0"/>
              </a:rPr>
              <a:t>M</a:t>
            </a:r>
            <a:r>
              <a:rPr lang="tr-TR" sz="1600" dirty="0">
                <a:latin typeface="Times New Roman" pitchFamily="18" charset="0"/>
                <a:cs typeface="Times New Roman" pitchFamily="18" charset="0"/>
              </a:rPr>
              <a:t> ve dış piyasada </a:t>
            </a:r>
            <a:r>
              <a:rPr lang="tr-TR" sz="1600" dirty="0">
                <a:solidFill>
                  <a:schemeClr val="hlink"/>
                </a:solidFill>
                <a:latin typeface="Times New Roman" pitchFamily="18" charset="0"/>
                <a:cs typeface="Times New Roman" pitchFamily="18" charset="0"/>
              </a:rPr>
              <a:t>N</a:t>
            </a:r>
            <a:r>
              <a:rPr lang="tr-TR" sz="1600" dirty="0">
                <a:latin typeface="Times New Roman" pitchFamily="18" charset="0"/>
                <a:cs typeface="Times New Roman" pitchFamily="18" charset="0"/>
              </a:rPr>
              <a:t> noktasında en yüksek kârı elde etmiş olur.</a:t>
            </a:r>
          </a:p>
          <a:p>
            <a:pPr algn="l"/>
            <a:endParaRPr lang="tr-TR" sz="1600" dirty="0">
              <a:latin typeface="Times New Roman" pitchFamily="18" charset="0"/>
              <a:cs typeface="Times New Roman" pitchFamily="18" charset="0"/>
            </a:endParaRPr>
          </a:p>
          <a:p>
            <a:pPr algn="l"/>
            <a:r>
              <a:rPr lang="tr-TR" sz="1600" dirty="0">
                <a:latin typeface="Times New Roman" pitchFamily="18" charset="0"/>
                <a:cs typeface="Times New Roman" pitchFamily="18" charset="0"/>
              </a:rPr>
              <a:t>Yerli piyasada Pi fiyatından </a:t>
            </a:r>
            <a:r>
              <a:rPr lang="tr-TR" sz="1600" dirty="0" err="1">
                <a:latin typeface="Times New Roman" pitchFamily="18" charset="0"/>
                <a:cs typeface="Times New Roman" pitchFamily="18" charset="0"/>
              </a:rPr>
              <a:t>OMi</a:t>
            </a:r>
            <a:r>
              <a:rPr lang="tr-TR" sz="1600" dirty="0">
                <a:latin typeface="Times New Roman" pitchFamily="18" charset="0"/>
                <a:cs typeface="Times New Roman" pitchFamily="18" charset="0"/>
              </a:rPr>
              <a:t>, dış piyasada Pd fiyatından </a:t>
            </a:r>
            <a:r>
              <a:rPr lang="tr-TR" sz="1600" dirty="0" err="1">
                <a:latin typeface="Times New Roman" pitchFamily="18" charset="0"/>
                <a:cs typeface="Times New Roman" pitchFamily="18" charset="0"/>
              </a:rPr>
              <a:t>OMd</a:t>
            </a:r>
            <a:r>
              <a:rPr lang="tr-TR" sz="1600" dirty="0">
                <a:latin typeface="Times New Roman" pitchFamily="18" charset="0"/>
                <a:cs typeface="Times New Roman" pitchFamily="18" charset="0"/>
              </a:rPr>
              <a:t> kadar mal satılır.</a:t>
            </a:r>
          </a:p>
          <a:p>
            <a:pPr algn="l"/>
            <a:endParaRPr lang="tr-TR" sz="1600" dirty="0">
              <a:latin typeface="Times New Roman" pitchFamily="18" charset="0"/>
              <a:cs typeface="Times New Roman" pitchFamily="18" charset="0"/>
            </a:endParaRPr>
          </a:p>
          <a:p>
            <a:pPr algn="l"/>
            <a:r>
              <a:rPr lang="tr-TR" sz="1600" dirty="0">
                <a:latin typeface="Times New Roman" pitchFamily="18" charset="0"/>
                <a:cs typeface="Times New Roman" pitchFamily="18" charset="0"/>
              </a:rPr>
              <a:t>Bir piyasada talep esnekliği ne derece yüksek ise o piyasada uygulanan fiyatlar o derece düşük olur.</a:t>
            </a:r>
          </a:p>
        </p:txBody>
      </p:sp>
      <p:sp>
        <p:nvSpPr>
          <p:cNvPr id="28677" name="Text Box 33"/>
          <p:cNvSpPr txBox="1">
            <a:spLocks noChangeArrowheads="1"/>
          </p:cNvSpPr>
          <p:nvPr/>
        </p:nvSpPr>
        <p:spPr bwMode="auto">
          <a:xfrm>
            <a:off x="431801" y="5753101"/>
            <a:ext cx="11137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algn="l" eaLnBrk="1" hangingPunct="1"/>
            <a:r>
              <a:rPr lang="tr-TR" sz="1800">
                <a:latin typeface="Times New Roman" pitchFamily="18" charset="0"/>
                <a:cs typeface="Times New Roman" pitchFamily="18" charset="0"/>
              </a:rPr>
              <a:t>Uluslararası fiyat farklılaştırması ticarette “haksız rekabet” uygulamasıdır. İç piyasasında damping yapılan ülkelerin üreticileri büyük zarara uğrarlar.</a:t>
            </a:r>
          </a:p>
        </p:txBody>
      </p:sp>
    </p:spTree>
    <p:extLst>
      <p:ext uri="{BB962C8B-B14F-4D97-AF65-F5344CB8AC3E}">
        <p14:creationId xmlns:p14="http://schemas.microsoft.com/office/powerpoint/2010/main" val="7963427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a:xfrm>
            <a:off x="527228" y="2017713"/>
            <a:ext cx="10849857" cy="4435707"/>
          </a:xfrm>
          <a:noFill/>
        </p:spPr>
        <p:txBody>
          <a:bodyPr>
            <a:normAutofit/>
          </a:bodyPr>
          <a:lstStyle/>
          <a:p>
            <a:pPr algn="just" eaLnBrk="1" hangingPunct="1">
              <a:lnSpc>
                <a:spcPct val="150000"/>
              </a:lnSpc>
            </a:pPr>
            <a:r>
              <a:rPr lang="tr-TR" sz="2400" dirty="0" smtClean="0">
                <a:latin typeface="Tahoma" pitchFamily="34" charset="0"/>
                <a:ea typeface="Tahoma" pitchFamily="34" charset="0"/>
                <a:cs typeface="Tahoma" pitchFamily="34" charset="0"/>
              </a:rPr>
              <a:t>Hükümetler </a:t>
            </a:r>
            <a:r>
              <a:rPr lang="tr-TR" sz="2400" dirty="0" smtClean="0">
                <a:solidFill>
                  <a:schemeClr val="folHlink"/>
                </a:solidFill>
                <a:latin typeface="Tahoma" pitchFamily="34" charset="0"/>
                <a:ea typeface="Tahoma" pitchFamily="34" charset="0"/>
                <a:cs typeface="Tahoma" pitchFamily="34" charset="0"/>
              </a:rPr>
              <a:t>yüksek anti damping vergileri</a:t>
            </a:r>
            <a:r>
              <a:rPr lang="tr-TR" sz="2400" dirty="0" smtClean="0">
                <a:latin typeface="Tahoma" pitchFamily="34" charset="0"/>
                <a:ea typeface="Tahoma" pitchFamily="34" charset="0"/>
                <a:cs typeface="Tahoma" pitchFamily="34" charset="0"/>
              </a:rPr>
              <a:t> veya telafi edici vergiler ile dampinge karşı önlem almaktadır.</a:t>
            </a:r>
          </a:p>
          <a:p>
            <a:pPr algn="just" eaLnBrk="1" hangingPunct="1">
              <a:lnSpc>
                <a:spcPct val="150000"/>
              </a:lnSpc>
            </a:pPr>
            <a:r>
              <a:rPr lang="tr-TR" sz="2400" dirty="0" smtClean="0">
                <a:latin typeface="Tahoma" pitchFamily="34" charset="0"/>
                <a:ea typeface="Tahoma" pitchFamily="34" charset="0"/>
                <a:cs typeface="Tahoma" pitchFamily="34" charset="0"/>
              </a:rPr>
              <a:t>Anti damping vergileri GATT sözleşmelerinde 1964 yılından itibaren yer almaya başlamıştır. Bu düzenlemelere göre her ülkedeki anti damping soruşturmalarını yapmakla görevli kurumlar araştırmaları ve incelemeleri yapmaktadır.</a:t>
            </a:r>
          </a:p>
        </p:txBody>
      </p:sp>
      <p:sp>
        <p:nvSpPr>
          <p:cNvPr id="29699" name="Rectangle 2"/>
          <p:cNvSpPr>
            <a:spLocks noChangeArrowheads="1"/>
          </p:cNvSpPr>
          <p:nvPr/>
        </p:nvSpPr>
        <p:spPr bwMode="auto">
          <a:xfrm>
            <a:off x="1199320" y="188550"/>
            <a:ext cx="1039071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400" dirty="0">
                <a:solidFill>
                  <a:schemeClr val="tx2"/>
                </a:solidFill>
                <a:ea typeface="Tahoma" pitchFamily="34" charset="0"/>
                <a:cs typeface="Tahoma" pitchFamily="34" charset="0"/>
              </a:rPr>
              <a:t>V. MONOPOLLER VE KARTELLER </a:t>
            </a:r>
            <a:br>
              <a:rPr lang="tr-TR" sz="2400" dirty="0">
                <a:solidFill>
                  <a:schemeClr val="tx2"/>
                </a:solidFill>
                <a:ea typeface="Tahoma" pitchFamily="34" charset="0"/>
                <a:cs typeface="Tahoma" pitchFamily="34" charset="0"/>
              </a:rPr>
            </a:br>
            <a:r>
              <a:rPr lang="tr-TR" sz="2400" dirty="0">
                <a:solidFill>
                  <a:schemeClr val="tx2"/>
                </a:solidFill>
                <a:ea typeface="Tahoma" pitchFamily="34" charset="0"/>
                <a:cs typeface="Tahoma" pitchFamily="34" charset="0"/>
              </a:rPr>
              <a:t>1.b. Dampinge Karşı Hükümet Politikaları</a:t>
            </a:r>
          </a:p>
        </p:txBody>
      </p:sp>
    </p:spTree>
    <p:extLst>
      <p:ext uri="{BB962C8B-B14F-4D97-AF65-F5344CB8AC3E}">
        <p14:creationId xmlns:p14="http://schemas.microsoft.com/office/powerpoint/2010/main" val="22578370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idx="1"/>
          </p:nvPr>
        </p:nvSpPr>
        <p:spPr>
          <a:xfrm>
            <a:off x="815267" y="1628750"/>
            <a:ext cx="9889067" cy="4464050"/>
          </a:xfrm>
          <a:noFill/>
        </p:spPr>
        <p:txBody>
          <a:bodyPr>
            <a:normAutofit lnSpcReduction="10000"/>
          </a:bodyPr>
          <a:lstStyle/>
          <a:p>
            <a:pPr algn="just" eaLnBrk="1" hangingPunct="1">
              <a:lnSpc>
                <a:spcPct val="150000"/>
              </a:lnSpc>
            </a:pPr>
            <a:r>
              <a:rPr lang="tr-TR" sz="2400" dirty="0" smtClean="0">
                <a:latin typeface="Tahoma" pitchFamily="34" charset="0"/>
                <a:ea typeface="Tahoma" pitchFamily="34" charset="0"/>
                <a:cs typeface="Tahoma" pitchFamily="34" charset="0"/>
              </a:rPr>
              <a:t>Karteller benzer mal ve hizmetleri üreten firmaların fiyatları belirlemek, üretimi kısmak, piyasaları bölüşmek veya yeni teknolojilerin kullanımı sınırlandırmak amacıyla yaptıkları anlaşmalardır.</a:t>
            </a:r>
          </a:p>
          <a:p>
            <a:pPr algn="just" eaLnBrk="1" hangingPunct="1">
              <a:lnSpc>
                <a:spcPct val="150000"/>
              </a:lnSpc>
            </a:pPr>
            <a:r>
              <a:rPr lang="tr-TR" sz="2400" dirty="0" smtClean="0">
                <a:latin typeface="Tahoma" pitchFamily="34" charset="0"/>
                <a:ea typeface="Tahoma" pitchFamily="34" charset="0"/>
                <a:cs typeface="Tahoma" pitchFamily="34" charset="0"/>
              </a:rPr>
              <a:t>Bu anlaşmanın farklı ülkelere ait firmalar tarafından yapılması uluslararası kartelleri oluşturur.</a:t>
            </a:r>
          </a:p>
          <a:p>
            <a:pPr algn="just" eaLnBrk="1" hangingPunct="1">
              <a:lnSpc>
                <a:spcPct val="150000"/>
              </a:lnSpc>
            </a:pPr>
            <a:r>
              <a:rPr lang="tr-TR" sz="2400" dirty="0" smtClean="0">
                <a:latin typeface="Tahoma" pitchFamily="34" charset="0"/>
                <a:ea typeface="Tahoma" pitchFamily="34" charset="0"/>
                <a:cs typeface="Tahoma" pitchFamily="34" charset="0"/>
              </a:rPr>
              <a:t>Bir kartele girmeyi kabul eden firma ortak fiyat ve üretim politikasını belirlemelidir.</a:t>
            </a:r>
          </a:p>
        </p:txBody>
      </p:sp>
      <p:sp>
        <p:nvSpPr>
          <p:cNvPr id="30723" name="Rectangle 2"/>
          <p:cNvSpPr>
            <a:spLocks noChangeArrowheads="1"/>
          </p:cNvSpPr>
          <p:nvPr/>
        </p:nvSpPr>
        <p:spPr bwMode="auto">
          <a:xfrm>
            <a:off x="1007294" y="188550"/>
            <a:ext cx="10390717" cy="10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tr-TR" sz="2400" dirty="0">
                <a:solidFill>
                  <a:srgbClr val="333399"/>
                </a:solidFill>
                <a:ea typeface="Tahoma" pitchFamily="34" charset="0"/>
                <a:cs typeface="Tahoma" pitchFamily="34" charset="0"/>
              </a:rPr>
              <a:t>V. MONOPOLLER VE KARTELLER </a:t>
            </a:r>
            <a:r>
              <a:rPr lang="tr-TR" sz="2400" dirty="0">
                <a:solidFill>
                  <a:schemeClr val="tx2"/>
                </a:solidFill>
                <a:ea typeface="Tahoma" pitchFamily="34" charset="0"/>
                <a:cs typeface="Tahoma" pitchFamily="34" charset="0"/>
              </a:rPr>
              <a:t/>
            </a:r>
            <a:br>
              <a:rPr lang="tr-TR" sz="2400" dirty="0">
                <a:solidFill>
                  <a:schemeClr val="tx2"/>
                </a:solidFill>
                <a:ea typeface="Tahoma" pitchFamily="34" charset="0"/>
                <a:cs typeface="Tahoma" pitchFamily="34" charset="0"/>
              </a:rPr>
            </a:br>
            <a:r>
              <a:rPr lang="tr-TR" sz="2400" dirty="0">
                <a:solidFill>
                  <a:schemeClr val="tx2"/>
                </a:solidFill>
                <a:ea typeface="Tahoma" pitchFamily="34" charset="0"/>
                <a:cs typeface="Tahoma" pitchFamily="34" charset="0"/>
              </a:rPr>
              <a:t>2- Karteller</a:t>
            </a:r>
          </a:p>
        </p:txBody>
      </p:sp>
    </p:spTree>
    <p:extLst>
      <p:ext uri="{BB962C8B-B14F-4D97-AF65-F5344CB8AC3E}">
        <p14:creationId xmlns:p14="http://schemas.microsoft.com/office/powerpoint/2010/main" val="972196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1125</TotalTime>
  <Words>7879</Words>
  <Application>Microsoft Office PowerPoint</Application>
  <PresentationFormat>Özel</PresentationFormat>
  <Paragraphs>1008</Paragraphs>
  <Slides>120</Slides>
  <Notes>1</Notes>
  <HiddenSlides>0</HiddenSlides>
  <MMClips>0</MMClips>
  <ScaleCrop>false</ScaleCrop>
  <HeadingPairs>
    <vt:vector size="4" baseType="variant">
      <vt:variant>
        <vt:lpstr>Tema</vt:lpstr>
      </vt:variant>
      <vt:variant>
        <vt:i4>1</vt:i4>
      </vt:variant>
      <vt:variant>
        <vt:lpstr>Slayt Başlıkları</vt:lpstr>
      </vt:variant>
      <vt:variant>
        <vt:i4>120</vt:i4>
      </vt:variant>
    </vt:vector>
  </HeadingPairs>
  <TitlesOfParts>
    <vt:vector size="121" baseType="lpstr">
      <vt:lpstr>Ofis Teması</vt:lpstr>
      <vt:lpstr> UTL 503   Bölüm 6  Dış Ticaret Politikası Araçları </vt:lpstr>
      <vt:lpstr>Dış Ticaret Politikası Araçları</vt:lpstr>
      <vt:lpstr>PowerPoint Sunusu</vt:lpstr>
      <vt:lpstr>PowerPoint Sunusu</vt:lpstr>
      <vt:lpstr>PowerPoint Sunusu</vt:lpstr>
      <vt:lpstr>PowerPoint Sunusu</vt:lpstr>
      <vt:lpstr>PowerPoint Sunusu</vt:lpstr>
      <vt:lpstr>TARİFELERİN GELENEKSEL AMAÇLARI:   GELİR SAĞLAMA VE KORUMA</vt:lpstr>
      <vt:lpstr>PowerPoint Sunusu</vt:lpstr>
      <vt:lpstr>PowerPoint Sunusu</vt:lpstr>
      <vt:lpstr>PowerPoint Sunusu</vt:lpstr>
      <vt:lpstr>PowerPoint Sunusu</vt:lpstr>
      <vt:lpstr>Tarifelerin etkilerinin analizini aşağıdaki grafik yardımıyla inceleyelim. </vt:lpstr>
      <vt:lpstr>PowerPoint Sunusu</vt:lpstr>
      <vt:lpstr>PowerPoint Sunusu</vt:lpstr>
      <vt:lpstr>PowerPoint Sunusu</vt:lpstr>
      <vt:lpstr>PowerPoint Sunusu</vt:lpstr>
      <vt:lpstr>PowerPoint Sunusu</vt:lpstr>
      <vt:lpstr>GÜMRÜK VERGİSİNİN EKONOMİK ETKİLERİ A. Dar Anlamda Etkiler Kısmi Denge Yaklaşımı</vt:lpstr>
      <vt:lpstr>Tarifenin Maliyetleri ve Yararları</vt:lpstr>
      <vt:lpstr>GÜMRÜK VERGİSİNİN EKONOMİK ETKİLERİ  B- Tarifelerin Rant Etkisi</vt:lpstr>
      <vt:lpstr>PowerPoint Sunusu</vt:lpstr>
      <vt:lpstr>PowerPoint Sunusu</vt:lpstr>
      <vt:lpstr>PowerPoint Sunusu</vt:lpstr>
      <vt:lpstr>GÜMRÜK VERGİSİNİN EKONOMİK ETKİLERİ  C- Makro Ekonomik Etkiler (Genel Denge Yaklaşımı)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Tarife Dışı Önlemler</vt:lpstr>
      <vt:lpstr>Miktar Kısıtlamaları</vt:lpstr>
      <vt:lpstr>I- MİKTAR KISITLAMALARI 1- İthalat Kotaları  </vt:lpstr>
      <vt:lpstr>PowerPoint Sunusu</vt:lpstr>
      <vt:lpstr>İthalat Kotası</vt:lpstr>
      <vt:lpstr>PowerPoint Sunusu</vt:lpstr>
      <vt:lpstr>PowerPoint Sunusu</vt:lpstr>
      <vt:lpstr>PowerPoint Sunusu</vt:lpstr>
      <vt:lpstr>I- MİKTAR KISITLAMALARI a. İthalat Kotalarının Ekonomik Etkileri </vt:lpstr>
      <vt:lpstr>PowerPoint Sunusu</vt:lpstr>
      <vt:lpstr>PowerPoint Sunusu</vt:lpstr>
      <vt:lpstr>PowerPoint Sunusu</vt:lpstr>
      <vt:lpstr> Gümrük Tarifelerinin İthalat Kotaları ile Karşılaştırılması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IV- İTHALAT VE İHRACAT VERGİLERİ IV.1- İthalatta Fark Giderici Vergiler</vt:lpstr>
      <vt:lpstr>PowerPoint Sunusu</vt:lpstr>
      <vt:lpstr>V. MONOPOLLER VE KARTELLER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İdari ve Teknik Engeller</vt:lpstr>
      <vt:lpstr>Diğer Ticaret Politikası Araçları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Dilek Seymen</dc:creator>
  <cp:lastModifiedBy>Lenovo</cp:lastModifiedBy>
  <cp:revision>117</cp:revision>
  <dcterms:created xsi:type="dcterms:W3CDTF">2015-02-28T22:09:47Z</dcterms:created>
  <dcterms:modified xsi:type="dcterms:W3CDTF">2021-04-03T18:20:17Z</dcterms:modified>
</cp:coreProperties>
</file>